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5" r:id="rId25"/>
    <p:sldId id="264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49A56-FFB0-4C20-9419-006088E4F535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FAA9-62DA-4609-82FA-CB072D244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5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FFAA9-62DA-4609-82FA-CB072D244C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1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tverlife.ru/img/news/33631/12795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71048" cy="241744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Ожившие святыни нашего края.</a:t>
            </a:r>
            <a:endParaRPr lang="ru-RU" sz="7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0735" y="5949280"/>
            <a:ext cx="2016224" cy="74448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2024 </a:t>
            </a:r>
            <a:r>
              <a:rPr lang="ru-RU" dirty="0" smtClean="0"/>
              <a:t>год»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27792" y="18864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«Дятловская СОШ»</a:t>
            </a:r>
          </a:p>
          <a:p>
            <a:pPr lvl="0" algn="ctr"/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Вышневолоцкого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района </a:t>
            </a:r>
          </a:p>
          <a:p>
            <a:pPr lvl="0" algn="ctr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Тверской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</a:t>
            </a:r>
          </a:p>
          <a:p>
            <a:pPr lvl="0"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Подготовила учитель русского языка и литературы Королева Г.Б.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2315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	В 1820 г. к храму была пристроена трапезная с колокольней в стиле классицизма. Стройная пятиярусная колокольня соперничает с храмом по общему художественному воздействию. Верхний ярус-ротонда перекрыт полусферическим куполом и увенчан шпилем.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Z:\Соловьёва\2012-02 (фев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86" r="21429" b="40341"/>
          <a:stretch>
            <a:fillRect/>
          </a:stretch>
        </p:blipFill>
        <p:spPr bwMode="auto">
          <a:xfrm>
            <a:off x="5148064" y="1988840"/>
            <a:ext cx="3214710" cy="416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Z:\Соловьёва\2012-02 (фев)\сканирование0010.jpg"/>
          <p:cNvPicPr>
            <a:picLocks noChangeAspect="1" noChangeArrowheads="1"/>
          </p:cNvPicPr>
          <p:nvPr/>
        </p:nvPicPr>
        <p:blipFill>
          <a:blip r:embed="rId3"/>
          <a:srcRect l="29140" t="33032" r="24399" b="20156"/>
          <a:stretch>
            <a:fillRect/>
          </a:stretch>
        </p:blipFill>
        <p:spPr bwMode="auto">
          <a:xfrm>
            <a:off x="899592" y="1772816"/>
            <a:ext cx="3421486" cy="489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63314" cy="19907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	Великолепен сохранившийся в интерьере храма редкий по красоте резной позолоченный иконостас в стиле барокко, несомненно,  один из лучших в Тверской области. Иконостас украшен пилястрами и витыми колоннами. Прихотливые по очертаниям рамы крупных икон увиты цветами и листьями, в узор которых включены головки херувимов. Особенно декоративны Царские врата, над которыми – деревянная скульптура Распятия с предстоящими.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Z:\Соловьёва\2012-02 (фев)\сканирование0001.jpg"/>
          <p:cNvPicPr>
            <a:picLocks noChangeAspect="1" noChangeArrowheads="1"/>
          </p:cNvPicPr>
          <p:nvPr/>
        </p:nvPicPr>
        <p:blipFill>
          <a:blip r:embed="rId2"/>
          <a:srcRect r="3901" b="7143"/>
          <a:stretch>
            <a:fillRect/>
          </a:stretch>
        </p:blipFill>
        <p:spPr bwMode="auto">
          <a:xfrm>
            <a:off x="1000100" y="2549798"/>
            <a:ext cx="6740252" cy="430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Сохранившиеся фрески храма.</a:t>
            </a:r>
            <a:endParaRPr lang="ru-RU" sz="4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Z:\Соловьёва\2012-02 (фев)\сканирование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580" t="38542" r="22268" b="11458"/>
          <a:stretch>
            <a:fillRect/>
          </a:stretch>
        </p:blipFill>
        <p:spPr bwMode="auto">
          <a:xfrm>
            <a:off x="428596" y="1357298"/>
            <a:ext cx="342902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Z:\Соловьёва\2012-02 (фев)\сканирование0006.jpg"/>
          <p:cNvPicPr>
            <a:picLocks noChangeAspect="1" noChangeArrowheads="1"/>
          </p:cNvPicPr>
          <p:nvPr/>
        </p:nvPicPr>
        <p:blipFill>
          <a:blip r:embed="rId3"/>
          <a:srcRect l="25482" t="36466" r="26425" b="14135"/>
          <a:stretch>
            <a:fillRect/>
          </a:stretch>
        </p:blipFill>
        <p:spPr bwMode="auto">
          <a:xfrm>
            <a:off x="4714876" y="1071546"/>
            <a:ext cx="414340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Примечательно, что в Троицкой церкви с.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течение 8 лет был священником отец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ржевский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Матфей Константиновский, бывший ранее духовным отцом и наставником Н. В. Гоголя.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Z:\Соловьёва\2012-02 (фев)\сканирование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19" t="2604"/>
          <a:stretch>
            <a:fillRect/>
          </a:stretch>
        </p:blipFill>
        <p:spPr bwMode="auto">
          <a:xfrm>
            <a:off x="3071802" y="2071678"/>
            <a:ext cx="3186529" cy="4429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_Albionic" pitchFamily="34" charset="-52"/>
              </a:rPr>
              <a:t>В результате многолетнего использования Храма не по назначению (в качестве зернового склада и тракторной мастерской) </a:t>
            </a:r>
            <a:r>
              <a:rPr lang="ru-RU" sz="1800" dirty="0" smtClean="0">
                <a:solidFill>
                  <a:srgbClr val="FFC000"/>
                </a:solidFill>
                <a:latin typeface="a_Albionic" pitchFamily="34" charset="-52"/>
              </a:rPr>
              <a:t>ЗДАНИЕ ОБВЕТШАЛО, КРОВЛЯ ПРОВАЛИЛАСЬ.</a:t>
            </a:r>
            <a:endParaRPr lang="ru-RU" sz="1800" dirty="0">
              <a:solidFill>
                <a:srgbClr val="FFC000"/>
              </a:solidFill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После закрытия церкви в 1960-х годах церковная утварь была вывезена на нескольких машинах в лес и затоплена в болоте.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Та же участь постигла и купель, в которой крестилось несколько поколений местных жителей. За 3 десятка лет , что храм был закрыт, иконы растащили и продали. Последними были украдены деревянные скульптуры, стоявшие по карнизу иконостаса.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1038" cy="2214578"/>
          </a:xfrm>
        </p:spPr>
        <p:txBody>
          <a:bodyPr>
            <a:noAutofit/>
          </a:bodyPr>
          <a:lstStyle/>
          <a:p>
            <a:r>
              <a:rPr lang="ru-RU" sz="2400" dirty="0" smtClean="0"/>
              <a:t>	Но сейчас храм постепенно возрождается, благодаря усилиям его священника, отца Андрея </a:t>
            </a:r>
            <a:r>
              <a:rPr lang="ru-RU" sz="2400" dirty="0" err="1" smtClean="0"/>
              <a:t>Храмова</a:t>
            </a:r>
            <a:r>
              <a:rPr lang="ru-RU" sz="2400" dirty="0" smtClean="0"/>
              <a:t>, служащего в нём с 2003 г. В отремонтированном правом приделе проходят службы и исполняются православные требы. Идёт дальнейшее восстановление и реставрация.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3" name="Picture 3" descr="Z:\Соловьёва\2012-02 (фев)\сканирование0013.jpg"/>
          <p:cNvPicPr>
            <a:picLocks noChangeAspect="1" noChangeArrowheads="1"/>
          </p:cNvPicPr>
          <p:nvPr/>
        </p:nvPicPr>
        <p:blipFill>
          <a:blip r:embed="rId2" cstate="print"/>
          <a:srcRect l="16932" t="49992" b="13571"/>
          <a:stretch>
            <a:fillRect/>
          </a:stretch>
        </p:blipFill>
        <p:spPr bwMode="auto">
          <a:xfrm>
            <a:off x="1428728" y="2428868"/>
            <a:ext cx="5857916" cy="3841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336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Долгие годы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сохраняет величественную и неповторимую красоту. К празднику Святой Троицы село одевается в берёзовый и сиреневый наряд. С противоположных берегов озёр светлое здание церкви с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голубыми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куполами кажется большим кораблём, скользящим по водной глади, а колокольня его – парусной мачтой.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Z:\Соловьёва\2012-02 (фев)\сканиро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89" r="1889"/>
          <a:stretch>
            <a:fillRect/>
          </a:stretch>
        </p:blipFill>
        <p:spPr bwMode="auto">
          <a:xfrm>
            <a:off x="1428728" y="2786058"/>
            <a:ext cx="628654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114800" cy="59199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Троицкий </a:t>
            </a:r>
            <a:r>
              <a:rPr lang="ru-RU" dirty="0"/>
              <a:t>храм села </a:t>
            </a:r>
            <a:r>
              <a:rPr lang="ru-RU" dirty="0" err="1"/>
              <a:t>Осечно</a:t>
            </a:r>
            <a:r>
              <a:rPr lang="ru-RU" dirty="0"/>
              <a:t> – не единственная святыня земли </a:t>
            </a:r>
            <a:r>
              <a:rPr lang="ru-RU" dirty="0" err="1"/>
              <a:t>Вышневолоцкой</a:t>
            </a:r>
            <a:r>
              <a:rPr lang="ru-RU" dirty="0"/>
              <a:t>, которой судьба даровала второе рождение в </a:t>
            </a:r>
            <a:r>
              <a:rPr lang="en-US" dirty="0"/>
              <a:t>XXI</a:t>
            </a:r>
            <a:r>
              <a:rPr lang="ru-RU" dirty="0"/>
              <a:t> веке.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Колокольня </a:t>
            </a:r>
            <a:r>
              <a:rPr lang="ru-RU" dirty="0"/>
              <a:t>и высокий купол церкви, что славно взметнулась ввысь на крутом берегу озера Городня в </a:t>
            </a:r>
            <a:r>
              <a:rPr lang="ru-RU" dirty="0" err="1"/>
              <a:t>д.Озеряево</a:t>
            </a:r>
            <a:r>
              <a:rPr lang="ru-RU" dirty="0"/>
              <a:t> </a:t>
            </a:r>
            <a:r>
              <a:rPr lang="ru-RU" dirty="0" err="1"/>
              <a:t>Дятловского</a:t>
            </a:r>
            <a:r>
              <a:rPr lang="ru-RU" dirty="0"/>
              <a:t> с/п, видны издалека и радуют глаз каждого, кто окажется в этих местах.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5819"/>
            <a:ext cx="4440029" cy="619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85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Место </a:t>
            </a:r>
            <a:r>
              <a:rPr lang="ru-RU" dirty="0"/>
              <a:t>это поистине </a:t>
            </a:r>
            <a:r>
              <a:rPr lang="ru-RU" dirty="0" err="1" smtClean="0"/>
              <a:t>намоленое</a:t>
            </a:r>
            <a:r>
              <a:rPr lang="ru-RU" dirty="0"/>
              <a:t>, ведь первая церковь, носившая имя Николая Чудотворца, ещё деревянная, была построена здесь в 1582 году.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А </a:t>
            </a:r>
            <a:r>
              <a:rPr lang="ru-RU" dirty="0"/>
              <a:t>почти 250 лет спустя рядом была возведена уже кирпичная – Покрова Пресвятой Богородицы.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Z:\краеведческие чтения 2014\ozeryevovyshvolok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572164" cy="4184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8798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88640"/>
            <a:ext cx="4104456" cy="64293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В </a:t>
            </a:r>
            <a:r>
              <a:rPr lang="ru-RU" dirty="0"/>
              <a:t>конце 20-го в жизнь деревни </a:t>
            </a:r>
            <a:r>
              <a:rPr lang="ru-RU" dirty="0" err="1"/>
              <a:t>Озеряева</a:t>
            </a:r>
            <a:r>
              <a:rPr lang="ru-RU" dirty="0"/>
              <a:t> оборвалась: она постепенно обезлюдела и к январю 2009 года значилась в официальных реестрах нежилой, хотя дома от прежних владельцев постепенно перешли в дачникам. А вот церковь местная до недавнего времени сиротливо стояла на краю деревни, зияя провалившейся крышей и пустыми глазницами окон…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83521" cy="64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73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итель\Мои документы\Мои рисунки\2012-02 (фев)\сканирование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01" t="4535" r="1179"/>
          <a:stretch>
            <a:fillRect/>
          </a:stretch>
        </p:blipFill>
        <p:spPr bwMode="auto">
          <a:xfrm rot="16200000">
            <a:off x="60690" y="725071"/>
            <a:ext cx="5857916" cy="497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714356"/>
            <a:ext cx="32147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Край Тверской, земля моя родная, </a:t>
            </a:r>
          </a:p>
          <a:p>
            <a:r>
              <a:rPr lang="ru-RU" sz="2800" dirty="0" smtClean="0"/>
              <a:t>О могучий, зазывающий простор!</a:t>
            </a:r>
          </a:p>
          <a:p>
            <a:r>
              <a:rPr lang="ru-RU" sz="2800" dirty="0" smtClean="0"/>
              <a:t>Никакая сторона другая </a:t>
            </a:r>
          </a:p>
          <a:p>
            <a:r>
              <a:rPr lang="ru-RU" sz="2800" dirty="0" smtClean="0"/>
              <a:t>Не заменит мне твоих озёр,</a:t>
            </a:r>
          </a:p>
          <a:p>
            <a:r>
              <a:rPr lang="ru-RU" sz="2800" dirty="0" smtClean="0"/>
              <a:t>И лесов, и пасмурного неба…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4608512" cy="65527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 </a:t>
            </a:r>
            <a:r>
              <a:rPr lang="ru-RU" dirty="0"/>
              <a:t>К счастью, в 1995 году приехали в наши края москвичи Владимир Николаевич и Алла Валентиновна </a:t>
            </a:r>
            <a:r>
              <a:rPr lang="ru-RU" dirty="0" err="1"/>
              <a:t>Полубинские</a:t>
            </a:r>
            <a:r>
              <a:rPr lang="ru-RU" dirty="0"/>
              <a:t>. Купили здесь дачу, отремонтировали старый дом и поселились в нем после выхода на пенсию. И всё было ладно, но всё чаще стали приходить Владимиру Николаевичу мысли о том, что стоит рядом разрушающаяся церковь – нашёлся бы состоятельный </a:t>
            </a:r>
            <a:r>
              <a:rPr lang="ru-RU" dirty="0" smtClean="0"/>
              <a:t>человек да </a:t>
            </a:r>
            <a:r>
              <a:rPr lang="ru-RU" dirty="0"/>
              <a:t>занялся её восстановлением.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1888"/>
            <a:ext cx="3816424" cy="6164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02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А </a:t>
            </a:r>
            <a:r>
              <a:rPr lang="ru-RU" dirty="0"/>
              <a:t>потом случился пожар. Потушить пламя удалось своими силами. Но после ремонта решили дом освятить. Так познакомились с </a:t>
            </a:r>
            <a:r>
              <a:rPr lang="ru-RU" dirty="0" err="1"/>
              <a:t>осеченовским</a:t>
            </a:r>
            <a:r>
              <a:rPr lang="ru-RU" dirty="0"/>
              <a:t> батюшкой отцом Андреем Храмовым.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7"/>
          <a:stretch/>
        </p:blipFill>
        <p:spPr bwMode="auto">
          <a:xfrm>
            <a:off x="766580" y="1848555"/>
            <a:ext cx="7620000" cy="467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0328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538" y="1088740"/>
            <a:ext cx="4176464" cy="4392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С </a:t>
            </a:r>
            <a:r>
              <a:rPr lang="ru-RU" dirty="0"/>
              <a:t>ним – то и поделился Владимир Николаевич своими мыслями о восстановлении церкви. «А вы возьмитесь, - сказал тогда ему отец Андрей, - и Господь вам поможет…»</a:t>
            </a:r>
          </a:p>
          <a:p>
            <a:endParaRPr lang="ru-RU" dirty="0"/>
          </a:p>
        </p:txBody>
      </p:sp>
      <p:pic>
        <p:nvPicPr>
          <p:cNvPr id="4" name="Picture 2" descr="Z:\Соловьёва\2012-02 (фев)\сканирование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02010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72477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180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Так </a:t>
            </a:r>
            <a:r>
              <a:rPr lang="ru-RU" dirty="0"/>
              <a:t>и получилось. На средства жителей </a:t>
            </a:r>
            <a:r>
              <a:rPr lang="ru-RU" dirty="0" err="1"/>
              <a:t>д.Озеряева</a:t>
            </a:r>
            <a:r>
              <a:rPr lang="ru-RU" dirty="0"/>
              <a:t> был приглашен специалист, составивший смету на восстановление храма. Потом нашлись деньги на реставрацию купола; на металлическую крышу над трапезной; на застекление окон…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2385" r="1398" b="8585"/>
          <a:stretch/>
        </p:blipFill>
        <p:spPr bwMode="auto">
          <a:xfrm>
            <a:off x="971600" y="1916832"/>
            <a:ext cx="6993935" cy="481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691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79979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b="10209"/>
          <a:stretch/>
        </p:blipFill>
        <p:spPr bwMode="auto">
          <a:xfrm>
            <a:off x="4190621" y="3933056"/>
            <a:ext cx="4980553" cy="2924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0"/>
            <a:ext cx="4966334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985"/>
            <a:ext cx="4333648" cy="3573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255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Сейчас </a:t>
            </a:r>
            <a:r>
              <a:rPr lang="ru-RU" dirty="0"/>
              <a:t>серебряный блеск креста храма Покрова Пресвятой Богородицы виден издалека, он возносится в небо, вселяя надежду на лучшее.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8080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04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389120"/>
          </a:xfrm>
        </p:spPr>
        <p:txBody>
          <a:bodyPr/>
          <a:lstStyle/>
          <a:p>
            <a:pPr fontAlgn="base">
              <a:buNone/>
            </a:pPr>
            <a:r>
              <a:rPr lang="ru-RU" b="1" dirty="0" smtClean="0"/>
              <a:t>		</a:t>
            </a:r>
            <a:r>
              <a:rPr lang="ru-RU" dirty="0" smtClean="0"/>
              <a:t>У деревни </a:t>
            </a:r>
            <a:r>
              <a:rPr lang="ru-RU" dirty="0" err="1" smtClean="0"/>
              <a:t>Дудиха</a:t>
            </a:r>
            <a:r>
              <a:rPr lang="ru-RU" dirty="0" smtClean="0"/>
              <a:t> </a:t>
            </a:r>
            <a:r>
              <a:rPr lang="ru-RU" dirty="0" err="1" smtClean="0"/>
              <a:t>Дятловского</a:t>
            </a:r>
            <a:r>
              <a:rPr lang="ru-RU" dirty="0" smtClean="0"/>
              <a:t> сельского поселения многовековая история. Первые упоминания о ней относятся ещё к ХVI веку. Всё было в её судьбе: и пора расцвета, и годы разрухи. Но несмотря ни на что, живёт, держится! По-прежнему она впечатляет своей природной красотой, основательностью старинных построек, способных удивить и своим размахом, и архитектурой.</a:t>
            </a:r>
            <a:endParaRPr lang="ru-RU" dirty="0"/>
          </a:p>
        </p:txBody>
      </p:sp>
      <p:pic>
        <p:nvPicPr>
          <p:cNvPr id="4" name="Рисунок 3" descr="http://www.tverlife.ru/img/news/33631/12795_329_246.jpg?1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714752"/>
            <a:ext cx="4643470" cy="297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429684" cy="471490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	Сохранилось и место, где испокон веку стоял православный храм в память святых мучеников Флора и Лавра – покровителей селян, разрушенный в пору безверья. Полвека прошло, и вот по воле Божьей храм возродился. Вот уж воистину: свято место пусто не бывает!</a:t>
            </a:r>
          </a:p>
          <a:p>
            <a:pPr marL="0" indent="0">
              <a:buNone/>
            </a:pPr>
            <a:r>
              <a:rPr lang="ru-RU" dirty="0" smtClean="0"/>
              <a:t>	Словно искусно выточенная игрушка, встала новая часовня в самом центре деревни. Построенная всем миром, она являет собой пример стремления людей к вере, нравственному возрождению, сохранению традиций предков, хранимых нашу землю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85728"/>
            <a:ext cx="4572032" cy="407196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	«Возвращается благодать..»,- с этими словами отец Василий обратился к жителям деревни </a:t>
            </a:r>
            <a:r>
              <a:rPr lang="ru-RU" sz="2800" dirty="0" err="1" smtClean="0"/>
              <a:t>Дудиха</a:t>
            </a:r>
            <a:r>
              <a:rPr lang="ru-RU" sz="2800" dirty="0" smtClean="0"/>
              <a:t>, собравшимся на чин освящения часовни в честь святых Флора и Лавра.</a:t>
            </a:r>
            <a:endParaRPr lang="ru-RU" dirty="0"/>
          </a:p>
        </p:txBody>
      </p:sp>
      <p:pic>
        <p:nvPicPr>
          <p:cNvPr id="1026" name="Picture 2" descr="Z:\краеведческие чтения 2014\дудиха\12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071834" cy="6430755"/>
          </a:xfrm>
          <a:prstGeom prst="rect">
            <a:avLst/>
          </a:prstGeom>
          <a:noFill/>
        </p:spPr>
      </p:pic>
      <p:pic>
        <p:nvPicPr>
          <p:cNvPr id="5" name="Picture 6" descr="ярмарка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38196" r="73573" b="35332"/>
          <a:stretch>
            <a:fillRect/>
          </a:stretch>
        </p:blipFill>
        <p:spPr>
          <a:xfrm>
            <a:off x="4857752" y="4286256"/>
            <a:ext cx="3071834" cy="223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86808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500" dirty="0" smtClean="0"/>
              <a:t> Да, за последние пять лет в поселении восстановлены две часовни, купола и кресты, царские врата и колокольня в храмах Воскресенском и Покрова Богородицы. Благодаря стараниям главы администрации поселения, отцу Андрею, иерею храма в </a:t>
            </a:r>
            <a:r>
              <a:rPr lang="ru-RU" sz="2500" dirty="0" err="1" smtClean="0"/>
              <a:t>Осечно</a:t>
            </a:r>
            <a:r>
              <a:rPr lang="ru-RU" sz="2500" dirty="0" smtClean="0"/>
              <a:t>, да и всем жителям поселения это стало возможным.</a:t>
            </a:r>
          </a:p>
          <a:p>
            <a:endParaRPr lang="ru-RU" sz="2500" dirty="0"/>
          </a:p>
        </p:txBody>
      </p:sp>
      <p:pic>
        <p:nvPicPr>
          <p:cNvPr id="2050" name="Picture 2" descr="Z:\краеведческие чтения 2014\дудиха\Qj3E2h6B7AQ.jpg"/>
          <p:cNvPicPr>
            <a:picLocks noChangeAspect="1" noChangeArrowheads="1"/>
          </p:cNvPicPr>
          <p:nvPr/>
        </p:nvPicPr>
        <p:blipFill>
          <a:blip r:embed="rId2"/>
          <a:srcRect t="5479" b="10502"/>
          <a:stretch>
            <a:fillRect/>
          </a:stretch>
        </p:blipFill>
        <p:spPr bwMode="auto">
          <a:xfrm>
            <a:off x="1643042" y="3000372"/>
            <a:ext cx="5572164" cy="35112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Мои рисунки\2012-02 (фев)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857364"/>
            <a:ext cx="2786081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62088"/>
          </a:xfrm>
        </p:spPr>
        <p:txBody>
          <a:bodyPr>
            <a:noAutofit/>
          </a:bodyPr>
          <a:lstStyle/>
          <a:p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Да, Тверской край по праву называют краем вдохновенья. Правда, наш край, как и вся Россия, переживает трудные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времена, однако, несмотря ни на что, идёт своеобразное возрождение, возвращение к истокам духовно-нравственных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ценностей: восстанавливаются храмы, строятся церкви, часовни.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Как не вспомнить нашего поэта из села </a:t>
            </a:r>
            <a:r>
              <a:rPr lang="ru-RU" sz="1800" dirty="0" err="1" smtClean="0">
                <a:solidFill>
                  <a:schemeClr val="tx1"/>
                </a:solidFill>
              </a:rPr>
              <a:t>Осечно</a:t>
            </a:r>
            <a:r>
              <a:rPr lang="ru-RU" sz="1800" dirty="0" smtClean="0">
                <a:solidFill>
                  <a:schemeClr val="tx1"/>
                </a:solidFill>
              </a:rPr>
              <a:t> Владимира Соловьёва: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1857364"/>
            <a:ext cx="5643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Церквей этих много в России – 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Плывут к нам из дальних веков…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Построены церкви умело…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в небо нацелены смело,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держат прохожего взгляд…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Но: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…Побитые, скорбные фрески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Таят молчаливый укор…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285992"/>
            <a:ext cx="5643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Церквей этих много в России – </a:t>
            </a:r>
          </a:p>
          <a:p>
            <a:r>
              <a:rPr lang="ru-RU" sz="2800" dirty="0" smtClean="0"/>
              <a:t>Плывут к нам из дальних веков…</a:t>
            </a:r>
          </a:p>
          <a:p>
            <a:r>
              <a:rPr lang="ru-RU" sz="2800" dirty="0" smtClean="0"/>
              <a:t>Построены церкви умело…</a:t>
            </a:r>
          </a:p>
          <a:p>
            <a:r>
              <a:rPr lang="ru-RU" sz="2800" dirty="0" smtClean="0"/>
              <a:t>И в небо нацелены смело,</a:t>
            </a:r>
          </a:p>
          <a:p>
            <a:r>
              <a:rPr lang="ru-RU" sz="2800" dirty="0" smtClean="0"/>
              <a:t>И держат прохожего взгляд…</a:t>
            </a:r>
          </a:p>
          <a:p>
            <a:r>
              <a:rPr lang="ru-RU" sz="2800" dirty="0" smtClean="0"/>
              <a:t>Но:</a:t>
            </a:r>
          </a:p>
          <a:p>
            <a:r>
              <a:rPr lang="ru-RU" sz="2800" dirty="0" smtClean="0"/>
              <a:t>…Побитые, скорбные фрески</a:t>
            </a:r>
          </a:p>
          <a:p>
            <a:r>
              <a:rPr lang="ru-RU" sz="2800" dirty="0" smtClean="0"/>
              <a:t>Таят молчаливый укор…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73"/>
            <a:ext cx="8229600" cy="43891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/>
              <a:t> </a:t>
            </a:r>
          </a:p>
          <a:p>
            <a:pPr marL="0" indent="0">
              <a:buNone/>
            </a:pPr>
            <a:r>
              <a:rPr lang="ru-RU" sz="6800" b="1" i="1" dirty="0" smtClean="0"/>
              <a:t>Вновь </a:t>
            </a:r>
            <a:r>
              <a:rPr lang="ru-RU" sz="6800" b="1" i="1" dirty="0"/>
              <a:t>на Руси возрождаются храмы,</a:t>
            </a:r>
          </a:p>
          <a:p>
            <a:pPr marL="0" indent="0">
              <a:buNone/>
            </a:pPr>
            <a:r>
              <a:rPr lang="ru-RU" sz="6800" b="1" i="1" dirty="0"/>
              <a:t>Вновь на земле торжествует добро,</a:t>
            </a:r>
          </a:p>
          <a:p>
            <a:pPr marL="0" indent="0">
              <a:buNone/>
            </a:pPr>
            <a:r>
              <a:rPr lang="ru-RU" sz="6800" b="1" i="1" dirty="0"/>
              <a:t>Зря силы темные бились упрямо,</a:t>
            </a:r>
          </a:p>
          <a:p>
            <a:pPr marL="0" indent="0">
              <a:buNone/>
            </a:pPr>
            <a:r>
              <a:rPr lang="ru-RU" sz="6800" b="1" i="1" dirty="0"/>
              <a:t>Вновь сквозь асфальт прорастает зерно.</a:t>
            </a:r>
          </a:p>
          <a:p>
            <a:pPr marL="0" indent="0">
              <a:buNone/>
            </a:pPr>
            <a:r>
              <a:rPr lang="ru-RU" sz="6800" b="1" i="1" dirty="0"/>
              <a:t> </a:t>
            </a:r>
          </a:p>
          <a:p>
            <a:pPr marL="0" indent="0">
              <a:buNone/>
            </a:pPr>
            <a:r>
              <a:rPr lang="ru-RU" sz="6800" b="1" i="1" dirty="0"/>
              <a:t>Чьей-то рукой до основы разрушены,</a:t>
            </a:r>
          </a:p>
          <a:p>
            <a:pPr marL="0" indent="0">
              <a:buNone/>
            </a:pPr>
            <a:r>
              <a:rPr lang="ru-RU" sz="6800" b="1" i="1" dirty="0"/>
              <a:t>Были в забвении, все ж дождались,</a:t>
            </a:r>
          </a:p>
          <a:p>
            <a:pPr marL="0" indent="0">
              <a:buNone/>
            </a:pPr>
            <a:r>
              <a:rPr lang="ru-RU" sz="6800" b="1" i="1" dirty="0"/>
              <a:t>Кем-то разбитые, где-то заброшены,</a:t>
            </a:r>
          </a:p>
          <a:p>
            <a:pPr marL="0" indent="0">
              <a:buNone/>
            </a:pPr>
            <a:r>
              <a:rPr lang="ru-RU" sz="6800" b="1" i="1" dirty="0"/>
              <a:t>Снова из пепла и тьмы поднялись.</a:t>
            </a:r>
          </a:p>
          <a:p>
            <a:pPr marL="0" indent="0">
              <a:buNone/>
            </a:pPr>
            <a:r>
              <a:rPr lang="ru-RU" sz="6800" b="1" i="1" dirty="0"/>
              <a:t> </a:t>
            </a:r>
          </a:p>
          <a:p>
            <a:pPr marL="0" indent="0">
              <a:buNone/>
            </a:pPr>
            <a:r>
              <a:rPr lang="ru-RU" sz="6800" b="1" i="1" dirty="0"/>
              <a:t>Храм – это слово надежное, вечное,</a:t>
            </a:r>
          </a:p>
          <a:p>
            <a:pPr marL="0" indent="0">
              <a:buNone/>
            </a:pPr>
            <a:r>
              <a:rPr lang="ru-RU" sz="6800" b="1" i="1" dirty="0"/>
              <a:t>Храм, он не помнит обиды и зла,</a:t>
            </a:r>
          </a:p>
          <a:p>
            <a:pPr marL="0" indent="0">
              <a:buNone/>
            </a:pPr>
            <a:r>
              <a:rPr lang="ru-RU" sz="6800" b="1" i="1" dirty="0"/>
              <a:t>Всех красотой поражая извечною,</a:t>
            </a:r>
          </a:p>
          <a:p>
            <a:pPr marL="0" indent="0">
              <a:buNone/>
            </a:pPr>
            <a:r>
              <a:rPr lang="ru-RU" sz="6800" b="1" i="1" dirty="0"/>
              <a:t>Ввысь потянулись церквей купола.</a:t>
            </a:r>
          </a:p>
          <a:p>
            <a:pPr marL="0" indent="0">
              <a:buNone/>
            </a:pPr>
            <a:r>
              <a:rPr lang="ru-RU" sz="6800" b="1" i="1" dirty="0"/>
              <a:t> </a:t>
            </a:r>
          </a:p>
          <a:p>
            <a:pPr marL="0" indent="0">
              <a:buNone/>
            </a:pPr>
            <a:r>
              <a:rPr lang="ru-RU" sz="6800" b="1" i="1" dirty="0"/>
              <a:t>Как в старину, снова тянутся люди</a:t>
            </a:r>
          </a:p>
          <a:p>
            <a:pPr marL="0" indent="0">
              <a:buNone/>
            </a:pPr>
            <a:r>
              <a:rPr lang="ru-RU" sz="6800" b="1" i="1" dirty="0"/>
              <a:t>В место, где ждет их покой, благодать.</a:t>
            </a:r>
          </a:p>
          <a:p>
            <a:pPr marL="0" indent="0">
              <a:buNone/>
            </a:pPr>
            <a:r>
              <a:rPr lang="ru-RU" sz="6800" b="1" i="1" dirty="0"/>
              <a:t>Храм их встречает достойно, с любовью,</a:t>
            </a:r>
          </a:p>
          <a:p>
            <a:pPr marL="0" indent="0">
              <a:buNone/>
            </a:pPr>
            <a:r>
              <a:rPr lang="ru-RU" sz="6800" b="1" i="1" dirty="0"/>
              <a:t>Снова готов все, что может, отдать.</a:t>
            </a:r>
          </a:p>
          <a:p>
            <a:pPr marL="0" indent="0">
              <a:buNone/>
            </a:pPr>
            <a:r>
              <a:rPr lang="ru-RU" sz="6800" b="1" i="1" dirty="0"/>
              <a:t> </a:t>
            </a:r>
          </a:p>
          <a:p>
            <a:pPr marL="0" indent="0">
              <a:buNone/>
            </a:pPr>
            <a:r>
              <a:rPr lang="ru-RU" sz="6800" b="1" i="1" dirty="0"/>
              <a:t>Купол злаченый на солнце сияет,</a:t>
            </a:r>
          </a:p>
          <a:p>
            <a:pPr marL="0" indent="0">
              <a:buNone/>
            </a:pPr>
            <a:r>
              <a:rPr lang="ru-RU" sz="6800" b="1" i="1" dirty="0"/>
              <a:t>Звуки волшебные колоколов,</a:t>
            </a:r>
          </a:p>
          <a:p>
            <a:pPr marL="0" indent="0">
              <a:buNone/>
            </a:pPr>
            <a:r>
              <a:rPr lang="ru-RU" sz="6800" b="1" i="1" dirty="0"/>
              <a:t>Белая церковь – символ России,</a:t>
            </a:r>
          </a:p>
          <a:p>
            <a:pPr marL="0" indent="0">
              <a:buNone/>
            </a:pPr>
            <a:r>
              <a:rPr lang="ru-RU" sz="6800" b="1" i="1" dirty="0"/>
              <a:t>Память народа, память веков.</a:t>
            </a:r>
          </a:p>
          <a:p>
            <a:pPr marL="0" indent="0">
              <a:buNone/>
            </a:pPr>
            <a:r>
              <a:rPr lang="ru-RU" sz="6400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http://upload.wikimedia.org/wikipedia/commons/8/83/%D0%A1%D0%B0%D1%80%D0%B0%D1%82%D0%BE%D0%B2_%D0%BF%D1%80%D0%B0%D0%B2%D0%BE%D1%81%D0%BB%D0%B0%D0%B2%D0%BD%D1%8B%D0%B9_%D1%85%D1%80%D0%B0%D0%BC_%D0%A3%D1%82%D0%BE%D0%BB%D0%B8_%D0%BC%D0%BE%D1%8F_%D0%BF%D0%B5%D1%87%D0%B0%D0%BB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7"/>
            <a:ext cx="3993781" cy="62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99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Список использованной литературы: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Копьёва</a:t>
            </a:r>
            <a:r>
              <a:rPr lang="ru-RU" dirty="0" smtClean="0"/>
              <a:t> О. «Здесь древний из варягов путь…» (историко-туристический путеводитель).</a:t>
            </a:r>
            <a:r>
              <a:rPr lang="en-US" dirty="0" smtClean="0"/>
              <a:t>//</a:t>
            </a:r>
            <a:r>
              <a:rPr lang="ru-RU" dirty="0" smtClean="0"/>
              <a:t>Вышний </a:t>
            </a:r>
            <a:r>
              <a:rPr lang="ru-RU" dirty="0" err="1" smtClean="0"/>
              <a:t>Волочёк</a:t>
            </a:r>
            <a:r>
              <a:rPr lang="ru-RU" dirty="0" smtClean="0"/>
              <a:t>, 1999 г.</a:t>
            </a:r>
          </a:p>
          <a:p>
            <a:endParaRPr lang="ru-RU" dirty="0"/>
          </a:p>
          <a:p>
            <a:r>
              <a:rPr lang="ru-RU" dirty="0" smtClean="0"/>
              <a:t>Ильина Г.П., </a:t>
            </a:r>
            <a:r>
              <a:rPr lang="ru-RU" dirty="0" err="1" smtClean="0"/>
              <a:t>Юркова</a:t>
            </a:r>
            <a:r>
              <a:rPr lang="ru-RU" dirty="0" smtClean="0"/>
              <a:t> З.С. – </a:t>
            </a:r>
            <a:r>
              <a:rPr lang="ru-RU" dirty="0" err="1" smtClean="0"/>
              <a:t>Вышневолоцкий</a:t>
            </a:r>
            <a:r>
              <a:rPr lang="ru-RU" dirty="0" smtClean="0"/>
              <a:t> район. Населённые пункты.</a:t>
            </a:r>
            <a:r>
              <a:rPr lang="en-US" dirty="0" smtClean="0"/>
              <a:t>//</a:t>
            </a:r>
            <a:r>
              <a:rPr lang="ru-RU" dirty="0" smtClean="0"/>
              <a:t>Тверь 2007 г.</a:t>
            </a:r>
          </a:p>
          <a:p>
            <a:endParaRPr lang="ru-RU" dirty="0"/>
          </a:p>
          <a:p>
            <a:r>
              <a:rPr lang="ru-RU" dirty="0" smtClean="0"/>
              <a:t>Материалы краеведческого кружка при </a:t>
            </a:r>
            <a:r>
              <a:rPr lang="ru-RU" dirty="0" err="1" smtClean="0"/>
              <a:t>Дятловской</a:t>
            </a:r>
            <a:r>
              <a:rPr lang="ru-RU" dirty="0" smtClean="0"/>
              <a:t> сельской библиотеке – руководитель: </a:t>
            </a:r>
            <a:r>
              <a:rPr lang="ru-RU" dirty="0" err="1" smtClean="0"/>
              <a:t>Тинякова</a:t>
            </a:r>
            <a:r>
              <a:rPr lang="ru-RU" dirty="0" smtClean="0"/>
              <a:t> Н.К.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89982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Сегодня мы видим, как восстанавливаются храмы, разрушенные и поруганные в годы советской власти.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Молодое поколение удивляется, когда узнаёт, что в церквях когда-то устраивали склады, тракторные мастерские, клубы, тюрьмы, лагеря…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Documents and Settings\учитель\Мои документы\Мои рисунки\2012-02 (фев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2205" y="1922410"/>
            <a:ext cx="4513376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786710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714488"/>
            <a:ext cx="3714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Восстанавливается общиной</a:t>
            </a:r>
          </a:p>
          <a:p>
            <a:r>
              <a:rPr lang="ru-RU" sz="2800" dirty="0" smtClean="0"/>
              <a:t>верующих одно из</a:t>
            </a:r>
          </a:p>
          <a:p>
            <a:r>
              <a:rPr lang="ru-RU" sz="2800" dirty="0" smtClean="0"/>
              <a:t> интереснейших культовых зданий Вышневолоцкого района Тверской </a:t>
            </a:r>
          </a:p>
          <a:p>
            <a:r>
              <a:rPr lang="ru-RU" sz="2800" dirty="0" smtClean="0"/>
              <a:t>области – Троицкая церковь </a:t>
            </a:r>
          </a:p>
          <a:p>
            <a:r>
              <a:rPr lang="ru-RU" sz="2800" dirty="0" smtClean="0"/>
              <a:t>села </a:t>
            </a:r>
            <a:r>
              <a:rPr lang="ru-RU" sz="2800" dirty="0" err="1" smtClean="0"/>
              <a:t>Осечно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21431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Село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1917 г. называлось погостом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Осечна.Погост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податный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округ входил в состав Новгородской земли. В 16 в.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селение великого князя Московского, торговый рядок. Центр Воскресенского погоста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Бежецкой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пятины, позднее 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Осеченской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дворцовой волости. 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учитель\Мои документы\Мои рисунки\2012-02 (фев)\сканирование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07" t="41667" r="13061" b="25520"/>
          <a:stretch>
            <a:fillRect/>
          </a:stretch>
        </p:blipFill>
        <p:spPr bwMode="auto">
          <a:xfrm>
            <a:off x="285720" y="2643182"/>
            <a:ext cx="442915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2481201"/>
            <a:ext cx="407196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В конце 18 века в </a:t>
            </a:r>
            <a:r>
              <a:rPr lang="ru-RU" sz="1900" dirty="0" err="1" smtClean="0"/>
              <a:t>Осечна</a:t>
            </a:r>
            <a:r>
              <a:rPr lang="ru-RU" sz="1900" dirty="0" smtClean="0"/>
              <a:t> было 3 </a:t>
            </a:r>
          </a:p>
          <a:p>
            <a:r>
              <a:rPr lang="ru-RU" sz="1900" dirty="0" smtClean="0"/>
              <a:t>«ветхих» деревянных церкви. Было </a:t>
            </a:r>
          </a:p>
          <a:p>
            <a:r>
              <a:rPr lang="ru-RU" sz="1900" dirty="0" smtClean="0"/>
              <a:t>принято решение заменить их одной </a:t>
            </a:r>
          </a:p>
          <a:p>
            <a:r>
              <a:rPr lang="ru-RU" sz="1900" dirty="0" smtClean="0"/>
              <a:t>«каменной» во имя Воскресения</a:t>
            </a:r>
          </a:p>
          <a:p>
            <a:r>
              <a:rPr lang="ru-RU" sz="1900" dirty="0" smtClean="0"/>
              <a:t> Христова с приделами Святого </a:t>
            </a:r>
          </a:p>
          <a:p>
            <a:r>
              <a:rPr lang="ru-RU" sz="1900" dirty="0" smtClean="0"/>
              <a:t>Николая и </a:t>
            </a:r>
            <a:r>
              <a:rPr lang="ru-RU" sz="1900" dirty="0" err="1" smtClean="0"/>
              <a:t>Живоначальной</a:t>
            </a:r>
            <a:r>
              <a:rPr lang="ru-RU" sz="1900" dirty="0" smtClean="0"/>
              <a:t> Троицы.</a:t>
            </a:r>
          </a:p>
          <a:p>
            <a:r>
              <a:rPr lang="ru-RU" sz="1900" dirty="0" smtClean="0"/>
              <a:t>Тверская Епархия утвердила главным</a:t>
            </a:r>
          </a:p>
          <a:p>
            <a:r>
              <a:rPr lang="ru-RU" sz="1900" dirty="0" smtClean="0"/>
              <a:t> престолом церкви придел Троицы</a:t>
            </a:r>
          </a:p>
          <a:p>
            <a:r>
              <a:rPr lang="ru-RU" sz="1900" dirty="0" smtClean="0"/>
              <a:t> </a:t>
            </a:r>
            <a:r>
              <a:rPr lang="ru-RU" sz="1900" dirty="0" err="1" smtClean="0"/>
              <a:t>Живоначальной</a:t>
            </a:r>
            <a:r>
              <a:rPr lang="ru-RU" sz="1900" dirty="0" smtClean="0"/>
              <a:t>. Погост  стал </a:t>
            </a:r>
          </a:p>
          <a:p>
            <a:r>
              <a:rPr lang="ru-RU" sz="1900" dirty="0" smtClean="0"/>
              <a:t>называться Троицким.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Троицкая церковь в с.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Осечно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(памятник архитектуры 18 в.) построена в 1790-1795 г.г.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Соловьёва\2012-02 (фев)\сканирование0016.jpg"/>
          <p:cNvPicPr>
            <a:picLocks noChangeAspect="1" noChangeArrowheads="1"/>
          </p:cNvPicPr>
          <p:nvPr/>
        </p:nvPicPr>
        <p:blipFill>
          <a:blip r:embed="rId2"/>
          <a:srcRect l="24507" t="35057" r="29228" b="14206"/>
          <a:stretch>
            <a:fillRect/>
          </a:stretch>
        </p:blipFill>
        <p:spPr bwMode="auto">
          <a:xfrm>
            <a:off x="214282" y="1214422"/>
            <a:ext cx="3500462" cy="53578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782000"/>
            <a:ext cx="3500462" cy="4861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1428736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Возведена на месте трёх</a:t>
            </a:r>
          </a:p>
          <a:p>
            <a:r>
              <a:rPr lang="ru-RU" sz="2400" dirty="0" smtClean="0"/>
              <a:t> деревянных церквей, существовавших в 13-16 в.в. в центре бывшего Троицкого (Вознесенского) погоста.</a:t>
            </a:r>
          </a:p>
          <a:p>
            <a:r>
              <a:rPr lang="ru-RU" sz="2400" dirty="0" smtClean="0"/>
              <a:t>	Здание кирпичное, оштукатуренное, архитектура в стиле барокко , но присутствуют и детали декоративного убранства классического стиля.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Храм четырёхступенчатый, двухсветный четверик, увенчанный пятью восьмигранными барабанами, напоминающими традиционное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пятиглавие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церквей.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Z:\Соловьёва\2012-02 (фев)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75" t="35417" r="26102" b="14583"/>
          <a:stretch>
            <a:fillRect/>
          </a:stretch>
        </p:blipFill>
        <p:spPr bwMode="auto">
          <a:xfrm>
            <a:off x="5429256" y="1857364"/>
            <a:ext cx="300039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Z:\Соловьёва\2012-02 (фев)\сканирование0017.jpg"/>
          <p:cNvPicPr>
            <a:picLocks noChangeAspect="1" noChangeArrowheads="1"/>
          </p:cNvPicPr>
          <p:nvPr/>
        </p:nvPicPr>
        <p:blipFill>
          <a:blip r:embed="rId3"/>
          <a:srcRect l="48637" t="32267" r="21247" b="30221"/>
          <a:stretch>
            <a:fillRect/>
          </a:stretch>
        </p:blipFill>
        <p:spPr bwMode="auto">
          <a:xfrm>
            <a:off x="642910" y="1857364"/>
            <a:ext cx="307183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Декор фасадов характерен для архитектуры раннего классицизма.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Z:\Соловьёва\2012-02 (фев)\сканирование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06" t="2604" r="3374" b="3645"/>
          <a:stretch>
            <a:fillRect/>
          </a:stretch>
        </p:blipFill>
        <p:spPr bwMode="auto">
          <a:xfrm>
            <a:off x="428596" y="1714488"/>
            <a:ext cx="307183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1714488"/>
            <a:ext cx="5178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Но по общему силуэту и по изящным формам глав производит скорее впечатление барочного. Такова одна из особенностей, присущая архитектуре тверских земель в конце 18 в.: старое лишь постепенно уступает место новому, нередко сплетаясь с ним в нерасторжимое целое.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Соловьёва\2012-02 (фев)\сканирование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10" t="36979" r="30057" b="11458"/>
          <a:stretch>
            <a:fillRect/>
          </a:stretch>
        </p:blipFill>
        <p:spPr bwMode="auto">
          <a:xfrm>
            <a:off x="214282" y="714356"/>
            <a:ext cx="342902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500042"/>
            <a:ext cx="50006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«Величественный и в</a:t>
            </a:r>
            <a:br>
              <a:rPr lang="ru-RU" sz="2800" dirty="0" smtClean="0"/>
            </a:br>
            <a:r>
              <a:rPr lang="ru-RU" sz="2800" dirty="0" smtClean="0"/>
              <a:t>то же время изысканный по архитектуре храм достойно завершается узорными коваными крестами - замечательными произведениями </a:t>
            </a:r>
          </a:p>
          <a:p>
            <a:r>
              <a:rPr lang="ru-RU" sz="2800" dirty="0" smtClean="0"/>
              <a:t>кузнечного искусства. В тончайший ажурный</a:t>
            </a:r>
          </a:p>
          <a:p>
            <a:r>
              <a:rPr lang="ru-RU" sz="2800" dirty="0" smtClean="0"/>
              <a:t> рисунок их вплетены фигурки ангелов, а в завершении помещены короны.»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347</Words>
  <Application>Microsoft Office PowerPoint</Application>
  <PresentationFormat>Экран (4:3)</PresentationFormat>
  <Paragraphs>112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a_Albionic</vt:lpstr>
      <vt:lpstr>Calibri</vt:lpstr>
      <vt:lpstr>Constantia</vt:lpstr>
      <vt:lpstr>Wingdings 2</vt:lpstr>
      <vt:lpstr>Поток</vt:lpstr>
      <vt:lpstr>Ожившие святыни нашего края.</vt:lpstr>
      <vt:lpstr>Презентация PowerPoint</vt:lpstr>
      <vt:lpstr> Да, Тверской край по праву называют краем вдохновенья. Правда, наш край, как и вся Россия, переживает трудные времена, однако, несмотря ни на что, идёт своеобразное возрождение, возвращение к истокам духовно-нравственных ценностей: восстанавливаются храмы, строятся церкви, часовни.  Как не вспомнить нашего поэта из села Осечно Владимира Соловьёва:</vt:lpstr>
      <vt:lpstr> Сегодня мы видим, как восстанавливаются храмы, разрушенные и поруганные в годы советской власти. Молодое поколение удивляется, когда узнаёт, что в церквях когда-то устраивали склады, тракторные мастерские, клубы, тюрьмы, лагеря…</vt:lpstr>
      <vt:lpstr> Село Осечно до 1917 г. называлось погостом Осечна.Погост Осечна как податный округ входил в состав Новгородской земли. В 16 в. Осечна – селение великого князя Московского, торговый рядок. Центр Воскресенского погоста Осечна Бежецкой пятины, позднее и Осеченской дворцовой волости. </vt:lpstr>
      <vt:lpstr> Троицкая церковь в с. Осечно (памятник архитектуры 18 в.) построена в 1790-1795 г.г.</vt:lpstr>
      <vt:lpstr> Храм четырёхступенчатый, двухсветный четверик, увенчанный пятью восьмигранными барабанами, напоминающими традиционное пятиглавие церквей.</vt:lpstr>
      <vt:lpstr> Декор фасадов характерен для архитектуры раннего классицизма.</vt:lpstr>
      <vt:lpstr>Презентация PowerPoint</vt:lpstr>
      <vt:lpstr> В 1820 г. к храму была пристроена трапезная с колокольней в стиле классицизма. Стройная пятиярусная колокольня соперничает с храмом по общему художественному воздействию. Верхний ярус-ротонда перекрыт полусферическим куполом и увенчан шпилем.</vt:lpstr>
      <vt:lpstr> Великолепен сохранившийся в интерьере храма редкий по красоте резной позолоченный иконостас в стиле барокко, несомненно,  один из лучших в Тверской области. Иконостас украшен пилястрами и витыми колоннами. Прихотливые по очертаниям рамы крупных икон увиты цветами и листьями, в узор которых включены головки херувимов. Особенно декоративны Царские врата, над которыми – деревянная скульптура Распятия с предстоящими.</vt:lpstr>
      <vt:lpstr>  Сохранившиеся фрески храма.</vt:lpstr>
      <vt:lpstr> Примечательно, что в Троицкой церкви с. Осечно в течение 8 лет был священником отец ржевский Матфей Константиновский, бывший ранее духовным отцом и наставником Н. В. Гоголя.</vt:lpstr>
      <vt:lpstr>В результате многолетнего использования Храма не по назначению (в качестве зернового склада и тракторной мастерской) ЗДАНИЕ ОБВЕТШАЛО, КРОВЛЯ ПРОВАЛИЛАСЬ.</vt:lpstr>
      <vt:lpstr> Но сейчас храм постепенно возрождается, благодаря усилиям его священника, отца Андрея Храмова, служащего в нём с 2003 г. В отремонтированном правом приделе проходят службы и исполняются православные требы. Идёт дальнейшее восстановление и реставрация. </vt:lpstr>
      <vt:lpstr> Долгие годы Осечно сохраняет величественную и неповторимую красоту. К празднику Святой Троицы село одевается в берёзовый и сиреневый наряд. С противоположных берегов озёр светлое здание церкви с голубыми куполами кажется большим кораблём, скользящим по водной глади, а колокольня его – парусной мачтой.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Ожившие святыни нашего края.</dc:title>
  <dc:creator>Владелец</dc:creator>
  <cp:lastModifiedBy>Work</cp:lastModifiedBy>
  <cp:revision>13</cp:revision>
  <dcterms:created xsi:type="dcterms:W3CDTF">2014-03-20T07:42:19Z</dcterms:created>
  <dcterms:modified xsi:type="dcterms:W3CDTF">2024-05-31T08:20:34Z</dcterms:modified>
</cp:coreProperties>
</file>