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556792"/>
            <a:ext cx="8287072" cy="4968552"/>
          </a:xfrm>
        </p:spPr>
        <p:txBody>
          <a:bodyPr>
            <a:normAutofit fontScale="90000"/>
          </a:bodyPr>
          <a:lstStyle/>
          <a:p>
            <a:pPr algn="l"/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 Старик  ________ неводом рыбу.</a:t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 Старуха ________ свою пряжу.</a:t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3) Девочка ________ лесное яблочко.</a:t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4) Яблоня _________ её своими ветвями </a:t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6" descr="C:\Users\Оля\Desktop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04864"/>
            <a:ext cx="2448272" cy="1418456"/>
          </a:xfrm>
          <a:prstGeom prst="rect">
            <a:avLst/>
          </a:prstGeom>
          <a:noFill/>
        </p:spPr>
      </p:pic>
      <p:pic>
        <p:nvPicPr>
          <p:cNvPr id="4" name="Picture 5" descr="C:\Users\Оля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2348880"/>
            <a:ext cx="1115616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  </a:t>
            </a:r>
            <a:r>
              <a:rPr lang="ru-RU" dirty="0" smtClean="0"/>
              <a:t>вариант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1) потянул – глагол в </a:t>
            </a:r>
            <a:r>
              <a:rPr lang="ru-RU" sz="3600" b="1" dirty="0" err="1" smtClean="0">
                <a:solidFill>
                  <a:schemeClr val="bg1"/>
                </a:solidFill>
              </a:rPr>
              <a:t>прош.вр</a:t>
            </a:r>
            <a:r>
              <a:rPr lang="ru-RU" sz="3600" b="1" dirty="0" smtClean="0">
                <a:solidFill>
                  <a:schemeClr val="bg1"/>
                </a:solidFill>
              </a:rPr>
              <a:t>., </a:t>
            </a:r>
            <a:r>
              <a:rPr lang="ru-RU" sz="3600" b="1" dirty="0" err="1" smtClean="0">
                <a:solidFill>
                  <a:schemeClr val="bg1"/>
                </a:solidFill>
              </a:rPr>
              <a:t>в</a:t>
            </a:r>
            <a:r>
              <a:rPr lang="ru-RU" sz="3600" b="1" dirty="0" smtClean="0">
                <a:solidFill>
                  <a:schemeClr val="bg1"/>
                </a:solidFill>
              </a:rPr>
              <a:t> ед.ч., в м.р.;</a:t>
            </a:r>
          </a:p>
          <a:p>
            <a:r>
              <a:rPr lang="ru-RU" sz="3600" b="1" dirty="0" smtClean="0">
                <a:solidFill>
                  <a:schemeClr val="bg1"/>
                </a:solidFill>
              </a:rPr>
              <a:t>2) морщит-рябит – глаголы в </a:t>
            </a:r>
            <a:r>
              <a:rPr lang="ru-RU" sz="3600" b="1" dirty="0" err="1" smtClean="0">
                <a:solidFill>
                  <a:schemeClr val="bg1"/>
                </a:solidFill>
              </a:rPr>
              <a:t>наст.вр</a:t>
            </a:r>
            <a:r>
              <a:rPr lang="ru-RU" sz="3600" b="1" dirty="0" smtClean="0">
                <a:solidFill>
                  <a:schemeClr val="bg1"/>
                </a:solidFill>
              </a:rPr>
              <a:t>., </a:t>
            </a:r>
            <a:r>
              <a:rPr lang="ru-RU" sz="3600" b="1" dirty="0" err="1" smtClean="0">
                <a:solidFill>
                  <a:schemeClr val="bg1"/>
                </a:solidFill>
              </a:rPr>
              <a:t>в</a:t>
            </a:r>
            <a:r>
              <a:rPr lang="ru-RU" sz="3600" b="1" dirty="0" smtClean="0">
                <a:solidFill>
                  <a:schemeClr val="bg1"/>
                </a:solidFill>
              </a:rPr>
              <a:t> ед.ч., в 3 лице;</a:t>
            </a:r>
          </a:p>
          <a:p>
            <a:r>
              <a:rPr lang="ru-RU" sz="3600" b="1" dirty="0" smtClean="0">
                <a:solidFill>
                  <a:schemeClr val="bg1"/>
                </a:solidFill>
              </a:rPr>
              <a:t>3) пронеслись – глагол в </a:t>
            </a:r>
            <a:r>
              <a:rPr lang="ru-RU" sz="3600" b="1" dirty="0" err="1" smtClean="0">
                <a:solidFill>
                  <a:schemeClr val="bg1"/>
                </a:solidFill>
              </a:rPr>
              <a:t>прош.вр</a:t>
            </a:r>
            <a:r>
              <a:rPr lang="ru-RU" sz="3600" b="1" dirty="0" smtClean="0">
                <a:solidFill>
                  <a:schemeClr val="bg1"/>
                </a:solidFill>
              </a:rPr>
              <a:t>., во мн.ч.;</a:t>
            </a:r>
          </a:p>
          <a:p>
            <a:r>
              <a:rPr lang="ru-RU" sz="3600" b="1" dirty="0" smtClean="0">
                <a:solidFill>
                  <a:schemeClr val="bg1"/>
                </a:solidFill>
              </a:rPr>
              <a:t>4) </a:t>
            </a:r>
            <a:r>
              <a:rPr lang="ru-RU" sz="3600" b="1" dirty="0" err="1" smtClean="0">
                <a:solidFill>
                  <a:schemeClr val="bg1"/>
                </a:solidFill>
              </a:rPr>
              <a:t>скрылися</a:t>
            </a:r>
            <a:r>
              <a:rPr lang="ru-RU" sz="3600" b="1" dirty="0" smtClean="0">
                <a:solidFill>
                  <a:schemeClr val="bg1"/>
                </a:solidFill>
              </a:rPr>
              <a:t> – глагол в </a:t>
            </a:r>
            <a:r>
              <a:rPr lang="ru-RU" sz="3600" b="1" dirty="0" err="1" smtClean="0">
                <a:solidFill>
                  <a:schemeClr val="bg1"/>
                </a:solidFill>
              </a:rPr>
              <a:t>прош.вр</a:t>
            </a:r>
            <a:r>
              <a:rPr lang="ru-RU" sz="3600" b="1" dirty="0" smtClean="0">
                <a:solidFill>
                  <a:schemeClr val="bg1"/>
                </a:solidFill>
              </a:rPr>
              <a:t>., во мн.ч. 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вспомнить, что мы знаем о глаголе.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 определять грамматическое значение глагола;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 определять морфологические признаки (время, лицо, число, род) глагола;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 определять синтаксическую функцию глагола в предложении;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 находить глаголы в тексте.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Тестирование</a:t>
            </a:r>
            <a:br>
              <a:rPr lang="ru-RU" dirty="0" smtClean="0"/>
            </a:br>
            <a:r>
              <a:rPr lang="ru-RU" dirty="0" smtClean="0"/>
              <a:t>(самопроверка)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811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вариант</a:t>
            </a:r>
          </a:p>
          <a:p>
            <a:pPr marL="651510" indent="-514350">
              <a:buAutoNum type="arabicParenR"/>
            </a:pP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действие;</a:t>
            </a:r>
          </a:p>
          <a:p>
            <a:pPr marL="651510" indent="-514350">
              <a:buAutoNum type="arabicParenR"/>
            </a:pP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напишу;</a:t>
            </a:r>
          </a:p>
          <a:p>
            <a:pPr marL="651510" indent="-514350">
              <a:buAutoNum type="arabicParenR"/>
            </a:pP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мужском роде;</a:t>
            </a:r>
          </a:p>
          <a:p>
            <a:pPr marL="651510" indent="-514350">
              <a:buAutoNum type="arabicParenR"/>
            </a:pP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родам;</a:t>
            </a:r>
          </a:p>
          <a:p>
            <a:pPr marL="651510" indent="-514350">
              <a:buAutoNum type="arabicParenR"/>
            </a:pP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сказуемыми.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вариант</a:t>
            </a: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Что делать?</a:t>
            </a:r>
          </a:p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Что сделать?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играет;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3 лице;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 лицам;</a:t>
            </a:r>
          </a:p>
          <a:p>
            <a:pPr>
              <a:buNone/>
            </a:pPr>
            <a:r>
              <a:rPr lang="ru-RU" sz="3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сказуемыми.</a:t>
            </a:r>
          </a:p>
          <a:p>
            <a:endParaRPr lang="ru-RU" sz="1200" dirty="0"/>
          </a:p>
        </p:txBody>
      </p:sp>
      <p:pic>
        <p:nvPicPr>
          <p:cNvPr id="7170" name="Picture 2" descr="C:\Users\Оля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0"/>
            <a:ext cx="1713161" cy="1781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Критерии выставления</a:t>
            </a:r>
            <a:br>
              <a:rPr lang="ru-RU" dirty="0" smtClean="0"/>
            </a:br>
            <a:r>
              <a:rPr lang="ru-RU" dirty="0" smtClean="0"/>
              <a:t> отметок за урок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6000" b="1" dirty="0" smtClean="0">
                <a:solidFill>
                  <a:schemeClr val="bg1"/>
                </a:solidFill>
              </a:rPr>
              <a:t> 7 – 9 баллов –  «3»;</a:t>
            </a:r>
          </a:p>
          <a:p>
            <a:pPr>
              <a:buNone/>
            </a:pPr>
            <a:r>
              <a:rPr lang="ru-RU" sz="6000" b="1" smtClean="0">
                <a:solidFill>
                  <a:schemeClr val="bg1"/>
                </a:solidFill>
              </a:rPr>
              <a:t>10 </a:t>
            </a:r>
            <a:r>
              <a:rPr lang="ru-RU" sz="6000" b="1" dirty="0" smtClean="0">
                <a:solidFill>
                  <a:schemeClr val="bg1"/>
                </a:solidFill>
              </a:rPr>
              <a:t>– 12 баллов – «4»;</a:t>
            </a:r>
          </a:p>
          <a:p>
            <a:pPr>
              <a:buNone/>
            </a:pPr>
            <a:r>
              <a:rPr lang="ru-RU" sz="6000" b="1" dirty="0" smtClean="0">
                <a:solidFill>
                  <a:schemeClr val="bg1"/>
                </a:solidFill>
              </a:rPr>
              <a:t>13 – 15 баллов – «5».</a:t>
            </a:r>
          </a:p>
          <a:p>
            <a:endParaRPr lang="ru-RU" dirty="0"/>
          </a:p>
        </p:txBody>
      </p:sp>
      <p:pic>
        <p:nvPicPr>
          <p:cNvPr id="2050" name="Picture 2" descr="C:\Users\Оля\Desktop\ocenka_kachestv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694237"/>
            <a:ext cx="2954908" cy="2163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На отметку «3» и «4»: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  Упражнение №373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   На отметку «5»:</a:t>
            </a:r>
          </a:p>
          <a:p>
            <a:pPr>
              <a:buNone/>
            </a:pP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  Упражнение №373;      *  - задание </a:t>
            </a:r>
            <a:r>
              <a:rPr lang="ru-RU" sz="3200" b="1" smtClean="0">
                <a:solidFill>
                  <a:schemeClr val="bg1"/>
                </a:solidFill>
              </a:rPr>
              <a:t>повышенной трудности.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Оля\Desktop\vsnu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869160"/>
            <a:ext cx="7848872" cy="1988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ПРОВЕРИМ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 Старик  </a:t>
            </a:r>
            <a:r>
              <a:rPr lang="ru-RU" sz="4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ловит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неводом рыбу.</a:t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 Старуха  </a:t>
            </a:r>
            <a:r>
              <a:rPr lang="ru-RU" sz="4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прядет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свою пряжу (А.С.Пушкин «Сказка о рыбаке и золотой рыбке»).</a:t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3) Девочка  </a:t>
            </a:r>
            <a:r>
              <a:rPr lang="ru-RU" sz="4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съела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лесное яблочко.</a:t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4) Яблоня </a:t>
            </a:r>
            <a:r>
              <a:rPr lang="ru-RU" sz="4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заслонила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её своими ветвями  («Гуси-лебеди»).</a:t>
            </a:r>
            <a:endParaRPr lang="ru-RU" sz="4000" dirty="0"/>
          </a:p>
        </p:txBody>
      </p:sp>
      <p:pic>
        <p:nvPicPr>
          <p:cNvPr id="1029" name="Picture 5" descr="C:\Users\Оля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17032"/>
            <a:ext cx="1115616" cy="2160240"/>
          </a:xfrm>
          <a:prstGeom prst="rect">
            <a:avLst/>
          </a:prstGeom>
          <a:noFill/>
        </p:spPr>
      </p:pic>
      <p:pic>
        <p:nvPicPr>
          <p:cNvPr id="1030" name="Picture 6" descr="C:\Users\Оля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0"/>
            <a:ext cx="2448272" cy="1418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4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вспомнить, что мы знаем о глаголе.</a:t>
            </a:r>
            <a:endParaRPr lang="ru-RU" sz="44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</a:p>
          <a:p>
            <a:pPr>
              <a:buFontTx/>
              <a:buChar char="-"/>
            </a:pP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 определять грамматическое значение глагола;</a:t>
            </a:r>
          </a:p>
          <a:p>
            <a:pPr>
              <a:buFontTx/>
              <a:buChar char="-"/>
            </a:pP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 определять морфологические признаки (время, лицо, число, род) глагола;</a:t>
            </a:r>
          </a:p>
          <a:p>
            <a:pPr>
              <a:buFontTx/>
              <a:buChar char="-"/>
            </a:pP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 определять синтаксическую функцию глагола в предложении;</a:t>
            </a:r>
          </a:p>
          <a:p>
            <a:pPr>
              <a:buFontTx/>
              <a:buChar char="-"/>
            </a:pP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 находить глаголы в тексте.</a:t>
            </a:r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Оля\Desktop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764705"/>
            <a:ext cx="2088232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933056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chemeClr val="bg1"/>
                </a:solidFill>
              </a:rPr>
              <a:t>Путешествие  по стране «ГЛАГОЛ»</a:t>
            </a:r>
            <a:endParaRPr lang="ru-RU" sz="8000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Оля\Desktop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53087">
            <a:off x="164795" y="1859407"/>
            <a:ext cx="1900251" cy="1475204"/>
          </a:xfrm>
          <a:prstGeom prst="rect">
            <a:avLst/>
          </a:prstGeom>
          <a:noFill/>
        </p:spPr>
      </p:pic>
      <p:pic>
        <p:nvPicPr>
          <p:cNvPr id="3076" name="Picture 4" descr="C:\Users\Оля\Desktop\vsnu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37112"/>
            <a:ext cx="5508104" cy="2420888"/>
          </a:xfrm>
          <a:prstGeom prst="rect">
            <a:avLst/>
          </a:prstGeom>
          <a:noFill/>
        </p:spPr>
      </p:pic>
      <p:pic>
        <p:nvPicPr>
          <p:cNvPr id="3077" name="Picture 5" descr="C:\Users\Оля\Desktop\obobshchieniiepotiemieglagholputieshiestviievstranuglagholiiu_2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4877" y="3717032"/>
            <a:ext cx="3029123" cy="3140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Игра </a:t>
            </a:r>
            <a:br>
              <a:rPr lang="ru-RU" dirty="0" smtClean="0"/>
            </a:br>
            <a:r>
              <a:rPr lang="ru-RU" dirty="0" smtClean="0"/>
              <a:t>«Верные и неверные утверждения»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1) Глагол – часть речи, которая обозначает действие предмета.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2) Глаголы изменяются по временам.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3) Глаголы изменяются по числам, лицам, родам.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4) Глаголы отвечают на вопросы  какой? чей?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5) Глаголы в предложении обычно бывают сказуемыми.</a:t>
            </a:r>
          </a:p>
          <a:p>
            <a:endParaRPr lang="ru-RU" dirty="0"/>
          </a:p>
        </p:txBody>
      </p:sp>
      <p:pic>
        <p:nvPicPr>
          <p:cNvPr id="5122" name="Picture 2" descr="C:\Users\Оля\Desktop\Верно_Неверно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619672" cy="1772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ля\Desktop\ivan-nikitin-utro-2833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55172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63947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Иван </a:t>
            </a:r>
            <a:r>
              <a:rPr lang="ru-RU" dirty="0" err="1" smtClean="0">
                <a:solidFill>
                  <a:schemeClr val="bg1"/>
                </a:solidFill>
              </a:rPr>
              <a:t>Саввич</a:t>
            </a:r>
            <a:r>
              <a:rPr lang="ru-RU" dirty="0" smtClean="0">
                <a:solidFill>
                  <a:schemeClr val="bg1"/>
                </a:solidFill>
              </a:rPr>
              <a:t> Никитин «Утро»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Звезды меркнут и гаснут. В огне облака . </a:t>
            </a:r>
            <a:b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Белый пар по лугам </a:t>
            </a:r>
            <a:r>
              <a:rPr lang="ru-RU" sz="2700" dirty="0" err="1" smtClean="0">
                <a:solidFill>
                  <a:schemeClr val="bg1"/>
                </a:solidFill>
                <a:effectLst/>
                <a:latin typeface="+mn-lt"/>
              </a:rPr>
              <a:t>ра</a:t>
            </a: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(с, </a:t>
            </a:r>
            <a:r>
              <a:rPr lang="ru-RU" sz="2700" dirty="0" err="1" smtClean="0">
                <a:solidFill>
                  <a:schemeClr val="bg1"/>
                </a:solidFill>
                <a:effectLst/>
                <a:latin typeface="+mn-lt"/>
              </a:rPr>
              <a:t>сс</a:t>
            </a: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)</a:t>
            </a:r>
            <a:r>
              <a:rPr lang="ru-RU" sz="2700" dirty="0" err="1" smtClean="0">
                <a:solidFill>
                  <a:schemeClr val="bg1"/>
                </a:solidFill>
                <a:effectLst/>
                <a:latin typeface="+mn-lt"/>
              </a:rPr>
              <a:t>тилается</a:t>
            </a: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.</a:t>
            </a:r>
            <a:b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По </a:t>
            </a:r>
            <a:r>
              <a:rPr lang="ru-RU" sz="2700" dirty="0" err="1" smtClean="0">
                <a:solidFill>
                  <a:schemeClr val="bg1"/>
                </a:solidFill>
                <a:effectLst/>
                <a:latin typeface="+mn-lt"/>
              </a:rPr>
              <a:t>з</a:t>
            </a: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…</a:t>
            </a:r>
            <a:r>
              <a:rPr lang="ru-RU" sz="2700" dirty="0" err="1" smtClean="0">
                <a:solidFill>
                  <a:schemeClr val="bg1"/>
                </a:solidFill>
                <a:effectLst/>
                <a:latin typeface="+mn-lt"/>
              </a:rPr>
              <a:t>ркальной</a:t>
            </a: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 воде, по кудрям лозняка  </a:t>
            </a:r>
            <a:b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От зари алый свет разливается.</a:t>
            </a:r>
            <a:b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/>
            </a:r>
            <a:b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Дремлет чуткий камыш. Тишь- безлюдье вокруг.</a:t>
            </a:r>
            <a:b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Чуть слышится тр…пинка росистая.</a:t>
            </a:r>
            <a:b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Куст заденешь плечом – на лицо тебе вдруг </a:t>
            </a:r>
            <a:b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С листьев брызнет р…</a:t>
            </a:r>
            <a:r>
              <a:rPr lang="ru-RU" sz="2700" dirty="0" err="1" smtClean="0">
                <a:solidFill>
                  <a:schemeClr val="bg1"/>
                </a:solidFill>
                <a:effectLst/>
                <a:latin typeface="+mn-lt"/>
              </a:rPr>
              <a:t>са</a:t>
            </a: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 серебристая.</a:t>
            </a:r>
            <a:b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/>
            </a:r>
            <a:b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Потянул в…терок, воду морщит- рябит.</a:t>
            </a:r>
            <a:b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2700" dirty="0" err="1" smtClean="0">
                <a:solidFill>
                  <a:schemeClr val="bg1"/>
                </a:solidFill>
                <a:effectLst/>
                <a:latin typeface="+mn-lt"/>
              </a:rPr>
              <a:t>Прон</a:t>
            </a: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…</a:t>
            </a:r>
            <a:r>
              <a:rPr lang="ru-RU" sz="2700" dirty="0" err="1" smtClean="0">
                <a:solidFill>
                  <a:schemeClr val="bg1"/>
                </a:solidFill>
                <a:effectLst/>
                <a:latin typeface="+mn-lt"/>
              </a:rPr>
              <a:t>слись</a:t>
            </a: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 утки с шумом и </a:t>
            </a:r>
            <a:r>
              <a:rPr lang="ru-RU" sz="2700" dirty="0" err="1" smtClean="0">
                <a:solidFill>
                  <a:schemeClr val="bg1"/>
                </a:solidFill>
                <a:effectLst/>
                <a:latin typeface="+mn-lt"/>
              </a:rPr>
              <a:t>скрылися</a:t>
            </a:r>
            <a:r>
              <a:rPr lang="ru-RU" sz="2700" dirty="0" smtClean="0">
                <a:solidFill>
                  <a:schemeClr val="bg1"/>
                </a:solidFill>
                <a:effectLst/>
                <a:latin typeface="+mn-lt"/>
              </a:rPr>
              <a:t>.</a:t>
            </a:r>
            <a:r>
              <a:rPr lang="ru-RU" sz="2200" dirty="0" smtClean="0">
                <a:solidFill>
                  <a:schemeClr val="bg1"/>
                </a:solidFill>
                <a:effectLst/>
                <a:latin typeface="+mn-lt"/>
              </a:rPr>
              <a:t/>
            </a:r>
            <a:br>
              <a:rPr lang="ru-RU" sz="22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/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Оля\Desktop\ivan-nikitin-utro-2833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Иван </a:t>
            </a:r>
            <a:r>
              <a:rPr lang="ru-RU" dirty="0" err="1" smtClean="0">
                <a:solidFill>
                  <a:schemeClr val="bg1"/>
                </a:solidFill>
              </a:rPr>
              <a:t>Саввич</a:t>
            </a:r>
            <a:r>
              <a:rPr lang="ru-RU" dirty="0" smtClean="0">
                <a:solidFill>
                  <a:schemeClr val="bg1"/>
                </a:solidFill>
              </a:rPr>
              <a:t> Никитин «Утро»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>Звезды меркнут и гаснут. В огне облака . </a:t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>Белый пар по лугам ра</a:t>
            </a:r>
            <a:r>
              <a:rPr lang="ru-RU" sz="2400" u="sng" dirty="0" smtClean="0">
                <a:solidFill>
                  <a:schemeClr val="bg1"/>
                </a:solidFill>
                <a:effectLst/>
              </a:rPr>
              <a:t>сс</a:t>
            </a:r>
            <a:r>
              <a:rPr lang="ru-RU" sz="2400" dirty="0" smtClean="0">
                <a:solidFill>
                  <a:schemeClr val="bg1"/>
                </a:solidFill>
                <a:effectLst/>
              </a:rPr>
              <a:t>тилается.</a:t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>По з</a:t>
            </a:r>
            <a:r>
              <a:rPr lang="ru-RU" sz="2400" i="1" u="sng" dirty="0" smtClean="0">
                <a:solidFill>
                  <a:schemeClr val="bg1"/>
                </a:solidFill>
                <a:effectLst/>
              </a:rPr>
              <a:t>е</a:t>
            </a:r>
            <a:r>
              <a:rPr lang="ru-RU" sz="2400" dirty="0" smtClean="0">
                <a:solidFill>
                  <a:schemeClr val="bg1"/>
                </a:solidFill>
                <a:effectLst/>
              </a:rPr>
              <a:t>ркальной воде, по кудрям лозняка  </a:t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>От зари алый свет разливается.</a:t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/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>Дремлет чуткий камыш. Тишь- безлюдье вокруг.</a:t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>Чуть слышится тр</a:t>
            </a:r>
            <a:r>
              <a:rPr lang="ru-RU" sz="2400" u="sng" dirty="0" smtClean="0">
                <a:solidFill>
                  <a:schemeClr val="bg1"/>
                </a:solidFill>
                <a:effectLst/>
              </a:rPr>
              <a:t>о</a:t>
            </a:r>
            <a:r>
              <a:rPr lang="ru-RU" sz="2400" dirty="0" smtClean="0">
                <a:solidFill>
                  <a:schemeClr val="bg1"/>
                </a:solidFill>
                <a:effectLst/>
              </a:rPr>
              <a:t>пинка росистая.</a:t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>Куст заденешь плечом – на лицо тебе вдруг </a:t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>С листьев брызнет р</a:t>
            </a:r>
            <a:r>
              <a:rPr lang="ru-RU" sz="2400" u="sng" dirty="0" smtClean="0">
                <a:solidFill>
                  <a:schemeClr val="bg1"/>
                </a:solidFill>
                <a:effectLst/>
              </a:rPr>
              <a:t>о</a:t>
            </a:r>
            <a:r>
              <a:rPr lang="ru-RU" sz="2400" dirty="0" smtClean="0">
                <a:solidFill>
                  <a:schemeClr val="bg1"/>
                </a:solidFill>
                <a:effectLst/>
              </a:rPr>
              <a:t>са серебристая.</a:t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/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>Потянул в</a:t>
            </a:r>
            <a:r>
              <a:rPr lang="ru-RU" sz="2400" u="sng" dirty="0" smtClean="0">
                <a:solidFill>
                  <a:schemeClr val="bg1"/>
                </a:solidFill>
                <a:effectLst/>
              </a:rPr>
              <a:t>е</a:t>
            </a:r>
            <a:r>
              <a:rPr lang="ru-RU" sz="2400" dirty="0" smtClean="0">
                <a:solidFill>
                  <a:schemeClr val="bg1"/>
                </a:solidFill>
                <a:effectLst/>
              </a:rPr>
              <a:t>терок, воду морщит- рябит.</a:t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r>
              <a:rPr lang="ru-RU" sz="2400" dirty="0" smtClean="0">
                <a:solidFill>
                  <a:schemeClr val="bg1"/>
                </a:solidFill>
                <a:effectLst/>
              </a:rPr>
              <a:t>Прон</a:t>
            </a:r>
            <a:r>
              <a:rPr lang="ru-RU" sz="2400" i="1" u="sng" dirty="0" smtClean="0">
                <a:solidFill>
                  <a:schemeClr val="bg1"/>
                </a:solidFill>
                <a:effectLst/>
              </a:rPr>
              <a:t>е</a:t>
            </a:r>
            <a:r>
              <a:rPr lang="ru-RU" sz="2400" dirty="0" smtClean="0">
                <a:solidFill>
                  <a:schemeClr val="bg1"/>
                </a:solidFill>
                <a:effectLst/>
              </a:rPr>
              <a:t>слись утки с шумом и </a:t>
            </a:r>
            <a:r>
              <a:rPr lang="ru-RU" sz="2400" dirty="0" err="1" smtClean="0">
                <a:solidFill>
                  <a:schemeClr val="bg1"/>
                </a:solidFill>
                <a:effectLst/>
              </a:rPr>
              <a:t>скрылися</a:t>
            </a:r>
            <a:r>
              <a:rPr lang="ru-RU" sz="2400" dirty="0" smtClean="0">
                <a:solidFill>
                  <a:schemeClr val="bg1"/>
                </a:solidFill>
                <a:effectLst/>
              </a:rPr>
              <a:t>. </a:t>
            </a:r>
            <a:br>
              <a:rPr lang="ru-RU" sz="2400" dirty="0" smtClean="0">
                <a:solidFill>
                  <a:schemeClr val="bg1"/>
                </a:solidFill>
                <a:effectLst/>
              </a:rPr>
            </a:br>
            <a:endParaRPr lang="ru-RU" sz="2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70916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1) </a:t>
            </a:r>
            <a:r>
              <a:rPr lang="ru-RU" sz="3200" b="1" dirty="0" smtClean="0">
                <a:solidFill>
                  <a:schemeClr val="bg1"/>
                </a:solidFill>
              </a:rPr>
              <a:t>меркнут – глагол в </a:t>
            </a:r>
            <a:r>
              <a:rPr lang="ru-RU" sz="3200" b="1" dirty="0" err="1" smtClean="0">
                <a:solidFill>
                  <a:schemeClr val="bg1"/>
                </a:solidFill>
              </a:rPr>
              <a:t>наст.вр</a:t>
            </a:r>
            <a:r>
              <a:rPr lang="ru-RU" sz="3200" b="1" dirty="0" smtClean="0">
                <a:solidFill>
                  <a:schemeClr val="bg1"/>
                </a:solidFill>
              </a:rPr>
              <a:t>., во мн.ч., 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    в 3 лице;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2) гаснут – глагол в </a:t>
            </a:r>
            <a:r>
              <a:rPr lang="ru-RU" sz="3200" b="1" dirty="0" err="1" smtClean="0">
                <a:solidFill>
                  <a:schemeClr val="bg1"/>
                </a:solidFill>
              </a:rPr>
              <a:t>наст.вр</a:t>
            </a:r>
            <a:r>
              <a:rPr lang="ru-RU" sz="3200" b="1" dirty="0" smtClean="0">
                <a:solidFill>
                  <a:schemeClr val="bg1"/>
                </a:solidFill>
              </a:rPr>
              <a:t>., во мн.ч.,         в 3 лице;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3) расстилается – глагол в </a:t>
            </a:r>
            <a:r>
              <a:rPr lang="ru-RU" sz="3200" b="1" dirty="0" err="1" smtClean="0">
                <a:solidFill>
                  <a:schemeClr val="bg1"/>
                </a:solidFill>
              </a:rPr>
              <a:t>наст.вр</a:t>
            </a:r>
            <a:r>
              <a:rPr lang="ru-RU" sz="3200" b="1" dirty="0" smtClean="0">
                <a:solidFill>
                  <a:schemeClr val="bg1"/>
                </a:solidFill>
              </a:rPr>
              <a:t>., </a:t>
            </a:r>
            <a:r>
              <a:rPr lang="ru-RU" sz="3200" b="1" dirty="0" err="1" smtClean="0">
                <a:solidFill>
                  <a:schemeClr val="bg1"/>
                </a:solidFill>
              </a:rPr>
              <a:t>в</a:t>
            </a:r>
            <a:r>
              <a:rPr lang="ru-RU" sz="3200" b="1" dirty="0" smtClean="0">
                <a:solidFill>
                  <a:schemeClr val="bg1"/>
                </a:solidFill>
              </a:rPr>
              <a:t> ед.ч., в 3 лице;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4) разливается – глагол в </a:t>
            </a:r>
            <a:r>
              <a:rPr lang="ru-RU" sz="3200" b="1" dirty="0" err="1" smtClean="0">
                <a:solidFill>
                  <a:schemeClr val="bg1"/>
                </a:solidFill>
              </a:rPr>
              <a:t>наст.вр</a:t>
            </a:r>
            <a:r>
              <a:rPr lang="ru-RU" sz="3200" b="1" dirty="0" smtClean="0">
                <a:solidFill>
                  <a:schemeClr val="bg1"/>
                </a:solidFill>
              </a:rPr>
              <a:t>., </a:t>
            </a:r>
            <a:r>
              <a:rPr lang="ru-RU" sz="3200" b="1" dirty="0" err="1" smtClean="0">
                <a:solidFill>
                  <a:schemeClr val="bg1"/>
                </a:solidFill>
              </a:rPr>
              <a:t>в</a:t>
            </a:r>
            <a:r>
              <a:rPr lang="ru-RU" sz="3200" b="1" dirty="0" smtClean="0">
                <a:solidFill>
                  <a:schemeClr val="bg1"/>
                </a:solidFill>
              </a:rPr>
              <a:t> ед.ч.,  в 3 лице.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 </a:t>
            </a:r>
            <a:r>
              <a:rPr lang="ru-RU" dirty="0" smtClean="0"/>
              <a:t>вариант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1) дремлет – глагол в </a:t>
            </a:r>
            <a:r>
              <a:rPr lang="ru-RU" sz="3200" b="1" dirty="0" err="1" smtClean="0">
                <a:solidFill>
                  <a:schemeClr val="bg1"/>
                </a:solidFill>
              </a:rPr>
              <a:t>наст.вр</a:t>
            </a:r>
            <a:r>
              <a:rPr lang="ru-RU" sz="3200" b="1" dirty="0" smtClean="0">
                <a:solidFill>
                  <a:schemeClr val="bg1"/>
                </a:solidFill>
              </a:rPr>
              <a:t>., </a:t>
            </a:r>
            <a:r>
              <a:rPr lang="ru-RU" sz="3200" b="1" dirty="0" err="1" smtClean="0">
                <a:solidFill>
                  <a:schemeClr val="bg1"/>
                </a:solidFill>
              </a:rPr>
              <a:t>в</a:t>
            </a:r>
            <a:r>
              <a:rPr lang="ru-RU" sz="3200" b="1" dirty="0" smtClean="0">
                <a:solidFill>
                  <a:schemeClr val="bg1"/>
                </a:solidFill>
              </a:rPr>
              <a:t> ед.ч.,      в 3 лице;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2) слышится – глагол в </a:t>
            </a:r>
            <a:r>
              <a:rPr lang="ru-RU" sz="3200" b="1" dirty="0" err="1" smtClean="0">
                <a:solidFill>
                  <a:schemeClr val="bg1"/>
                </a:solidFill>
              </a:rPr>
              <a:t>наст.вр.,в</a:t>
            </a:r>
            <a:r>
              <a:rPr lang="ru-RU" sz="3200" b="1" dirty="0" smtClean="0">
                <a:solidFill>
                  <a:schemeClr val="bg1"/>
                </a:solidFill>
              </a:rPr>
              <a:t> ед.ч.,  в 3 лице;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3) заденешь – глагол в будущем  </a:t>
            </a:r>
            <a:r>
              <a:rPr lang="ru-RU" sz="3200" b="1" dirty="0" err="1" smtClean="0">
                <a:solidFill>
                  <a:schemeClr val="bg1"/>
                </a:solidFill>
              </a:rPr>
              <a:t>вр</a:t>
            </a:r>
            <a:r>
              <a:rPr lang="ru-RU" sz="3200" b="1" dirty="0" smtClean="0">
                <a:solidFill>
                  <a:schemeClr val="bg1"/>
                </a:solidFill>
              </a:rPr>
              <a:t>., в ед.ч., во 2 лице;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4) брызнет – глагол в будущем </a:t>
            </a:r>
            <a:r>
              <a:rPr lang="ru-RU" sz="3200" b="1" dirty="0" err="1" smtClean="0">
                <a:solidFill>
                  <a:schemeClr val="bg1"/>
                </a:solidFill>
              </a:rPr>
              <a:t>вр</a:t>
            </a:r>
            <a:r>
              <a:rPr lang="ru-RU" sz="3200" b="1" dirty="0" smtClean="0">
                <a:solidFill>
                  <a:schemeClr val="bg1"/>
                </a:solidFill>
              </a:rPr>
              <a:t>., в ед.ч., в 3 лице.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445</TotalTime>
  <Words>452</Words>
  <Application>Microsoft Office PowerPoint</Application>
  <PresentationFormat>Экран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                                             1) Старик  ________ неводом рыбу. 2) Старуха ________ свою пряжу.    3) Девочка ________ лесное яблочко. 4) Яблоня _________ её своими ветвями  </vt:lpstr>
      <vt:lpstr>ПРОВЕРИМ</vt:lpstr>
      <vt:lpstr>  ЦЕЛЬ: вспомнить, что мы знаем о глаголе.</vt:lpstr>
      <vt:lpstr>Путешествие  по стране «ГЛАГОЛ»</vt:lpstr>
      <vt:lpstr>Игра  «Верные и неверные утверждения»</vt:lpstr>
      <vt:lpstr>          Иван Саввич Никитин «Утро»  Звезды меркнут и гаснут. В огне облака .  Белый пар по лугам ра(с, сс)тилается. По з…ркальной воде, по кудрям лозняка   От зари алый свет разливается.  Дремлет чуткий камыш. Тишь- безлюдье вокруг. Чуть слышится тр…пинка росистая. Куст заденешь плечом – на лицо тебе вдруг  С листьев брызнет р…са серебристая.  Потянул в…терок, воду морщит- рябит. Прон…слись утки с шумом и скрылися.                      </vt:lpstr>
      <vt:lpstr>Иван Саввич Никитин «Утро»  Звезды меркнут и гаснут. В огне облака .  Белый пар по лугам расстилается. По зеркальной воде, по кудрям лозняка   От зари алый свет разливается.  Дремлет чуткий камыш. Тишь- безлюдье вокруг. Чуть слышится тропинка росистая. Куст заденешь плечом – на лицо тебе вдруг  С листьев брызнет роса серебристая.  Потянул ветерок, воду морщит- рябит. Пронеслись утки с шумом и скрылися.  </vt:lpstr>
      <vt:lpstr>I  вариант</vt:lpstr>
      <vt:lpstr>II вариант </vt:lpstr>
      <vt:lpstr>III  вариант</vt:lpstr>
      <vt:lpstr>ЦЕЛЬ: вспомнить, что мы знаем о глаголе.</vt:lpstr>
      <vt:lpstr>Тестирование (самопроверка)</vt:lpstr>
      <vt:lpstr>Критерии выставления  отметок за урок 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1) Старик  ________ неводом рыбу. 2) Старуха ________ свою пряжу. 3) Девочка ________ лесное яблочко. 4) Яблоня _________ её своими ветвями.   </dc:title>
  <dc:creator>Оля</dc:creator>
  <cp:lastModifiedBy>Оля</cp:lastModifiedBy>
  <cp:revision>32</cp:revision>
  <dcterms:created xsi:type="dcterms:W3CDTF">2019-02-18T17:32:59Z</dcterms:created>
  <dcterms:modified xsi:type="dcterms:W3CDTF">2019-02-20T18:25:37Z</dcterms:modified>
</cp:coreProperties>
</file>