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77" r:id="rId14"/>
    <p:sldId id="278" r:id="rId15"/>
    <p:sldId id="279" r:id="rId16"/>
    <p:sldId id="280" r:id="rId17"/>
    <p:sldId id="281" r:id="rId18"/>
    <p:sldId id="283" r:id="rId19"/>
    <p:sldId id="282" r:id="rId20"/>
    <p:sldId id="291" r:id="rId21"/>
    <p:sldId id="267" r:id="rId22"/>
    <p:sldId id="268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196F9-66C3-4332-84AF-2C26E1AFCE31}" type="datetimeFigureOut">
              <a:rPr lang="ru-RU" smtClean="0"/>
              <a:pPr/>
              <a:t>15.06.2024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D929D-EBC0-4A78-9667-7E3F14E8BF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B7CAE-25AC-4D19-9BE6-669E573203A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0642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B7CAE-25AC-4D19-9BE6-669E573203A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64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533400"/>
            <a:ext cx="5904656" cy="2868168"/>
          </a:xfrm>
        </p:spPr>
        <p:txBody>
          <a:bodyPr/>
          <a:lstStyle/>
          <a:p>
            <a:r>
              <a:rPr lang="ru-RU" sz="48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Проектная деятельность на уроках музыки.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5373216"/>
            <a:ext cx="6048672" cy="110124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Андрушко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Е.А.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учитель музыки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Санкт-Петербурга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 рецензируются по следующим критериям:</a:t>
            </a:r>
            <a:endParaRPr lang="ru-RU" sz="32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Актуальность поставленной цели.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Новизна решаемой задачи.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Оригинальность методов решения задачи, исследования.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Новизна полученных результатов.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Уровень проработанности исследования.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Изложение доклада и эрудированность автора.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Оформление работы.</a:t>
            </a:r>
          </a:p>
          <a:p>
            <a:pPr eaLnBrk="1" hangingPunct="1"/>
            <a:endParaRPr lang="ru-RU" sz="2800" dirty="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704856" cy="864096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проектов в области изучения предмета «Музыка».</a:t>
            </a:r>
            <a:endParaRPr lang="ru-RU" sz="3200" b="1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124744"/>
            <a:ext cx="8352928" cy="5544616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Ролевые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проекты, 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(инсценировка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детских песен, разыгрывание фрагментов биографии композиторов и.т.д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Информативно-исследовательские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проекты, например, «Изучение биографии композитора», «Как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создавалось (конкретное) произведение».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Сценарные проекты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- сценарий внеклассного музыкального мероприятия для школы или отдельного класса.</a:t>
            </a:r>
          </a:p>
          <a:p>
            <a:pPr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Творческие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проекты 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– музыкальные спектакли, концерты.</a:t>
            </a:r>
          </a:p>
          <a:p>
            <a:pPr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Информационные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проекты – музыкальные стенгазеты, материалы для стендов, публичное выступление с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сообщением. Практико-ориентированные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проекты, например,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музыкальной игры и её описание и т.д.</a:t>
            </a:r>
          </a:p>
          <a:p>
            <a:pPr>
              <a:defRPr/>
            </a:pP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Монопроекты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отдельный проект любого типа, класса, масштаба. 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проекты (используется в качестве дополнения к урочной деятельности)</a:t>
            </a:r>
          </a:p>
          <a:p>
            <a:pPr marL="0" indent="0">
              <a:buFontTx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2/1614367413_25-p-svetlii-fon-muzika-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0" y="109538"/>
            <a:ext cx="8966597" cy="66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56407" y="123826"/>
            <a:ext cx="6188297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ОБЩЕОБРАЗОВАТЕЛЬНОЕ УЧРЕЖДЕНИЕ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СРЕДНЯЯ ОБШЕОБРАЗОВАТЕЛЬНАЯ ШКОЛА </a:t>
            </a:r>
            <a:r>
              <a:rPr lang="ru-RU" sz="20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endParaRPr lang="ru-RU" sz="2000" u="sng" dirty="0" smtClean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Невского района Санкт-Петербурга </a:t>
            </a:r>
            <a:endParaRPr lang="ru-RU" sz="20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478357" y="4884937"/>
            <a:ext cx="44866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Потеряйко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Ярослава Александровна, 7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Андрушко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Елена Александровна - руководитель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093" y="1781176"/>
            <a:ext cx="89950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Номинация «История создания одного шедевра»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7694" y="2443163"/>
            <a:ext cx="60438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Подноминация</a:t>
            </a:r>
            <a:r>
              <a:rPr lang="ru-RU" sz="2800" b="1" dirty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u="sng" dirty="0" smtClean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Секреты хитов</a:t>
            </a:r>
            <a:r>
              <a:rPr lang="ru-RU" sz="28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b="1" dirty="0">
              <a:ln w="0"/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9961" y="3348038"/>
            <a:ext cx="715933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Музыки тайная власть,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«Секрет «Свадебного марша»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Феликса Мендельсона»</a:t>
            </a:r>
            <a:endParaRPr lang="ru-RU" sz="3600" b="1" dirty="0">
              <a:ln w="0"/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25731" y="6107113"/>
            <a:ext cx="1996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Санкт-Петербург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2023г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3770645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адьба Вики и Фридриха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3995936" cy="357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Феликс Мендельсон (3 февраля 1809 - 4 ноября 1847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936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др из фильма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4176464" cy="3284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Joseph Noel Paton. Титания и Моток (Основа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5"/>
            <a:ext cx="4211960" cy="3573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875132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2/1614367413_25-p-svetlii-fon-muzika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60" y="109538"/>
            <a:ext cx="8966597" cy="663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56407" y="123826"/>
            <a:ext cx="6188297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ОБЩЕОБРАЗОВАТЕЛЬНОЕ УЧРЕЖДЕНИЕ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СРЕДНЯЯ ОБШЕОБРАЗОВАТЕЛЬНАЯ ШКОЛА </a:t>
            </a:r>
            <a:r>
              <a:rPr lang="ru-RU" sz="20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endParaRPr lang="ru-RU" sz="20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Невского района Санкт-Петербурга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47066" y="4484689"/>
            <a:ext cx="49969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Волкова Виктория Андреевна, 7 класс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Андрушко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Елена Александровна - руководитель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093" y="1781176"/>
            <a:ext cx="89950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Номинация «История создания одного шедевра»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7693" y="2443163"/>
            <a:ext cx="60438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Подноминация</a:t>
            </a:r>
            <a:r>
              <a:rPr lang="ru-RU" sz="2800" b="1" dirty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«Секреты хитов»</a:t>
            </a:r>
            <a:endParaRPr lang="ru-RU" sz="2800" b="1" dirty="0">
              <a:ln w="0"/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0560" y="3348039"/>
            <a:ext cx="41581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«Город  золотой»</a:t>
            </a:r>
            <a:endParaRPr lang="ru-RU" sz="3600" b="1" dirty="0">
              <a:ln w="0"/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25731" y="6107113"/>
            <a:ext cx="1996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Санкт-Петербург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2023г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Владимир Вавил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077072"/>
            <a:ext cx="4536504" cy="2780928"/>
          </a:xfrm>
          <a:prstGeom prst="rect">
            <a:avLst/>
          </a:prstGeom>
          <a:noFill/>
        </p:spPr>
      </p:pic>
      <p:pic>
        <p:nvPicPr>
          <p:cNvPr id="3" name="Picture 8" descr="Владимир Вавилов - Лютневая музыка XVI-XVII веков (торги завершены  #6580628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3635896" cy="2780928"/>
          </a:xfrm>
          <a:prstGeom prst="rect">
            <a:avLst/>
          </a:prstGeom>
          <a:noFill/>
        </p:spPr>
      </p:pic>
      <p:pic>
        <p:nvPicPr>
          <p:cNvPr id="4" name="Picture 2" descr="https://soundtimes.ru/images/pesni4/7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91880" cy="2316828"/>
          </a:xfrm>
          <a:prstGeom prst="rect">
            <a:avLst/>
          </a:prstGeom>
          <a:noFill/>
        </p:spPr>
      </p:pic>
      <p:pic>
        <p:nvPicPr>
          <p:cNvPr id="5" name="Picture 2" descr="Асса (1987) - фильм - информация о фильме - советские фильмы - Кино-Театр.Р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0"/>
            <a:ext cx="2016224" cy="4077072"/>
          </a:xfrm>
          <a:prstGeom prst="rect">
            <a:avLst/>
          </a:prstGeom>
          <a:noFill/>
        </p:spPr>
      </p:pic>
      <p:pic>
        <p:nvPicPr>
          <p:cNvPr id="6" name="Picture 2" descr="Алексей Хвостенко, первый исполнитель песни «Под небом голубым»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0"/>
            <a:ext cx="2699792" cy="2420888"/>
          </a:xfrm>
          <a:prstGeom prst="rect">
            <a:avLst/>
          </a:prstGeom>
          <a:noFill/>
        </p:spPr>
      </p:pic>
      <p:pic>
        <p:nvPicPr>
          <p:cNvPr id="7" name="Picture 2" descr="Анри Волохонский, автор текста песни «Под небом голубым»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2348880"/>
            <a:ext cx="3240360" cy="1735136"/>
          </a:xfrm>
          <a:prstGeom prst="rect">
            <a:avLst/>
          </a:prstGeom>
          <a:noFill/>
        </p:spPr>
      </p:pic>
      <p:pic>
        <p:nvPicPr>
          <p:cNvPr id="8" name="Picture 2" descr="группа «Аквариум»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348880"/>
            <a:ext cx="2915816" cy="177281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2/1614367413_25-p-svetlii-fon-muzika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8"/>
            <a:ext cx="9144000" cy="685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86768" y="123828"/>
            <a:ext cx="6188297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</a:t>
            </a:r>
          </a:p>
          <a:p>
            <a:pPr algn="ctr">
              <a:defRPr/>
            </a:pPr>
            <a:r>
              <a:rPr lang="ru-RU" sz="2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ОБЩЕОБРАЗОВАТЕЛЬНОЕ УЧРЕЖДЕНИЕ</a:t>
            </a:r>
          </a:p>
          <a:p>
            <a:pPr algn="ctr">
              <a:defRPr/>
            </a:pPr>
            <a:r>
              <a:rPr lang="ru-RU" sz="2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СРЕДНЯЯ ОБШЕОБРАЗОВАТЕЛЬНАЯ ШКОЛА </a:t>
            </a:r>
            <a:r>
              <a:rPr lang="ru-RU" sz="20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endParaRPr lang="ru-RU" sz="20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0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Невского района Санкт-Петербурга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70149" y="4484690"/>
            <a:ext cx="44558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Бахтин Сергей Витальевич,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класс</a:t>
            </a:r>
          </a:p>
          <a:p>
            <a:pPr>
              <a:defRPr/>
            </a:pP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Андрушко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Елена Александровна - руководитель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185" y="1781176"/>
            <a:ext cx="89950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Номинация «История создания одного шедевра»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94533" y="2443163"/>
            <a:ext cx="67764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err="1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Подноминация</a:t>
            </a:r>
            <a:r>
              <a:rPr lang="ru-RU" sz="2800" b="1" dirty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«Ставшая народной»</a:t>
            </a:r>
            <a:endParaRPr lang="ru-RU" sz="2800" b="1" dirty="0">
              <a:ln w="0"/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00370" y="3348041"/>
            <a:ext cx="333969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«Песня Конь»</a:t>
            </a:r>
            <a:endParaRPr lang="ru-RU" sz="3600" b="1" dirty="0">
              <a:ln w="0"/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12783" y="6107115"/>
            <a:ext cx="1996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Санкт-Петербург</a:t>
            </a:r>
          </a:p>
          <a:p>
            <a:pPr algn="ctr"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2023г.</a:t>
            </a:r>
          </a:p>
        </p:txBody>
      </p:sp>
    </p:spTree>
    <p:extLst>
      <p:ext uri="{BB962C8B-B14F-4D97-AF65-F5344CB8AC3E}">
        <p14:creationId xmlns="" xmlns:p14="http://schemas.microsoft.com/office/powerpoint/2010/main" val="21424653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стория песни Любэ &quot;Выйду ночью в поле с конем&quot; | Записки музыканта | Дз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483768" cy="1862826"/>
          </a:xfrm>
          <a:prstGeom prst="rect">
            <a:avLst/>
          </a:prstGeom>
          <a:noFill/>
        </p:spPr>
      </p:pic>
      <p:pic>
        <p:nvPicPr>
          <p:cNvPr id="3" name="Picture 2" descr="Авторы песни &quot;Конь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2483768" cy="22330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ЛЮБЭ - Конь - YouT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2539841" cy="2780928"/>
          </a:xfrm>
          <a:prstGeom prst="rect">
            <a:avLst/>
          </a:prstGeom>
          <a:noFill/>
        </p:spPr>
      </p:pic>
      <p:pic>
        <p:nvPicPr>
          <p:cNvPr id="5" name="Picture 2" descr="ЛЮБЭ | Конь | КАРАОКЕ Только мы с конём - YouTub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077073"/>
            <a:ext cx="3612516" cy="2780928"/>
          </a:xfrm>
          <a:prstGeom prst="rect">
            <a:avLst/>
          </a:prstGeom>
          <a:noFill/>
        </p:spPr>
      </p:pic>
      <p:pic>
        <p:nvPicPr>
          <p:cNvPr id="6" name="Picture 2" descr="Красивая Россия: Пой о том, как я в Россию влюблён!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1340769"/>
            <a:ext cx="2880320" cy="2808312"/>
          </a:xfrm>
          <a:prstGeom prst="rect">
            <a:avLst/>
          </a:prstGeom>
          <a:noFill/>
        </p:spPr>
      </p:pic>
      <p:pic>
        <p:nvPicPr>
          <p:cNvPr id="7" name="Picture 6" descr="Ой, ты полюшко мое... (Сергей Логунов 2) / Стихи.ру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3289" y="4121696"/>
            <a:ext cx="3080711" cy="2736304"/>
          </a:xfrm>
          <a:prstGeom prst="rect">
            <a:avLst/>
          </a:prstGeom>
          <a:noFill/>
        </p:spPr>
      </p:pic>
      <p:pic>
        <p:nvPicPr>
          <p:cNvPr id="8" name="Picture 2" descr="Любэ - конь Пою. Решил спеть в караоке приложении, вот что вышло! - поиск  Яндекса по виде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2060848"/>
            <a:ext cx="2808312" cy="2078850"/>
          </a:xfrm>
          <a:prstGeom prst="rect">
            <a:avLst/>
          </a:prstGeom>
          <a:noFill/>
        </p:spPr>
      </p:pic>
      <p:pic>
        <p:nvPicPr>
          <p:cNvPr id="9" name="Picture 2" descr="Конь 03:28 Народные Фольклорная Казачьи Николай Расторгуев - Славянские  Народные Песн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0"/>
            <a:ext cx="2833661" cy="2050022"/>
          </a:xfrm>
          <a:prstGeom prst="rect">
            <a:avLst/>
          </a:prstGeom>
          <a:noFill/>
        </p:spPr>
      </p:pic>
      <p:pic>
        <p:nvPicPr>
          <p:cNvPr id="10" name="Picture 2" descr="Музыкант группы &quot;Любэ&quot; погиб в ДТП в Москве - РИА Новости, 20.04.200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8" y="0"/>
            <a:ext cx="2880320" cy="1412776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2/1614367413_25-p-svetlii-fon-muzika-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60" y="109538"/>
            <a:ext cx="8966597" cy="66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56407" y="123826"/>
            <a:ext cx="6188297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ГОСУДАРСТВЕННОЕ БЮДЖЕТНОЕ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ОБЩЕОБРАЗОВАТЕЛЬНОЕ УЧРЕЖДЕНИЕ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СРЕДНЯЯ ОБШЕОБРАЗОВАТЕЛЬНАЯ ШКОЛА </a:t>
            </a:r>
            <a:r>
              <a:rPr lang="ru-RU" sz="20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endParaRPr lang="ru-RU" sz="2000" u="sng" dirty="0" smtClean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Невского района Санкт-Петербурга </a:t>
            </a:r>
            <a:endParaRPr lang="ru-RU" sz="20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2987824" y="5192713"/>
            <a:ext cx="5977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Гайнуллина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Элина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Эриковна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7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Андрушко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Елена Александровна - руководитель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093" y="1781176"/>
            <a:ext cx="89950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Номинация «История создания одного шедевра»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4494" y="2443163"/>
            <a:ext cx="885030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Подноминация</a:t>
            </a:r>
            <a:r>
              <a:rPr lang="ru-RU" sz="2800" b="1" dirty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u="sng" dirty="0" smtClean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классики в современность</a:t>
            </a:r>
            <a:r>
              <a:rPr lang="ru-RU" sz="28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b="1" dirty="0">
              <a:ln w="0"/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8488" y="3348038"/>
            <a:ext cx="648228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0"/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«Улетай на крыльях ветра»</a:t>
            </a:r>
            <a:endParaRPr lang="ru-RU" sz="3600" b="1" dirty="0">
              <a:ln w="0"/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25731" y="6107113"/>
            <a:ext cx="1996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Санкт-Петербург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2023г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770645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Бородин, Александр Порфирьевич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547664" cy="2636913"/>
          </a:xfrm>
          <a:prstGeom prst="rect">
            <a:avLst/>
          </a:prstGeom>
          <a:noFill/>
        </p:spPr>
      </p:pic>
      <p:pic>
        <p:nvPicPr>
          <p:cNvPr id="4" name="Picture 2" descr="Опера Бородина «Князь Игорь» (Prince Igor) | Belcanto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0"/>
            <a:ext cx="1656184" cy="2636912"/>
          </a:xfrm>
          <a:prstGeom prst="rect">
            <a:avLst/>
          </a:prstGeom>
          <a:noFill/>
        </p:spPr>
      </p:pic>
      <p:pic>
        <p:nvPicPr>
          <p:cNvPr id="5" name="Picture 2" descr="А. Бородин «Половецкие пляски»: история, содержание, видео, интересные фак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912"/>
            <a:ext cx="3203848" cy="2019700"/>
          </a:xfrm>
          <a:prstGeom prst="rect">
            <a:avLst/>
          </a:prstGeom>
          <a:noFill/>
        </p:spPr>
      </p:pic>
      <p:pic>
        <p:nvPicPr>
          <p:cNvPr id="6" name="Picture 2" descr="А. Бородин «Улетай на крыльях ветра»: история, содержание, видео,  интересные факт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32470"/>
            <a:ext cx="3203848" cy="2225530"/>
          </a:xfrm>
          <a:prstGeom prst="rect">
            <a:avLst/>
          </a:prstGeom>
          <a:noFill/>
        </p:spPr>
      </p:pic>
      <p:pic>
        <p:nvPicPr>
          <p:cNvPr id="7" name="Picture 2" descr="Первое издание «Слова о полку Игореве» выставили на аукцион за 3 млн рублей  | Культура | Аргументы и Факт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0"/>
            <a:ext cx="3240360" cy="2636912"/>
          </a:xfrm>
          <a:prstGeom prst="rect">
            <a:avLst/>
          </a:prstGeom>
          <a:noFill/>
        </p:spPr>
      </p:pic>
      <p:pic>
        <p:nvPicPr>
          <p:cNvPr id="8" name="Picture 2" descr="Стасов Владимир Васильевич (портрет работы И.Е. Репина, 1873 год) —  Мегаэнциклопедия Кирилла и Мефодия — медиаобъек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0"/>
            <a:ext cx="2448272" cy="2636912"/>
          </a:xfrm>
          <a:prstGeom prst="rect">
            <a:avLst/>
          </a:prstGeom>
          <a:noFill/>
        </p:spPr>
      </p:pic>
      <p:pic>
        <p:nvPicPr>
          <p:cNvPr id="9" name="Picture 2" descr="Игорь Святославич (герой «Слово о полку Игореве») - биография, личная  жизнь, фот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9" y="2636912"/>
            <a:ext cx="3096343" cy="2008200"/>
          </a:xfrm>
          <a:prstGeom prst="rect">
            <a:avLst/>
          </a:prstGeom>
          <a:noFill/>
        </p:spPr>
      </p:pic>
      <p:pic>
        <p:nvPicPr>
          <p:cNvPr id="10" name="Picture 2" descr="Эта песня за гранью этого мира. Думаю, русские живут в сказочном мире&quot;.  Страсть по Половецким пляскам | ВКонтакт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2636912"/>
            <a:ext cx="2550878" cy="2016224"/>
          </a:xfrm>
          <a:prstGeom prst="rect">
            <a:avLst/>
          </a:prstGeom>
          <a:noFill/>
        </p:spPr>
      </p:pic>
      <p:pic>
        <p:nvPicPr>
          <p:cNvPr id="11" name="Picture 2" descr="Князь Игорь в Кремле - «Астраханский Государственный Театр Оперы и Балета»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4653136"/>
            <a:ext cx="5616624" cy="2204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2899765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Проектная деятельность на уроках музыки.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учителя музыки нацелена на развитие творческих способностей обучающихся путем поиска эффективных приемов и методов обучения, сочетает в себе педагогическую импровизацию, которая создаётся способностью быстро и правильно оценивать ситуацию и оперативно находить решение. 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Проектная деятельность на уроках музыки является одним из важных приоритетов современного образования.                 Музыкальное воспитание рассматривается как «процесс передачи опыта музыкальной деятельности новому поколению», фактором которого должно стать – приобщение к музыкальной культуре общества.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sportal.ru/sites/default/files/styles/media_gallery_large/public/gallery/2023/05/03/ge.jpg?itok=zty6Cvl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21554">
            <a:off x="527033" y="320401"/>
            <a:ext cx="2524931" cy="3573016"/>
          </a:xfrm>
          <a:prstGeom prst="rect">
            <a:avLst/>
          </a:prstGeom>
          <a:noFill/>
        </p:spPr>
      </p:pic>
      <p:pic>
        <p:nvPicPr>
          <p:cNvPr id="1028" name="Picture 4" descr="https://nsportal.ru/sites/default/files/styles/media_gallery_large/public/gallery/2023/05/03/bs.jpg?itok=gtUudi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85028">
            <a:off x="2448927" y="3209583"/>
            <a:ext cx="2524931" cy="3573016"/>
          </a:xfrm>
          <a:prstGeom prst="rect">
            <a:avLst/>
          </a:prstGeom>
          <a:noFill/>
        </p:spPr>
      </p:pic>
      <p:pic>
        <p:nvPicPr>
          <p:cNvPr id="1030" name="Picture 6" descr="https://nsportal.ru/sites/default/files/styles/media_gallery_large/public/gallery/2023/05/03/vv.jpg?itok=cG6Hwz-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70830">
            <a:off x="4340107" y="335454"/>
            <a:ext cx="2524931" cy="3573016"/>
          </a:xfrm>
          <a:prstGeom prst="rect">
            <a:avLst/>
          </a:prstGeom>
          <a:noFill/>
        </p:spPr>
      </p:pic>
      <p:pic>
        <p:nvPicPr>
          <p:cNvPr id="1032" name="Picture 8" descr="https://nsportal.ru/sites/default/files/styles/media_gallery_large/public/gallery/2023/05/03/pya.jpg?itok=XTvCk92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60605">
            <a:off x="6026057" y="2934040"/>
            <a:ext cx="2526432" cy="35751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183880" cy="93610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6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обучения: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352928" cy="3960440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фронтальное;                </a:t>
            </a:r>
          </a:p>
          <a:p>
            <a:pPr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коллективное;</a:t>
            </a:r>
          </a:p>
          <a:p>
            <a:pPr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индивидуальное;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парное;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групповое.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По продолжительности проекта:</a:t>
            </a:r>
          </a:p>
          <a:p>
            <a:pPr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краткосрочные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средней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продолжительности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долгосрочные</a:t>
            </a:r>
          </a:p>
          <a:p>
            <a:pPr marL="0" indent="0">
              <a:buFontTx/>
              <a:buNone/>
              <a:defRPr/>
            </a:pPr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По результатам:</a:t>
            </a:r>
          </a:p>
          <a:p>
            <a:pPr>
              <a:defRPr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доклад, альбом</a:t>
            </a:r>
          </a:p>
          <a:p>
            <a:pPr>
              <a:defRPr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афиша</a:t>
            </a:r>
          </a:p>
          <a:p>
            <a:pPr>
              <a:defRPr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видеофильм</a:t>
            </a:r>
          </a:p>
          <a:p>
            <a:pPr>
              <a:defRPr/>
            </a:pP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>мюзикл</a:t>
            </a:r>
          </a:p>
          <a:p>
            <a:pPr>
              <a:defRPr/>
            </a:pPr>
            <a:endParaRPr lang="ru-RU" sz="2000" dirty="0"/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5445224"/>
            <a:ext cx="8183880" cy="79208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i="1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476672"/>
            <a:ext cx="7776864" cy="554461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5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заключении</a:t>
            </a:r>
            <a:r>
              <a:rPr lang="en-US" sz="5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 всегда дает возможность ученику учиться самому. Развиваются коммуникативные стратегии, школьники учатся действовать с разных позиций в коллективе. Проектная деятельность дает возможность расширить сферу действий в области искусства.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Проектное обучение помогает сформировать так называемый проектировочный стиль мышления, которое соединяет в единую систему теоретические и практические составные деятельности человека, разрешает раскрыть, развить, реализовать творческий потенциал личности.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13176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ru-RU" sz="5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7560840" cy="172819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Проектная методика обучения музыке в средней школе.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7239000" cy="5112568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Современный урок музыки созвучен диапазону времени, в нём гармонично сочетаются задачи образовательной системы и специфика воспитания музыкой. Программа Е. Д. Критской и Г. П.Сергеевой предлагает тематическое планирование уроков музыки, которое позволяет использовать проектно – исследовательскую  деятельность. Проект - это специально организованный учителем и самостоятельно выполняемый обучающимися комплекс действий, завершающихся созданием творческого продукта.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 ценен тем, что в ходе его выполнения, школьники учатся самостоятельно приобретать знания, получать опыт познавательной, учебной и исследовательской деятельности.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Проектная методика характеризуется высокой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коммуникативностью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предполагает выражение обучающимися своих собственных мнений, чувств, активное включение в реальную деятельность, принятие личной ответственности за продвижение в обучении.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056784" cy="187220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2856"/>
            <a:ext cx="7239000" cy="446449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показать умения отдельного ученика или группы учеников использовать приобретенный в школе исследовательский опыт;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реализовать свой интерес к предмету исследования, приумножить знания о нем;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продемонстрировать уровень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знаний в области музыки;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подняться на более высокую ступень, образованности, развития, социальной зрелости.</a:t>
            </a:r>
          </a:p>
          <a:p>
            <a:pPr eaLnBrk="1" hangingPunct="1"/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2657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ГЛАВНЫЕ ЦЕЛИ ВЕДЕНИЯ МЕТОДА ПРОЕКТОВ В ПРАКТИКУ ПРЕПОДАВАНИЯ МУЗЫКИ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4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Отличительные черты проектной методики.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тематика музыкального проекта должна быть актуальной;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проблема, предлагаемая ученикам, формулируется так, чтобы ориентировать учеников на привлечение фактов из смежных областей знаний и разнообразных источников информации;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 вовлечь в работу всех обучающихся класса, предложив каждому задания с учетом уровня его музыкальных компетенций.</a:t>
            </a:r>
          </a:p>
          <a:p>
            <a:pPr eaLnBrk="1" hangingPunct="1"/>
            <a:endParaRPr lang="ru-RU" sz="2400" dirty="0" smtClean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7848872" cy="1728192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Рекомендации по выполнению проектных работ в области "Музыки".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276872"/>
            <a:ext cx="7992888" cy="3888432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поскольку проектная работа дает возможность обучающимся выражать собственные идеи, важно не слишком явно контролировать и регламентировать школьников, желательно поощрять их самостоятельность;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должен быть четкий план выполнения проектных работ. В процессе выполнения проектных заданий можно вводить и некоторый дополнительный материал.</a:t>
            </a:r>
          </a:p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большинство проектов может выполняться отдельными обучающимися, но проект будет максимально творческим, если он выполняется в группах. Некоторые проекты выполняются самостоятельно дома, на некоторые из проектных заданий затрачивается часть урока, на другие - целый урок.</a:t>
            </a:r>
          </a:p>
          <a:p>
            <a:pPr eaLnBrk="1" hangingPunct="1"/>
            <a:endParaRPr lang="ru-RU" sz="2800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6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 проекта.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Подготовка к проекту.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Организация участников проекта. 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Выполнение проекта. </a:t>
            </a:r>
          </a:p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Презентация проекта.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5. Подведение итогов проектной работы. </a:t>
            </a:r>
          </a:p>
          <a:p>
            <a:pPr marL="0" indent="0" eaLnBrk="1" hangingPunct="1">
              <a:buFontTx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рамках проекта отводится роль разработчика, координатора, эксперта, консультанта. Метод проектов становится "интегрированным" компонентом целиком разработанной и структурированной системы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образования.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4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Методологические характеристики: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Проблема – вопрос или комплекс вопросов.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Актуальность – почему важно изучать этот вопрос именно сейчас, сегодня, в настоящее время.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– запланированный результат.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 – что нужно сделать, чтобы цель была достигнута.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Методы – как решать задачи, проводить исследование.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Гипотеза – предположение, требующее доказательств.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Теоретические основания – теории, в рамках которых проводится исследование.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Объект – что исследуется.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 – как, в каком аспекте исследуется объект.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4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Параметры внешней оценки проекта:</a:t>
            </a:r>
            <a:endParaRPr lang="ru-RU" sz="44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значимость и актуальность темы;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корректность используемых методов;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активность каждого участника проекта;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коллективный характер принимаемых решений;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 общения и взаимопомощи;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глубина проникновения в проблему, привлечение знаний из других областей;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эстетика оформления результатов;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отвечать на вопросы оппонентов.</a:t>
            </a:r>
          </a:p>
          <a:p>
            <a:pPr eaLnBrk="1" hangingPunct="1"/>
            <a:endParaRPr lang="ru-RU" sz="2000" dirty="0" smtClean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190</TotalTime>
  <Words>814</Words>
  <Application>Microsoft Office PowerPoint</Application>
  <PresentationFormat>Экран (4:3)</PresentationFormat>
  <Paragraphs>136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Проектная деятельность на уроках музыки.</vt:lpstr>
      <vt:lpstr>Проектная деятельность на уроках музыки.</vt:lpstr>
      <vt:lpstr>Проектная методика обучения музыке в средней школе. </vt:lpstr>
      <vt:lpstr> </vt:lpstr>
      <vt:lpstr>Отличительные черты проектной методики.</vt:lpstr>
      <vt:lpstr>Рекомендации по выполнению проектных работ в области "Музыки".</vt:lpstr>
      <vt:lpstr>Схема проекта.</vt:lpstr>
      <vt:lpstr>Методологические характеристики:</vt:lpstr>
      <vt:lpstr>Параметры внешней оценки проекта:</vt:lpstr>
      <vt:lpstr>Работы рецензируются по следующим критериям:</vt:lpstr>
      <vt:lpstr>Виды проектов в области изучения предмета «Музыка».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Формы обучения:</vt:lpstr>
      <vt:lpstr>    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2023-05-14T13:15:46Z</dcterms:created>
  <dcterms:modified xsi:type="dcterms:W3CDTF">2024-06-15T15:47:25Z</dcterms:modified>
</cp:coreProperties>
</file>