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59" r:id="rId7"/>
    <p:sldId id="267" r:id="rId8"/>
    <p:sldId id="262" r:id="rId9"/>
    <p:sldId id="266" r:id="rId10"/>
    <p:sldId id="265" r:id="rId11"/>
    <p:sldId id="264" r:id="rId12"/>
    <p:sldId id="263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5C95B-5633-3767-AB45-A03D3CE4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24F7DD-6113-24EF-CE59-0A644A7DD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739B71-ACC3-0D64-4F57-0D76D429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FF2FE-3C49-CD9C-9600-E29852D0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A69E7-D127-F36F-FF19-D5014212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1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ABA69-20A8-619D-2A72-A521DC86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C9A1FE-0058-061B-31B4-ED67B07E3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44DFE-8A2B-EAB7-FD8E-BF9B2171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BD65BD-E7A7-B633-390F-7D57C896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C2992-D347-A9FE-5FAF-7050A2A0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3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4AF802-739D-A9A2-B2BD-31B9A81A0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409CDB-C44D-3D79-F7B3-76D2A3CE9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5AAE5-8F88-2429-6EB7-F5004287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F297C5-DD3A-61F1-C7A0-33B2E643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CA5402-5D7D-F543-41B3-6402130F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3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47CEF-51AE-53DE-E900-35AABE30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742EEC-D1CC-10B9-A74F-633DA1350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D27AE-C627-D72E-8E3A-F96E50BC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35A45C-D0B4-5D9C-BDDD-C59F2974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D4F8C-E8BD-4349-A689-840661DC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7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C1C77-0CA4-FA97-EC81-D3E69F5D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838051-5047-7F6E-CF09-AA1115C74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D06E0-7156-685A-7F3A-BA393C83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68723-0D6D-9240-A167-75748A34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B1695-1FA2-D1FC-5518-8018F37B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8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00ABF-3716-C417-C73F-7BD49CAC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6F6A3A-F14E-81C0-974F-9116FFB56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91B8B8-0868-6670-226B-A12600C87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98A02D-9FF7-C8A0-89FC-0EF62900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9DA7D-05A9-2DC7-8247-78E78B38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A1EF81-75B2-9266-BBB5-CE4D521F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7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DD237-A235-6C06-C70A-09F82FEC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6AEA0F-C98E-B80A-24E9-479C369D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673A48-AC2C-2963-DD04-9A16B529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B371FB-F80D-F408-DAB0-9D5EA3865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7D9C4C-1462-F717-0FB0-B14DD12A0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B72A1C-35B8-A117-F147-8A73C7D06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7C2DE3-900C-D478-37CD-C800A673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FB79AB-1C68-4CA9-E2B8-0B81DF57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6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13E9D-B121-1CF6-2347-FB91B677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0EBAF3-E61B-AE81-BABF-47286462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869C43-42D1-8061-7F47-BDEA919B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75689E-95F6-DDE8-1ED1-4437D8E8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3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03F9FC-FFAB-7FA4-0922-0DF84CB0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943319-04ED-67E2-1249-90ED51B2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BC91BD-B944-DAD6-1BAD-7941820D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57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3E42A-CDBA-3411-D0C4-C59FC95A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AD16C-AC4B-61F5-BB7D-6327E3AB0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B0718B-EE47-B141-0628-FC44EA7D8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6AE94C-E2C0-8E05-9CF8-907C89FD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654EE7-3E96-825B-3AEB-CD8C17C3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1A21C-522F-FD03-61CF-3DAE9C57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20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3374A-0768-3371-A444-7D609829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56DBF9-8F67-8838-F878-87B878A9B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4BB284-DAEB-54CF-AED0-CF9495DCA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AAFE98-7088-4450-204C-BC877F24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82A656-5652-1D63-A414-BE5F253D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6340BB-E9DE-8E8D-4AAD-04393464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6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D810A-A61D-8FAE-4915-1F6C4A29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85BFD7-6BAD-3F49-5220-9816447D0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8D7C78-2792-8318-070A-63005E9E4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5788-82EA-4407-9E0A-D9F47175F052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BE35DD-95FE-5A03-990F-09C73F52C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83F0D1-EC0E-8EE0-D094-25421F578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85F16-80A0-4BB5-932A-763AA22BA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0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niZIwt6eCs?si=bb4swVUiyPEXYxJ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3620C5-A9D2-13DB-9E8E-B64F5AB18458}"/>
              </a:ext>
            </a:extLst>
          </p:cNvPr>
          <p:cNvSpPr/>
          <p:nvPr/>
        </p:nvSpPr>
        <p:spPr>
          <a:xfrm>
            <a:off x="1191574" y="794930"/>
            <a:ext cx="9808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DE4B10"/>
                </a:solidFill>
              </a:rPr>
              <a:t>Почему ноготок – не положишь в роток?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F733D4-D9A5-ED60-99D0-0312CD393E35}"/>
              </a:ext>
            </a:extLst>
          </p:cNvPr>
          <p:cNvSpPr txBox="1"/>
          <p:nvPr/>
        </p:nvSpPr>
        <p:spPr>
          <a:xfrm>
            <a:off x="1864797" y="3013501"/>
            <a:ext cx="872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Онихофагия, как негативный метод снятия излишнего эмоционального напряжения у детей дошкольного возраста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A0EEA-E60D-FE21-55B3-EB4538BE6343}"/>
              </a:ext>
            </a:extLst>
          </p:cNvPr>
          <p:cNvSpPr txBox="1"/>
          <p:nvPr/>
        </p:nvSpPr>
        <p:spPr>
          <a:xfrm>
            <a:off x="2645545" y="4403656"/>
            <a:ext cx="646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Разработали: воспитатели Учар Е.Л., Мезеновская Н.В.</a:t>
            </a:r>
          </a:p>
        </p:txBody>
      </p:sp>
    </p:spTree>
    <p:extLst>
      <p:ext uri="{BB962C8B-B14F-4D97-AF65-F5344CB8AC3E}">
        <p14:creationId xmlns:p14="http://schemas.microsoft.com/office/powerpoint/2010/main" val="323820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D67B9438-FBAB-6396-3E72-D9E8A5AFDE70}"/>
              </a:ext>
            </a:extLst>
          </p:cNvPr>
          <p:cNvSpPr txBox="1">
            <a:spLocks/>
          </p:cNvSpPr>
          <p:nvPr/>
        </p:nvSpPr>
        <p:spPr>
          <a:xfrm>
            <a:off x="606486" y="736848"/>
            <a:ext cx="11215458" cy="3870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E4B10"/>
                </a:solidFill>
                <a:latin typeface="+mn-lt"/>
              </a:rPr>
              <a:t>КАЧЕСТВЕННЫЕ РЕЗУЛЬТАТЫ ПРОЕКТА</a:t>
            </a:r>
          </a:p>
          <a:p>
            <a:pPr algn="l"/>
            <a:endParaRPr lang="ru-RU" sz="3100" b="1" dirty="0">
              <a:solidFill>
                <a:srgbClr val="0000CC"/>
              </a:solidFill>
              <a:latin typeface="+mn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у родителей повысится уровень информированности по проблеме </a:t>
            </a:r>
            <a:r>
              <a:rPr lang="ru-RU" sz="3100" b="1" dirty="0" err="1">
                <a:solidFill>
                  <a:srgbClr val="0000CC"/>
                </a:solidFill>
                <a:latin typeface="+mn-lt"/>
              </a:rPr>
              <a:t>онихофагии</a:t>
            </a:r>
            <a:r>
              <a:rPr lang="ru-RU" sz="3100" b="1" dirty="0">
                <a:solidFill>
                  <a:srgbClr val="0000CC"/>
                </a:solidFill>
                <a:latin typeface="+mn-lt"/>
              </a:rPr>
              <a:t> у детей, в следствии чего они с уверенностью смогут помочь своим детям справиться с вредной привычкой грызть ногти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дети поймут, что есть другие способы снятия </a:t>
            </a:r>
            <a:r>
              <a:rPr lang="ru-RU" sz="3100" b="1" dirty="0" err="1">
                <a:solidFill>
                  <a:srgbClr val="0000CC"/>
                </a:solidFill>
                <a:latin typeface="+mn-lt"/>
              </a:rPr>
              <a:t>эмоцинального</a:t>
            </a:r>
            <a:r>
              <a:rPr lang="ru-RU" sz="3100" b="1" dirty="0">
                <a:solidFill>
                  <a:srgbClr val="0000CC"/>
                </a:solidFill>
                <a:latin typeface="+mn-lt"/>
              </a:rPr>
              <a:t> напряжения (творчество, релаксация, сказкотерапия и </a:t>
            </a:r>
            <a:r>
              <a:rPr lang="ru-RU" sz="3100" b="1" dirty="0" err="1">
                <a:solidFill>
                  <a:srgbClr val="0000CC"/>
                </a:solidFill>
                <a:latin typeface="+mn-lt"/>
              </a:rPr>
              <a:t>т.Д.</a:t>
            </a:r>
            <a:r>
              <a:rPr lang="ru-RU" sz="3100" b="1" dirty="0">
                <a:solidFill>
                  <a:srgbClr val="0000CC"/>
                </a:solidFill>
                <a:latin typeface="+mn-lt"/>
              </a:rPr>
              <a:t>), кроме привычки грызть ногти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у детей сформируется потребность ухаживать за ногтями, чтобы стать красивее</a:t>
            </a:r>
          </a:p>
          <a:p>
            <a:pPr algn="l"/>
            <a:endParaRPr lang="ru-RU" sz="3100" b="1" dirty="0">
              <a:solidFill>
                <a:srgbClr val="DE4B1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CC93A6-6D76-94A2-9686-638E8B0B3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48" y="139824"/>
            <a:ext cx="2031290" cy="1353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779A5C-93A0-1B91-E4CB-C62D1C9A4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053" y="4474349"/>
            <a:ext cx="1767766" cy="23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A7AF92-1F3B-06C3-88B2-30DEBD608AD5}"/>
              </a:ext>
            </a:extLst>
          </p:cNvPr>
          <p:cNvSpPr/>
          <p:nvPr/>
        </p:nvSpPr>
        <p:spPr>
          <a:xfrm>
            <a:off x="1701540" y="219219"/>
            <a:ext cx="8373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solidFill>
                  <a:srgbClr val="FF0000"/>
                </a:solidFill>
                <a:cs typeface="Arial" pitchFamily="34" charset="0"/>
              </a:rPr>
              <a:t>Календарный план (дорожная карта)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7639896-B9F5-B9F3-EF38-D4064393F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508282"/>
              </p:ext>
            </p:extLst>
          </p:nvPr>
        </p:nvGraphicFramePr>
        <p:xfrm>
          <a:off x="326331" y="928282"/>
          <a:ext cx="11663625" cy="409133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415958">
                  <a:extLst>
                    <a:ext uri="{9D8B030D-6E8A-4147-A177-3AD203B41FA5}">
                      <a16:colId xmlns:a16="http://schemas.microsoft.com/office/drawing/2014/main" val="229628570"/>
                    </a:ext>
                  </a:extLst>
                </a:gridCol>
                <a:gridCol w="2732684">
                  <a:extLst>
                    <a:ext uri="{9D8B030D-6E8A-4147-A177-3AD203B41FA5}">
                      <a16:colId xmlns:a16="http://schemas.microsoft.com/office/drawing/2014/main" val="1218243078"/>
                    </a:ext>
                  </a:extLst>
                </a:gridCol>
                <a:gridCol w="1588105">
                  <a:extLst>
                    <a:ext uri="{9D8B030D-6E8A-4147-A177-3AD203B41FA5}">
                      <a16:colId xmlns:a16="http://schemas.microsoft.com/office/drawing/2014/main" val="261687858"/>
                    </a:ext>
                  </a:extLst>
                </a:gridCol>
                <a:gridCol w="1943777">
                  <a:extLst>
                    <a:ext uri="{9D8B030D-6E8A-4147-A177-3AD203B41FA5}">
                      <a16:colId xmlns:a16="http://schemas.microsoft.com/office/drawing/2014/main" val="3170792787"/>
                    </a:ext>
                  </a:extLst>
                </a:gridCol>
                <a:gridCol w="2983101">
                  <a:extLst>
                    <a:ext uri="{9D8B030D-6E8A-4147-A177-3AD203B41FA5}">
                      <a16:colId xmlns:a16="http://schemas.microsoft.com/office/drawing/2014/main" val="4243434686"/>
                    </a:ext>
                  </a:extLst>
                </a:gridCol>
              </a:tblGrid>
              <a:tr h="488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Задача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Содержание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Дата проведения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Ответственные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Ожидаемый результат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043004"/>
                  </a:ext>
                </a:extLst>
              </a:tr>
              <a:tr h="891056">
                <a:tc rowSpan="2"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rgbClr val="DE4B10"/>
                          </a:solidFill>
                        </a:rPr>
                        <a:t>1. </a:t>
                      </a: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Выявить причины</a:t>
                      </a:r>
                      <a:r>
                        <a:rPr lang="ru-RU" sz="1400" b="1" baseline="0" dirty="0">
                          <a:solidFill>
                            <a:srgbClr val="0000CC"/>
                          </a:solidFill>
                        </a:rPr>
                        <a:t> возникновения </a:t>
                      </a:r>
                      <a:r>
                        <a:rPr lang="ru-RU" sz="1400" b="1" baseline="0" dirty="0" err="1">
                          <a:solidFill>
                            <a:srgbClr val="0000CC"/>
                          </a:solidFill>
                        </a:rPr>
                        <a:t>онихофагии</a:t>
                      </a:r>
                      <a:r>
                        <a:rPr lang="ru-RU" sz="1400" b="1" baseline="0" dirty="0">
                          <a:solidFill>
                            <a:srgbClr val="0000CC"/>
                          </a:solidFill>
                        </a:rPr>
                        <a:t> у детей.</a:t>
                      </a:r>
                    </a:p>
                    <a:p>
                      <a:pPr algn="l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Опрос детей,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анкетирование и беседы с родителями </a:t>
                      </a:r>
                      <a:r>
                        <a:rPr lang="ru-RU" sz="1400" b="1" dirty="0"/>
                        <a:t> и выявление причин возникновения проблемы  грызть ногти.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20-22.11.2023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Воспитатели группы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Анализ анкетирования, бесе с родителями, выявление проблемы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122417"/>
                  </a:ext>
                </a:extLst>
              </a:tr>
              <a:tr h="831812">
                <a:tc vMerge="1">
                  <a:txBody>
                    <a:bodyPr/>
                    <a:lstStyle/>
                    <a:p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Подобрать литературу и мультфильмы по данной теме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20-24.11.2023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Воспитатели группы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Повышение уровня информированности у родителей и детей по данной теме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015747"/>
                  </a:ext>
                </a:extLst>
              </a:tr>
              <a:tr h="158312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baseline="0" dirty="0">
                          <a:solidFill>
                            <a:srgbClr val="DE4B10"/>
                          </a:solidFill>
                        </a:rPr>
                        <a:t>2.  </a:t>
                      </a: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Формировать</a:t>
                      </a:r>
                      <a:r>
                        <a:rPr lang="ru-RU" sz="1400" b="1" baseline="0" dirty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умение в игровой форме переключать внимание с обгрызания ногтей на другой вид деятельности.</a:t>
                      </a:r>
                      <a:endParaRPr lang="ru-RU" sz="1400" kern="1200" dirty="0">
                        <a:solidFill>
                          <a:srgbClr val="0000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Релаксационные</a:t>
                      </a:r>
                      <a:r>
                        <a:rPr lang="ru-RU" sz="1400" b="1" baseline="0" dirty="0"/>
                        <a:t> упражнения.</a:t>
                      </a:r>
                    </a:p>
                    <a:p>
                      <a:pPr algn="just"/>
                      <a:r>
                        <a:rPr lang="ru-RU" sz="1400" b="1" baseline="0" dirty="0" err="1"/>
                        <a:t>Психогимнастика</a:t>
                      </a:r>
                      <a:r>
                        <a:rPr lang="ru-RU" sz="1400" b="1" baseline="0" dirty="0"/>
                        <a:t>. </a:t>
                      </a:r>
                      <a:r>
                        <a:rPr lang="ru-RU" sz="1400" b="1" baseline="0" dirty="0" err="1"/>
                        <a:t>Самомассаж</a:t>
                      </a:r>
                      <a:r>
                        <a:rPr lang="ru-RU" sz="1400" b="1" baseline="0" dirty="0"/>
                        <a:t>.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 течении реализации</a:t>
                      </a:r>
                      <a:r>
                        <a:rPr lang="ru-RU" sz="1400" b="1" baseline="0" dirty="0"/>
                        <a:t> проекта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Воспитатели группы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Дети</a:t>
                      </a:r>
                      <a:r>
                        <a:rPr lang="ru-RU" sz="1400" b="1" baseline="0" dirty="0"/>
                        <a:t> смогут отвлечься от данной проблемы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53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C4FE0FB-D183-DD06-5EC5-F0075529F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93333"/>
              </p:ext>
            </p:extLst>
          </p:nvPr>
        </p:nvGraphicFramePr>
        <p:xfrm>
          <a:off x="305867" y="385921"/>
          <a:ext cx="11580265" cy="44790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07476">
                  <a:extLst>
                    <a:ext uri="{9D8B030D-6E8A-4147-A177-3AD203B41FA5}">
                      <a16:colId xmlns:a16="http://schemas.microsoft.com/office/drawing/2014/main" val="229628570"/>
                    </a:ext>
                  </a:extLst>
                </a:gridCol>
                <a:gridCol w="3653729">
                  <a:extLst>
                    <a:ext uri="{9D8B030D-6E8A-4147-A177-3AD203B41FA5}">
                      <a16:colId xmlns:a16="http://schemas.microsoft.com/office/drawing/2014/main" val="1218243078"/>
                    </a:ext>
                  </a:extLst>
                </a:gridCol>
                <a:gridCol w="1562470">
                  <a:extLst>
                    <a:ext uri="{9D8B030D-6E8A-4147-A177-3AD203B41FA5}">
                      <a16:colId xmlns:a16="http://schemas.microsoft.com/office/drawing/2014/main" val="261687858"/>
                    </a:ext>
                  </a:extLst>
                </a:gridCol>
                <a:gridCol w="1861011">
                  <a:extLst>
                    <a:ext uri="{9D8B030D-6E8A-4147-A177-3AD203B41FA5}">
                      <a16:colId xmlns:a16="http://schemas.microsoft.com/office/drawing/2014/main" val="3170792787"/>
                    </a:ext>
                  </a:extLst>
                </a:gridCol>
                <a:gridCol w="2595579">
                  <a:extLst>
                    <a:ext uri="{9D8B030D-6E8A-4147-A177-3AD203B41FA5}">
                      <a16:colId xmlns:a16="http://schemas.microsoft.com/office/drawing/2014/main" val="4243434686"/>
                    </a:ext>
                  </a:extLst>
                </a:gridCol>
              </a:tblGrid>
              <a:tr h="528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Задача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Содержание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Дата проведения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Ответственные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Ожидаемый результат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043004"/>
                  </a:ext>
                </a:extLst>
              </a:tr>
              <a:tr h="528776">
                <a:tc rowSpan="3"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DE4B10"/>
                          </a:solidFill>
                        </a:rPr>
                        <a:t>3. </a:t>
                      </a: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Разработать картотеку игр и игровых упражнений, направленных на снятие излишнего напряжения у детей дошкольного возраста. </a:t>
                      </a:r>
                      <a:endParaRPr lang="ru-RU" sz="1400" dirty="0">
                        <a:solidFill>
                          <a:srgbClr val="0000CC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Создание</a:t>
                      </a:r>
                      <a:r>
                        <a:rPr lang="ru-RU" sz="1400" b="1" baseline="0" dirty="0"/>
                        <a:t> и р</a:t>
                      </a:r>
                      <a:r>
                        <a:rPr lang="ru-RU" sz="1400" b="1" dirty="0"/>
                        <a:t>азмещение картотеки на сайте ДОУ и в родительском уголке группы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12.12.2023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Воспитатели группы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Повышение информированности 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612435"/>
                  </a:ext>
                </a:extLst>
              </a:tr>
              <a:tr h="746507"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Презентация проекта и</a:t>
                      </a:r>
                      <a:r>
                        <a:rPr lang="ru-RU" sz="1400" b="1" baseline="0" dirty="0"/>
                        <a:t> картотеки </a:t>
                      </a:r>
                      <a:r>
                        <a:rPr lang="ru-RU" sz="1400" b="1" dirty="0"/>
                        <a:t>на педсовете ДОУ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14.12.2023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Воспитатели группы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Повышение информированности 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57691"/>
                  </a:ext>
                </a:extLst>
              </a:tr>
              <a:tr h="746507"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Анкетирование родителей и опрос детей на окончание проекта.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1</a:t>
                      </a:r>
                      <a:r>
                        <a:rPr lang="ru-RU" sz="1400" b="1" baseline="0" dirty="0"/>
                        <a:t> полугодие 2024 года (январь)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Воспитатели групп 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Выявление изменений. Анализ данных.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06310"/>
                  </a:ext>
                </a:extLst>
              </a:tr>
              <a:tr h="118196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DE4B10"/>
                          </a:solidFill>
                        </a:rPr>
                        <a:t>4. </a:t>
                      </a: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Воспитывать  навыки КГН (привычку следить за состоянием своих ногтей).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Просмотр видеоролика «Почему нельзя грызть ногти!» Дина и полезные видео для детей 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hlinkClick r:id="rId3"/>
                        </a:rPr>
                        <a:t>https://youtu.be/5niZIwt6eCs?si=bb4swVUiyPEXYxJH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/>
                        <a:t>В течении</a:t>
                      </a:r>
                      <a:r>
                        <a:rPr lang="ru-RU" sz="1400" b="1" baseline="0" dirty="0"/>
                        <a:t> реализации проекта 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Воспитатели групп 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Появится заинтересованность у детей в данном вопросе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507">
                <a:tc vMerge="1">
                  <a:txBody>
                    <a:bodyPr/>
                    <a:lstStyle/>
                    <a:p>
                      <a:pPr algn="just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Беседа с детьми «Почему грызть ногти это вредно?»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В течении</a:t>
                      </a:r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</a:rPr>
                        <a:t> реализации проекта </a:t>
                      </a:r>
                      <a:endParaRPr lang="ru-RU" sz="1400" b="1" kern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Воспитатели группы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Появится заинтересованность у детей в данном вопросе</a:t>
                      </a:r>
                    </a:p>
                    <a:p>
                      <a:pPr algn="just"/>
                      <a:endParaRPr lang="ru-RU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1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одержимое 3">
            <a:extLst>
              <a:ext uri="{FF2B5EF4-FFF2-40B4-BE49-F238E27FC236}">
                <a16:creationId xmlns:a16="http://schemas.microsoft.com/office/drawing/2014/main" id="{394AFA33-9D2C-CF25-71FE-60A3B0053F32}"/>
              </a:ext>
            </a:extLst>
          </p:cNvPr>
          <p:cNvSpPr txBox="1">
            <a:spLocks/>
          </p:cNvSpPr>
          <p:nvPr/>
        </p:nvSpPr>
        <p:spPr>
          <a:xfrm>
            <a:off x="4660777" y="215273"/>
            <a:ext cx="7324077" cy="46392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cap="all" dirty="0">
                <a:solidFill>
                  <a:srgbClr val="FF0000"/>
                </a:solidFill>
                <a:cs typeface="Arial" pitchFamily="34" charset="0"/>
              </a:rPr>
              <a:t>Итоги проекта (Результат работы)</a:t>
            </a:r>
          </a:p>
          <a:p>
            <a:endParaRPr lang="ru-RU" sz="200" b="1" cap="all" dirty="0">
              <a:solidFill>
                <a:srgbClr val="FF0000"/>
              </a:solidFill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00CC"/>
                </a:solidFill>
                <a:cs typeface="Arial" pitchFamily="34" charset="0"/>
              </a:rPr>
              <a:t>Дети, которые грызут ногти, откажутся от этой привычки (полностью или частично).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00CC"/>
                </a:solidFill>
                <a:cs typeface="Arial" pitchFamily="34" charset="0"/>
              </a:rPr>
              <a:t>Готовый продукт будет востребован для дальнейшей работы по данной проблеме как для педагогов, так и для родителей.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00CC"/>
                </a:solidFill>
                <a:cs typeface="Arial" pitchFamily="34" charset="0"/>
              </a:rPr>
              <a:t>Возможность распространение опыта на методических площадках, семинарах-практикумах и т.д.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87958-4923-B9E7-C87A-16BFCD995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28237" r="28945" b="16416"/>
          <a:stretch/>
        </p:blipFill>
        <p:spPr>
          <a:xfrm>
            <a:off x="1035607" y="1064473"/>
            <a:ext cx="3056998" cy="29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0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B49EEA-2CCD-2F1C-9245-7C33B48A6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6" t="23726" r="-1049" b="6493"/>
          <a:stretch/>
        </p:blipFill>
        <p:spPr>
          <a:xfrm>
            <a:off x="139383" y="3939439"/>
            <a:ext cx="2625469" cy="2860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4F9B18-1F44-ED41-1374-9E1906C20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20834" r="1887"/>
          <a:stretch/>
        </p:blipFill>
        <p:spPr>
          <a:xfrm flipH="1">
            <a:off x="204796" y="330376"/>
            <a:ext cx="2625469" cy="28386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2E8826-4EAE-A3A0-422F-74734CF753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 r="1615" b="9385"/>
          <a:stretch/>
        </p:blipFill>
        <p:spPr>
          <a:xfrm flipH="1">
            <a:off x="8223432" y="103873"/>
            <a:ext cx="3900388" cy="37907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7D3A91-7F65-86C7-7324-E4851E3D9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3" t="23948" r="7735"/>
          <a:stretch/>
        </p:blipFill>
        <p:spPr>
          <a:xfrm flipH="1">
            <a:off x="7729373" y="3979499"/>
            <a:ext cx="4394447" cy="28184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6A251E-574A-9348-99DD-D073A8FA0A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5306"/>
          <a:stretch/>
        </p:blipFill>
        <p:spPr>
          <a:xfrm>
            <a:off x="2827299" y="4557152"/>
            <a:ext cx="2718012" cy="22408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3957CF-F876-4B3C-2140-982E443D61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7" r="20487" b="9256"/>
          <a:stretch/>
        </p:blipFill>
        <p:spPr>
          <a:xfrm>
            <a:off x="3035509" y="347681"/>
            <a:ext cx="2814259" cy="28040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1F5834-8E24-F59B-08E5-5969777C8D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6" b="16246"/>
          <a:stretch/>
        </p:blipFill>
        <p:spPr>
          <a:xfrm rot="21092144">
            <a:off x="2099267" y="2640607"/>
            <a:ext cx="1736123" cy="21313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A03CD1-8397-9231-3772-DD8E4408E7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5" r="14563" b="835"/>
          <a:stretch/>
        </p:blipFill>
        <p:spPr>
          <a:xfrm rot="21375671">
            <a:off x="5895577" y="533831"/>
            <a:ext cx="2315200" cy="32040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64C781E-0E3D-5F4F-FADF-C461F134B2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48" y="3670551"/>
            <a:ext cx="2355727" cy="31409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8741FDA-86D0-1136-E289-D1830E67FA6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1" b="6733"/>
          <a:stretch/>
        </p:blipFill>
        <p:spPr>
          <a:xfrm rot="488540">
            <a:off x="4134353" y="3065429"/>
            <a:ext cx="1959676" cy="18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38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3620C5-A9D2-13DB-9E8E-B64F5AB18458}"/>
              </a:ext>
            </a:extLst>
          </p:cNvPr>
          <p:cNvSpPr/>
          <p:nvPr/>
        </p:nvSpPr>
        <p:spPr>
          <a:xfrm>
            <a:off x="1191574" y="794930"/>
            <a:ext cx="9808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DE4B10"/>
                </a:solidFill>
              </a:rPr>
              <a:t>Почему ноготок – не положишь в роток?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F733D4-D9A5-ED60-99D0-0312CD393E35}"/>
              </a:ext>
            </a:extLst>
          </p:cNvPr>
          <p:cNvSpPr txBox="1"/>
          <p:nvPr/>
        </p:nvSpPr>
        <p:spPr>
          <a:xfrm>
            <a:off x="1864797" y="3013501"/>
            <a:ext cx="872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Онихофагия, как негативный метод снятия излишнего эмоционального напряжения у детей дошкольного возраста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A0EEA-E60D-FE21-55B3-EB4538BE6343}"/>
              </a:ext>
            </a:extLst>
          </p:cNvPr>
          <p:cNvSpPr txBox="1"/>
          <p:nvPr/>
        </p:nvSpPr>
        <p:spPr>
          <a:xfrm>
            <a:off x="2645545" y="4403656"/>
            <a:ext cx="646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Разработали: воспитатели Учар Е.Л., Мезеновская Н.В.</a:t>
            </a:r>
          </a:p>
        </p:txBody>
      </p:sp>
    </p:spTree>
    <p:extLst>
      <p:ext uri="{BB962C8B-B14F-4D97-AF65-F5344CB8AC3E}">
        <p14:creationId xmlns:p14="http://schemas.microsoft.com/office/powerpoint/2010/main" val="336069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2687CA-3E44-3D3D-19B0-2A27EDC6EDCB}"/>
              </a:ext>
            </a:extLst>
          </p:cNvPr>
          <p:cNvSpPr txBox="1">
            <a:spLocks/>
          </p:cNvSpPr>
          <p:nvPr/>
        </p:nvSpPr>
        <p:spPr>
          <a:xfrm>
            <a:off x="1038688" y="606170"/>
            <a:ext cx="9880847" cy="1855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FF0000"/>
                </a:solidFill>
              </a:rPr>
              <a:t>ЦЕЛЕВАЯ АУДИТОРИЯ</a:t>
            </a:r>
          </a:p>
          <a:p>
            <a:r>
              <a:rPr lang="ru-RU" sz="3200" b="1" dirty="0">
                <a:solidFill>
                  <a:srgbClr val="0000CC"/>
                </a:solidFill>
              </a:rPr>
              <a:t>родители воспитанников группы №1 ДОУ и</a:t>
            </a:r>
          </a:p>
          <a:p>
            <a:r>
              <a:rPr lang="ru-RU" sz="3200" b="1" dirty="0">
                <a:solidFill>
                  <a:srgbClr val="0000CC"/>
                </a:solidFill>
              </a:rPr>
              <a:t>дети группы №1 ДОУ  </a:t>
            </a:r>
          </a:p>
          <a:p>
            <a:r>
              <a:rPr lang="ru-RU" sz="3200" b="1" dirty="0">
                <a:solidFill>
                  <a:srgbClr val="00B050"/>
                </a:solidFill>
              </a:rPr>
              <a:t>(педагоги ДОУ)</a:t>
            </a:r>
          </a:p>
          <a:p>
            <a:pPr algn="just"/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29F23B-182C-7778-4431-5014EE8B4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3" y="2538582"/>
            <a:ext cx="4580877" cy="238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9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F3C98-02E1-BD7D-06AE-4E31F1BB107D}"/>
              </a:ext>
            </a:extLst>
          </p:cNvPr>
          <p:cNvSpPr txBox="1">
            <a:spLocks/>
          </p:cNvSpPr>
          <p:nvPr/>
        </p:nvSpPr>
        <p:spPr>
          <a:xfrm>
            <a:off x="266331" y="133165"/>
            <a:ext cx="11736280" cy="4935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2800" b="1" dirty="0">
                <a:solidFill>
                  <a:srgbClr val="FF0000"/>
                </a:solidFill>
              </a:rPr>
              <a:t>ПРОБЛЕМА</a:t>
            </a:r>
          </a:p>
          <a:p>
            <a:pPr algn="just">
              <a:lnSpc>
                <a:spcPct val="110000"/>
              </a:lnSpc>
            </a:pPr>
            <a:r>
              <a:rPr lang="ru-RU" sz="11200" b="1" dirty="0">
                <a:solidFill>
                  <a:srgbClr val="0000CC"/>
                </a:solidFill>
              </a:rPr>
              <a:t>По результатам проведенного анкетирования родителей нашей группы, а также наблюдения, были сделаны выводы, что вредная привычка грызть ногти у некоторых детей имеется. </a:t>
            </a:r>
          </a:p>
          <a:p>
            <a:pPr algn="just">
              <a:lnSpc>
                <a:spcPct val="110000"/>
              </a:lnSpc>
            </a:pPr>
            <a:r>
              <a:rPr lang="ru-RU" sz="11200" b="1" dirty="0">
                <a:solidFill>
                  <a:srgbClr val="0000CC"/>
                </a:solidFill>
              </a:rPr>
              <a:t>Работая над данной проблемой, мы выявили, что одна из причин ее возникновения - это излишнее эмоциональное напряжение  и  постарались найти возможные пути решения.</a:t>
            </a:r>
          </a:p>
          <a:p>
            <a:pPr algn="just">
              <a:lnSpc>
                <a:spcPct val="100000"/>
              </a:lnSpc>
            </a:pPr>
            <a:r>
              <a:rPr lang="ru-RU" sz="11200" b="1" dirty="0">
                <a:solidFill>
                  <a:srgbClr val="0000CC"/>
                </a:solidFill>
              </a:rPr>
              <a:t>Проанализировав литературу по этому вопросу, нами было принято решение, что именно создание картотеки игр и игровых упражнений, направленных на снижение излишнего напряжения у детей дошкольного возраста, поможет детям и их родителям справиться с вредной привычкой. </a:t>
            </a:r>
          </a:p>
          <a:p>
            <a:pPr algn="just">
              <a:lnSpc>
                <a:spcPct val="110000"/>
              </a:lnSpc>
            </a:pPr>
            <a:endParaRPr lang="ru-RU" sz="7200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sz="7200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sz="7200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endParaRPr lang="ru-RU" b="1" dirty="0">
              <a:solidFill>
                <a:srgbClr val="DE4B1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ru-RU" b="1" dirty="0">
                <a:solidFill>
                  <a:srgbClr val="DE4B1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06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9D1792E7-B097-E64E-2D17-EED0191B5740}"/>
              </a:ext>
            </a:extLst>
          </p:cNvPr>
          <p:cNvSpPr txBox="1">
            <a:spLocks/>
          </p:cNvSpPr>
          <p:nvPr/>
        </p:nvSpPr>
        <p:spPr>
          <a:xfrm>
            <a:off x="4785064" y="585347"/>
            <a:ext cx="6995603" cy="35516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>
                <a:solidFill>
                  <a:srgbClr val="DE4B10"/>
                </a:solidFill>
                <a:latin typeface="+mn-lt"/>
              </a:rPr>
              <a:t>ПРОЕКТНАЯ ИДЕЯ</a:t>
            </a:r>
          </a:p>
          <a:p>
            <a:endParaRPr lang="ru-RU" sz="1800" b="1" dirty="0">
              <a:solidFill>
                <a:srgbClr val="DE4B10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ru-RU" sz="2900" b="1" dirty="0">
                <a:solidFill>
                  <a:srgbClr val="0000CC"/>
                </a:solidFill>
                <a:latin typeface="+mn-lt"/>
              </a:rPr>
              <a:t>состоит в том, что разработанные игры и игровые упражнения помогут специалистам ДОУ снять излишнее эмоциональное напряжение  у воспитанников, а родителям, продолжить  закреплять положительные результаты в домашних условиях.</a:t>
            </a:r>
            <a:br>
              <a:rPr lang="ru-RU" sz="3300" b="1" dirty="0">
                <a:solidFill>
                  <a:srgbClr val="DE4B10"/>
                </a:solidFill>
                <a:latin typeface="+mn-lt"/>
              </a:rPr>
            </a:br>
            <a:endParaRPr lang="ru-RU" sz="3300" b="1" dirty="0">
              <a:solidFill>
                <a:srgbClr val="DE4B1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6E823-C589-E44B-4F86-E466C2C88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976543"/>
            <a:ext cx="4059286" cy="30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9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94A0-ED36-7C56-7B30-842D44DC984B}"/>
              </a:ext>
            </a:extLst>
          </p:cNvPr>
          <p:cNvSpPr txBox="1">
            <a:spLocks/>
          </p:cNvSpPr>
          <p:nvPr/>
        </p:nvSpPr>
        <p:spPr>
          <a:xfrm>
            <a:off x="3187083" y="372861"/>
            <a:ext cx="8895425" cy="5566299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800" b="1" dirty="0">
                <a:solidFill>
                  <a:srgbClr val="DE4B10"/>
                </a:solidFill>
              </a:rPr>
              <a:t>СОЦИАЛЬНАЯ ЗНАЧИМОСТЬ</a:t>
            </a:r>
            <a:endParaRPr lang="ru-RU" sz="1900" b="1" dirty="0">
              <a:solidFill>
                <a:srgbClr val="DE4B1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8600" b="1" dirty="0">
                <a:solidFill>
                  <a:srgbClr val="0000CC"/>
                </a:solidFill>
              </a:rPr>
              <a:t>проекта в том, чтобы удовлетворить потребность родителей в способах борьбы с привычкой грызть ногти у детей. </a:t>
            </a:r>
          </a:p>
          <a:p>
            <a:pPr algn="just">
              <a:lnSpc>
                <a:spcPct val="100000"/>
              </a:lnSpc>
            </a:pPr>
            <a:r>
              <a:rPr lang="ru-RU" sz="8600" b="1" dirty="0">
                <a:solidFill>
                  <a:srgbClr val="0000CC"/>
                </a:solidFill>
              </a:rPr>
              <a:t>Дети, в игровой форме, получат помощь в умении контролировать свои эмоции, снимать эмоциональное напряжение, заменяя негативную привычку другим видом деятельности, например творчеством.</a:t>
            </a:r>
          </a:p>
          <a:p>
            <a:pPr algn="just">
              <a:lnSpc>
                <a:spcPct val="100000"/>
              </a:lnSpc>
            </a:pPr>
            <a:r>
              <a:rPr lang="ru-RU" sz="8600" b="1" dirty="0">
                <a:solidFill>
                  <a:srgbClr val="00B050"/>
                </a:solidFill>
              </a:rPr>
              <a:t>Для педагогов - это  возможность реализовать данный проект на различных мероприятиях (семинары-практикумы, публикации и т.д.).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B45FBB-44DB-47E0-8855-FADF7E9C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8" y="4598631"/>
            <a:ext cx="2882284" cy="21617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C4FF61-DF3E-CFED-C3BB-2F61789F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2" y="1071978"/>
            <a:ext cx="2881530" cy="21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B9863-802D-16C2-756B-9D1B62EF0C8A}"/>
              </a:ext>
            </a:extLst>
          </p:cNvPr>
          <p:cNvSpPr txBox="1">
            <a:spLocks/>
          </p:cNvSpPr>
          <p:nvPr/>
        </p:nvSpPr>
        <p:spPr>
          <a:xfrm>
            <a:off x="540798" y="213064"/>
            <a:ext cx="10915095" cy="27698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>
                <a:solidFill>
                  <a:srgbClr val="DE4B10"/>
                </a:solidFill>
                <a:latin typeface="+mn-lt"/>
              </a:rPr>
              <a:t>ЦЕЛЬ ПРОЕКТА</a:t>
            </a:r>
          </a:p>
          <a:p>
            <a:endParaRPr lang="ru-RU" sz="2800" b="1" dirty="0">
              <a:solidFill>
                <a:srgbClr val="DE4B10"/>
              </a:solidFill>
              <a:latin typeface="+mn-lt"/>
            </a:endParaRPr>
          </a:p>
          <a:p>
            <a:r>
              <a:rPr lang="ru-RU" sz="2900" b="1" dirty="0">
                <a:solidFill>
                  <a:srgbClr val="0000CC"/>
                </a:solidFill>
                <a:latin typeface="+mn-lt"/>
              </a:rPr>
              <a:t>устранение привычки навязчивого обгрызания ногтевой пластины (</a:t>
            </a:r>
            <a:r>
              <a:rPr lang="ru-RU" sz="2900" b="1" dirty="0" err="1">
                <a:solidFill>
                  <a:srgbClr val="0000CC"/>
                </a:solidFill>
                <a:latin typeface="+mn-lt"/>
              </a:rPr>
              <a:t>онихофагии</a:t>
            </a:r>
            <a:r>
              <a:rPr lang="ru-RU" sz="2900" b="1" dirty="0">
                <a:solidFill>
                  <a:srgbClr val="0000CC"/>
                </a:solidFill>
                <a:latin typeface="+mn-lt"/>
              </a:rPr>
              <a:t>) у детей дошкольного возраста через создание картотеки игр и игровых упражнений, направленных  на снятие излишнего эмоционального напряжения.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FB1C2-32EE-3C07-ECAF-1E22731A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96" y="3034541"/>
            <a:ext cx="2553607" cy="17236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9444F6-347E-19EF-19AC-B1FBDC75F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47" y="2982897"/>
            <a:ext cx="2553607" cy="17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11F9DA5C-4CF6-1ABA-6BDF-384E4A40395C}"/>
              </a:ext>
            </a:extLst>
          </p:cNvPr>
          <p:cNvSpPr txBox="1">
            <a:spLocks/>
          </p:cNvSpPr>
          <p:nvPr/>
        </p:nvSpPr>
        <p:spPr>
          <a:xfrm>
            <a:off x="346229" y="159798"/>
            <a:ext cx="11661974" cy="38847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DE4B10"/>
                </a:solidFill>
                <a:latin typeface="+mn-lt"/>
              </a:rPr>
              <a:t>ЗАДАЧИ</a:t>
            </a:r>
          </a:p>
          <a:p>
            <a:pPr algn="l"/>
            <a:br>
              <a:rPr lang="ru-RU" sz="1800" b="1" dirty="0">
                <a:solidFill>
                  <a:srgbClr val="0000CC"/>
                </a:solidFill>
                <a:latin typeface="+mn-lt"/>
              </a:rPr>
            </a:br>
            <a:r>
              <a:rPr lang="ru-RU" sz="2800" b="1" dirty="0">
                <a:solidFill>
                  <a:srgbClr val="0000CC"/>
                </a:solidFill>
                <a:latin typeface="+mn-lt"/>
              </a:rPr>
              <a:t>1. Выявить причины возникновения </a:t>
            </a:r>
            <a:r>
              <a:rPr lang="ru-RU" sz="2800" b="1" dirty="0" err="1">
                <a:solidFill>
                  <a:srgbClr val="0000CC"/>
                </a:solidFill>
                <a:latin typeface="+mn-lt"/>
              </a:rPr>
              <a:t>онихофагии</a:t>
            </a:r>
            <a:r>
              <a:rPr lang="ru-RU" sz="2800" b="1" dirty="0">
                <a:solidFill>
                  <a:srgbClr val="0000CC"/>
                </a:solidFill>
                <a:latin typeface="+mn-lt"/>
              </a:rPr>
              <a:t> у детей. </a:t>
            </a:r>
            <a:br>
              <a:rPr lang="ru-RU" sz="2800" b="1" dirty="0">
                <a:solidFill>
                  <a:srgbClr val="0000CC"/>
                </a:solidFill>
                <a:latin typeface="+mn-lt"/>
              </a:rPr>
            </a:br>
            <a:r>
              <a:rPr lang="ru-RU" sz="2800" b="1" dirty="0">
                <a:solidFill>
                  <a:srgbClr val="0000CC"/>
                </a:solidFill>
                <a:latin typeface="+mn-lt"/>
              </a:rPr>
              <a:t>2. Формировать умение в игровой форме переключать внимание с обгрызания ногтей на другой вид деятельности. </a:t>
            </a:r>
            <a:br>
              <a:rPr lang="ru-RU" sz="2800" b="1" dirty="0">
                <a:solidFill>
                  <a:srgbClr val="0000CC"/>
                </a:solidFill>
                <a:latin typeface="+mn-lt"/>
              </a:rPr>
            </a:br>
            <a:r>
              <a:rPr lang="ru-RU" sz="2800" b="1" dirty="0">
                <a:solidFill>
                  <a:srgbClr val="0000CC"/>
                </a:solidFill>
                <a:latin typeface="+mn-lt"/>
              </a:rPr>
              <a:t>3. Разработать картотеку игр и игровых упражнений, направленных на снятие излишнего </a:t>
            </a:r>
            <a:r>
              <a:rPr lang="ru-RU" sz="2800" b="1" dirty="0" err="1">
                <a:solidFill>
                  <a:srgbClr val="0000CC"/>
                </a:solidFill>
                <a:latin typeface="+mn-lt"/>
              </a:rPr>
              <a:t>эмоционпльного</a:t>
            </a:r>
            <a:r>
              <a:rPr lang="ru-RU" sz="2800" b="1" dirty="0">
                <a:solidFill>
                  <a:srgbClr val="0000CC"/>
                </a:solidFill>
                <a:latin typeface="+mn-lt"/>
              </a:rPr>
              <a:t> напряжения у детей дошкольного возраста. </a:t>
            </a:r>
            <a:br>
              <a:rPr lang="ru-RU" sz="2800" b="1" dirty="0">
                <a:solidFill>
                  <a:srgbClr val="0000CC"/>
                </a:solidFill>
                <a:latin typeface="+mn-lt"/>
              </a:rPr>
            </a:br>
            <a:r>
              <a:rPr lang="ru-RU" sz="2800" b="1" dirty="0">
                <a:solidFill>
                  <a:srgbClr val="0000CC"/>
                </a:solidFill>
                <a:latin typeface="+mn-lt"/>
              </a:rPr>
              <a:t>4. Воспитывать  навыки КГН (привычку следить за состоянием своих ногтей).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99B4D0-6CBE-21D8-5295-41E893482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0" t="21230" r="1424" b="24790"/>
          <a:stretch/>
        </p:blipFill>
        <p:spPr>
          <a:xfrm>
            <a:off x="4039340" y="3664030"/>
            <a:ext cx="6045693" cy="31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8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554B613-70E6-2001-8077-3D60293137D3}"/>
              </a:ext>
            </a:extLst>
          </p:cNvPr>
          <p:cNvSpPr txBox="1">
            <a:spLocks/>
          </p:cNvSpPr>
          <p:nvPr/>
        </p:nvSpPr>
        <p:spPr>
          <a:xfrm>
            <a:off x="1855433" y="195309"/>
            <a:ext cx="7838983" cy="10850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b="1" dirty="0">
                <a:solidFill>
                  <a:srgbClr val="DE4B10"/>
                </a:solidFill>
                <a:latin typeface="+mn-lt"/>
              </a:rPr>
              <a:t>ПРОДУКТ – КАРТОТЕКА</a:t>
            </a:r>
            <a:endParaRPr lang="ru-RU" sz="3600" b="1" dirty="0">
              <a:solidFill>
                <a:srgbClr val="DE4B10"/>
              </a:solidFill>
              <a:latin typeface="+mn-lt"/>
            </a:endParaRPr>
          </a:p>
          <a:p>
            <a:r>
              <a:rPr lang="ru-RU" sz="3600" b="1" dirty="0">
                <a:solidFill>
                  <a:srgbClr val="DE4B10"/>
                </a:solidFill>
                <a:latin typeface="+mn-lt"/>
              </a:rPr>
              <a:t> </a:t>
            </a:r>
            <a:endParaRPr lang="ru-RU" b="1" dirty="0">
              <a:solidFill>
                <a:srgbClr val="DE4B10"/>
              </a:solidFill>
            </a:endParaRPr>
          </a:p>
        </p:txBody>
      </p:sp>
      <p:pic>
        <p:nvPicPr>
          <p:cNvPr id="6" name="Рисунок 5" descr="IMG_20231213_135328.jpg">
            <a:extLst>
              <a:ext uri="{FF2B5EF4-FFF2-40B4-BE49-F238E27FC236}">
                <a16:creationId xmlns:a16="http://schemas.microsoft.com/office/drawing/2014/main" id="{90C2B93E-B11D-219C-060D-B8B7D94B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265065" y="882902"/>
            <a:ext cx="8819968" cy="59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8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5083B-49BB-51CD-A727-BDEAC5E0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7236ED3-8265-2F0B-7ABD-18B4049F919C}"/>
              </a:ext>
            </a:extLst>
          </p:cNvPr>
          <p:cNvSpPr txBox="1">
            <a:spLocks/>
          </p:cNvSpPr>
          <p:nvPr/>
        </p:nvSpPr>
        <p:spPr>
          <a:xfrm>
            <a:off x="621436" y="896645"/>
            <a:ext cx="11215458" cy="33912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E4B10"/>
                </a:solidFill>
                <a:latin typeface="+mn-lt"/>
              </a:rPr>
              <a:t>КОЛИЧЕСТВЕННЫЕ РЕЗУЛЬТАТЫ ПРОЕКТА</a:t>
            </a:r>
          </a:p>
          <a:p>
            <a:pPr algn="l"/>
            <a:endParaRPr lang="ru-RU" sz="3100" b="1" dirty="0">
              <a:solidFill>
                <a:srgbClr val="DE4B10"/>
              </a:solidFill>
              <a:latin typeface="+mn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100 % родителей и детей примут участие в данном проекте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100 % родителей пройдут анкетирование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95 % родителей смогут выяснить причины возникновения у ребенка вредной привычки грызть ногти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100" b="1" dirty="0">
                <a:solidFill>
                  <a:srgbClr val="0000CC"/>
                </a:solidFill>
                <a:latin typeface="+mn-lt"/>
              </a:rPr>
              <a:t>у 80% воспитанников снизится излишнее эмоциональное напряжение (устранение причин стресса и т.д.) и как следствие – дети перестанут грызть ногти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FDD86-6F56-3A1F-88B4-5F5D2AD5A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1133" r="16958" b="19353"/>
          <a:stretch/>
        </p:blipFill>
        <p:spPr>
          <a:xfrm>
            <a:off x="10059823" y="234448"/>
            <a:ext cx="1874725" cy="15535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95BC22-478F-5764-6631-B1DEB86DB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25503" r="14753" b="26472"/>
          <a:stretch/>
        </p:blipFill>
        <p:spPr>
          <a:xfrm>
            <a:off x="6096000" y="3950835"/>
            <a:ext cx="2219418" cy="9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54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814</Words>
  <Application>Microsoft Office PowerPoint</Application>
  <PresentationFormat>Широкоэкранный</PresentationFormat>
  <Paragraphs>102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Мезеновская</dc:creator>
  <cp:lastModifiedBy>Надежда Мезеновская</cp:lastModifiedBy>
  <cp:revision>3</cp:revision>
  <dcterms:created xsi:type="dcterms:W3CDTF">2023-12-13T08:59:55Z</dcterms:created>
  <dcterms:modified xsi:type="dcterms:W3CDTF">2023-12-14T03:03:33Z</dcterms:modified>
</cp:coreProperties>
</file>