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42" r:id="rId3"/>
    <p:sldId id="343" r:id="rId4"/>
    <p:sldId id="317" r:id="rId5"/>
    <p:sldId id="339" r:id="rId6"/>
    <p:sldId id="267" r:id="rId7"/>
    <p:sldId id="340" r:id="rId8"/>
    <p:sldId id="261" r:id="rId9"/>
    <p:sldId id="263" r:id="rId10"/>
    <p:sldId id="262" r:id="rId11"/>
    <p:sldId id="258" r:id="rId12"/>
    <p:sldId id="311" r:id="rId13"/>
    <p:sldId id="269" r:id="rId14"/>
    <p:sldId id="270" r:id="rId15"/>
    <p:sldId id="271" r:id="rId16"/>
    <p:sldId id="272" r:id="rId17"/>
    <p:sldId id="274" r:id="rId18"/>
    <p:sldId id="284" r:id="rId19"/>
    <p:sldId id="279" r:id="rId20"/>
    <p:sldId id="319" r:id="rId21"/>
    <p:sldId id="320" r:id="rId22"/>
    <p:sldId id="322" r:id="rId23"/>
    <p:sldId id="324" r:id="rId24"/>
    <p:sldId id="326" r:id="rId25"/>
    <p:sldId id="328" r:id="rId26"/>
    <p:sldId id="329" r:id="rId27"/>
    <p:sldId id="331" r:id="rId28"/>
    <p:sldId id="333" r:id="rId29"/>
    <p:sldId id="336" r:id="rId30"/>
    <p:sldId id="337" r:id="rId31"/>
    <p:sldId id="338" r:id="rId32"/>
    <p:sldId id="313" r:id="rId33"/>
    <p:sldId id="314" r:id="rId34"/>
    <p:sldId id="315" r:id="rId35"/>
    <p:sldId id="316" r:id="rId36"/>
    <p:sldId id="341" r:id="rId37"/>
    <p:sldId id="294" r:id="rId38"/>
    <p:sldId id="312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FF1"/>
    <a:srgbClr val="00CC00"/>
    <a:srgbClr val="2948E3"/>
    <a:srgbClr val="FEC2F3"/>
    <a:srgbClr val="FFFF99"/>
    <a:srgbClr val="ABFBAF"/>
    <a:srgbClr val="6DF774"/>
    <a:srgbClr val="A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2718" autoAdjust="0"/>
  </p:normalViewPr>
  <p:slideViewPr>
    <p:cSldViewPr>
      <p:cViewPr varScale="1">
        <p:scale>
          <a:sx n="61" d="100"/>
          <a:sy n="61" d="100"/>
        </p:scale>
        <p:origin x="-9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7657-B7B2-4611-B3F3-F43B638F5136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B6E76-6E63-41FC-99D9-FF7F70D4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4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6E76-6E63-41FC-99D9-FF7F70D4837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84EF-19CA-4CCD-83B1-1440D3533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5975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CA58-04D1-4791-BFC7-F294540B2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447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22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22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22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2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2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1572" y="5511946"/>
            <a:ext cx="4528592" cy="132055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Бригаденко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Дорофеевна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304800"/>
            <a:ext cx="8088057" cy="1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Выбор модуля по ОРКСЭ»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latin typeface="Times New Roman" pitchFamily="18" charset="0"/>
            </a:endParaRPr>
          </a:p>
        </p:txBody>
      </p:sp>
      <p:pic>
        <p:nvPicPr>
          <p:cNvPr id="5" name="Picture 5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008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187450" y="476250"/>
            <a:ext cx="5967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Активное участие родителей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580063" y="1196975"/>
            <a:ext cx="3265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фактор.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060575"/>
            <a:ext cx="2857500" cy="3933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2E1FF1"/>
            </a:solidFill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565400"/>
            <a:ext cx="1897062" cy="2879725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636838"/>
            <a:ext cx="1920875" cy="2917825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149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иректору МБОУ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«___________»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		 заявление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родители (законные представители)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учащегося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3 «  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«_______»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________________________края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Иванова Сергея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предлагаемых на выбор модулей комплексного учебного курса «Основы религиозных культур и светской этики»: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православной культуры»,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исламской культуры»,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буддийской культуры»,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иудейской культуры»,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религиозных культур народов России»,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«Основы светской этики»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выбираем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своего ребенка изучение модуля: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религиозных культур народов России»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   »  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марта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202___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________________(Ф.И.О.) _____________________________________ </a:t>
            </a:r>
          </a:p>
          <a:p>
            <a:pPr marL="0" indent="0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подпись)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Ф.И.О.)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подпись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1-tub-ru.yandex.net/i?id=4c8d2ebbd530074ba00b9a21af2a7f8d&amp;n=33&amp;h=215&amp;w=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6" y="1052736"/>
            <a:ext cx="746705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Основы православной культуры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569325" cy="1949445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Модуль знакомит с основами православной культуры, раскрывает её значение и роль в жизни людей – в формировании личности человека,  его отношения к миру и людям, поведения в повседневной жизни.</a:t>
            </a:r>
          </a:p>
        </p:txBody>
      </p:sp>
      <p:pic>
        <p:nvPicPr>
          <p:cNvPr id="9221" name="Picture 9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41663"/>
            <a:ext cx="5407025" cy="2735262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и Бог в православии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5040312" cy="4824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христианство пришло на Русь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Православная молитва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Библия и Евангелие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Проповедь Христа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Христос и Его крест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Пасха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Чудо в жизни христианина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Православие о Божием суде</a:t>
            </a:r>
          </a:p>
        </p:txBody>
      </p:sp>
      <p:pic>
        <p:nvPicPr>
          <p:cNvPr id="10245" name="Picture 8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333750" cy="4067175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Православное учение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46405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Совесть и раскаяние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Заповеди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Милосердие и сострадание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Монастырь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Зачем творить добро?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Золотое правило этики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Храм, икона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Таинство Причастия</a:t>
            </a:r>
          </a:p>
        </p:txBody>
      </p:sp>
      <p:pic>
        <p:nvPicPr>
          <p:cNvPr id="11269" name="Picture 8" descr="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412875"/>
            <a:ext cx="2941637" cy="3983038"/>
          </a:xfrm>
          <a:noFill/>
          <a:ln w="25400">
            <a:solidFill>
              <a:srgbClr val="2E1FF1"/>
            </a:solidFill>
          </a:ln>
        </p:spPr>
      </p:pic>
    </p:spTree>
    <p:extLst>
      <p:ext uri="{BB962C8B-B14F-4D97-AF65-F5344CB8AC3E}">
        <p14:creationId xmlns:p14="http://schemas.microsoft.com/office/powerpoint/2010/main" val="6585967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1588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Христианство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259263" cy="4897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христианство пришло на Русь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Подвиг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христианина к природе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Христианская семья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Защита Отечества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Христианин в труде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</a:t>
            </a:r>
          </a:p>
        </p:txBody>
      </p:sp>
      <p:pic>
        <p:nvPicPr>
          <p:cNvPr id="12292" name="Picture 5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2862262" cy="4306887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исламской культуры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376487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None/>
            </a:pPr>
            <a:r>
              <a:rPr lang="ru-RU" sz="2800" dirty="0" smtClean="0"/>
              <a:t>    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Модуль знакомит школьников с основами духовно-нравственной культуры ислама. Обращаясь к Корану и Сунне, авторы подчёркивают значение этих книг как источников нравственности. </a:t>
            </a:r>
          </a:p>
        </p:txBody>
      </p:sp>
      <p:pic>
        <p:nvPicPr>
          <p:cNvPr id="14341" name="Picture 5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8098582" cy="2286016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буддийской культуры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3"/>
            <a:ext cx="8229600" cy="2358594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Модуль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доступной для учащихся форме знакомит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</a:t>
            </a:r>
          </a:p>
        </p:txBody>
      </p:sp>
      <p:pic>
        <p:nvPicPr>
          <p:cNvPr id="24581" name="Picture 5" descr="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9365"/>
            <a:ext cx="7920878" cy="2232248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иудейской культуры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569325" cy="2162173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Модуль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  -  христианство и ислам.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6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1" y="3704858"/>
            <a:ext cx="8445619" cy="2378544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837" y="20637"/>
            <a:ext cx="7499176" cy="3124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людей… 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AutoShape 2" descr=" Николай Рерих. &#10; Голубиная книга. &#10; Nicholas Roerich. &#10; Book of Doves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 Николай Рерих. &#10; Голубиная книга. &#10; Nicholas Roerich. &#10; Book of Doves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9" y="1149381"/>
            <a:ext cx="3168352" cy="2318178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лександр Не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99" y="2024399"/>
            <a:ext cx="2737157" cy="1765564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69950" y="3754404"/>
            <a:ext cx="7499176" cy="35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Николай Рерих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AutoShape 14" descr="конь счасть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Розовые г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55861"/>
            <a:ext cx="3225882" cy="2021555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Небесный бог, 1912 г. - Картон, темпера; 66 х 95 см. Символизм. Россия. Москва. Государственная Третьяковская галерея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0337"/>
            <a:ext cx="1603186" cy="1656184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вет побеждает тьму 1933 г. - Холст, темпера; 74,5 х 74,5 см. Аллахабадский муниципальный музей. Аллахабад, штат Уттар Прадеш, Индия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82" y="3735823"/>
            <a:ext cx="2474465" cy="2556266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97913" cy="9286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религиозных культур народов России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5357850" cy="5643602"/>
          </a:xfrm>
          <a:blipFill>
            <a:blip r:embed="rId2"/>
            <a:tile tx="0" ty="0" sx="100000" sy="100000" flip="none" algn="tl"/>
          </a:blipFill>
          <a:ln w="25400">
            <a:solidFill>
              <a:srgbClr val="2948E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Модуль направлен на: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общих представлений о возникновении и развитии традиционных религий России, об их обычаях и традициях;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обучающихся нравственного идеала каждой из традиционных религий России;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обучающихся уважения к религиозным традициям русского и других коренных народов России.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800" dirty="0" smtClean="0"/>
          </a:p>
        </p:txBody>
      </p:sp>
      <p:pic>
        <p:nvPicPr>
          <p:cNvPr id="5" name="Рисунок 4" descr="268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71612"/>
            <a:ext cx="3000364" cy="4000485"/>
          </a:xfrm>
          <a:prstGeom prst="rect">
            <a:avLst/>
          </a:prstGeom>
          <a:ln w="12700">
            <a:solidFill>
              <a:srgbClr val="2948E3"/>
            </a:solidFill>
          </a:ln>
        </p:spPr>
      </p:pic>
    </p:spTree>
    <p:extLst>
      <p:ext uri="{BB962C8B-B14F-4D97-AF65-F5344CB8AC3E}">
        <p14:creationId xmlns:p14="http://schemas.microsoft.com/office/powerpoint/2010/main" val="2328926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492922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Древние предания христиан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855_3_1_2009_1_57_05_pm_-_jesusbluespaceearth-4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3"/>
            <a:ext cx="2714644" cy="200026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4" name="Рисунок 3" descr="4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214422"/>
            <a:ext cx="2714644" cy="200366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5" name="Рисунок 4" descr="72341882_1300647999_2b3562bbf2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214422"/>
            <a:ext cx="2774560" cy="200026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71604" y="3357562"/>
            <a:ext cx="550072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Возникновение христианства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aga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86256"/>
            <a:ext cx="2571768" cy="214314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9" name="Рисунок 8" descr="when-christ-of-yours-returns-to-yo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286256"/>
            <a:ext cx="2928958" cy="213939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11" name="Рисунок 10" descr="83227211_42631913_lastsupperofchr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286256"/>
            <a:ext cx="2714644" cy="207170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5143512"/>
            <a:ext cx="2357454" cy="7858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Западная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Католическая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143512"/>
            <a:ext cx="2428924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Восточная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Православная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-22-918991faf78904c4492ac1be7dbf9c77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49" y="4429132"/>
            <a:ext cx="3400449" cy="2125281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00496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1054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kreshhrusi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928670"/>
            <a:ext cx="3000396" cy="200919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14" name="Рисунок 13" descr="d74cdfcf15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071546"/>
            <a:ext cx="1794244" cy="192882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7" name="TextBox 16"/>
          <p:cNvSpPr txBox="1"/>
          <p:nvPr/>
        </p:nvSpPr>
        <p:spPr>
          <a:xfrm rot="10800000" flipV="1">
            <a:off x="4000496" y="107154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988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5143504" y="314324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 Красное Солнышко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3643314"/>
            <a:ext cx="550072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Христианская церковь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214290"/>
            <a:ext cx="6143668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Христианство на Руси и в России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d68b9a9a43c12369a98b627c9a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2143140" cy="1845482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  <p:pic>
        <p:nvPicPr>
          <p:cNvPr id="6" name="Рисунок 5" descr="11f821a031b79d3e39403bf2e3877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857232"/>
            <a:ext cx="2169929" cy="1928826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  <p:pic>
        <p:nvPicPr>
          <p:cNvPr id="7" name="Рисунок 6" descr="296de86c6a77e72c3053fc87b8d_p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714356"/>
            <a:ext cx="3500462" cy="2443719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929454" y="285749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Покрова на Нерли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71462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Покровский собор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52"/>
            <a:ext cx="5500726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Православные храмы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357562"/>
            <a:ext cx="6858048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Христианские праздники и торжества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3817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071942"/>
            <a:ext cx="1714512" cy="2531300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  <p:pic>
        <p:nvPicPr>
          <p:cNvPr id="15" name="Рисунок 14" descr="12092881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000504"/>
            <a:ext cx="2008883" cy="2571768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  <p:pic>
        <p:nvPicPr>
          <p:cNvPr id="16" name="Рисунок 15" descr="47672545_7de1a1c5632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071942"/>
            <a:ext cx="2514592" cy="2571768"/>
          </a:xfrm>
          <a:prstGeom prst="rect">
            <a:avLst/>
          </a:prstGeom>
          <a:ln w="25400">
            <a:solidFill>
              <a:srgbClr val="2948E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ati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000108"/>
            <a:ext cx="2518190" cy="192882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4" name="Рисунок 3" descr="katolichesk_cer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571480"/>
            <a:ext cx="1576295" cy="250033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6" name="Рисунок 5" descr="bened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85794"/>
            <a:ext cx="2143140" cy="2321735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214290"/>
            <a:ext cx="3357586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Католичество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357562"/>
            <a:ext cx="3357586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Протестанты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artinluther_290_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929066"/>
            <a:ext cx="1791445" cy="2328879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034" y="62865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Мартин Лютер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8520-004-E8E44AD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857628"/>
            <a:ext cx="1861147" cy="2357453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00826" y="628652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Жан Кальвин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_5a4c6_e0502455_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000504"/>
            <a:ext cx="3071834" cy="235745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hammed_-profetul_-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076450" cy="285750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4" name="Рисунок 3" descr="b_618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071546"/>
            <a:ext cx="2790020" cy="2214578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5" name="Рисунок 4" descr="kul_shar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071546"/>
            <a:ext cx="2357454" cy="2365771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6" name="Рисунок 5" descr="img_6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000504"/>
            <a:ext cx="2214578" cy="233761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7" name="Рисунок 6" descr="076904_6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786190"/>
            <a:ext cx="2012461" cy="250033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71736" y="342900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Мечеть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Шариф в Казани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342900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Кааба –главная святыня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6357958"/>
            <a:ext cx="1229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Минбар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635795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Михраб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se_multipart664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000504"/>
            <a:ext cx="1857388" cy="2290778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286116" y="635795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Минарет муэдзины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85728"/>
            <a:ext cx="3357586" cy="50006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Ислам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5si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231136" cy="204825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5786" y="3214686"/>
            <a:ext cx="1580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Сират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ecca_hadj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000108"/>
            <a:ext cx="2643206" cy="2219773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857620" y="328612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Хадж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77643856_ramad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000108"/>
            <a:ext cx="2714676" cy="2051089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858016" y="321468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Рамадан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214290"/>
            <a:ext cx="5143536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что верят мусульмане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3714752"/>
            <a:ext cx="6429420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Мусульманские обряды и обычаи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25633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429132"/>
            <a:ext cx="2357454" cy="1944413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00034" y="645789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 прощения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2dd08d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357694"/>
            <a:ext cx="2428892" cy="185058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428992" y="6357958"/>
            <a:ext cx="2680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 разговения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0_230c1_17b4b9a9_L_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4357694"/>
            <a:ext cx="2357454" cy="1897463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2214578" cy="2143140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4" name="Рисунок 3" descr="kaz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071834" cy="243230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5" name="Рисунок 4" descr="161_20_12_09_MOI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000108"/>
            <a:ext cx="5023919" cy="192882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6" name="Рисунок 5" descr="63xcx68cnbfknph93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643314"/>
            <a:ext cx="2071702" cy="264040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7" name="Рисунок 6" descr="ee4725504c3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643314"/>
            <a:ext cx="2486041" cy="266363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1538" y="3143248"/>
            <a:ext cx="122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Моисей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143248"/>
            <a:ext cx="327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Переход через Красное море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14364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Казни египетские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635795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Манна небесная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14290"/>
            <a:ext cx="6000792" cy="50006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Иудаизм – древняя религия евреев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7bf5b59da89e0fa04a1e6afe4ba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857232"/>
            <a:ext cx="2568917" cy="228601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7554" y="3214686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Ковчег Завета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ook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857232"/>
            <a:ext cx="2913871" cy="235745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29322" y="321468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Священное писание Танах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(свиток Торы)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Uschhorod_synago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71546"/>
            <a:ext cx="2224092" cy="200026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28662" y="321468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инагога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214290"/>
            <a:ext cx="6000792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что верят иудеи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3857628"/>
            <a:ext cx="5643602" cy="5000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Обряды и обычаи иудеев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_12_11261_12065357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357694"/>
            <a:ext cx="1500198" cy="1894687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14282" y="6273225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Рош-ашана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праздник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Нового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87587046_shavuot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643446"/>
            <a:ext cx="2571768" cy="171451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143372" y="6429396"/>
            <a:ext cx="915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Шавуот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jew-blowing-shof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72008"/>
            <a:ext cx="1857388" cy="1807188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500826" y="6357958"/>
            <a:ext cx="222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Призыв к покаянию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78579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России – религия калмыков, бурятов, тувинцев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d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1814079" cy="2213608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342900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Индийский царевич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Сиддхартха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Гаутама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21442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 благородные истины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714488"/>
            <a:ext cx="3714776" cy="2308324"/>
          </a:xfrm>
          <a:prstGeom prst="rect">
            <a:avLst/>
          </a:prstGeom>
          <a:solidFill>
            <a:srgbClr val="FFC000"/>
          </a:solid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есть  страдание.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Причина страданий – наши желания.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избавиться от страданий, </a:t>
            </a:r>
          </a:p>
          <a:p>
            <a:pPr marL="228600" indent="-2286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надо избавиться от желаний.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избавиться от желаний,</a:t>
            </a:r>
          </a:p>
          <a:p>
            <a:pPr marL="228600" indent="-2286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надо избавиться от жизни, т.е. следовать восьмеричным путем спасения Будды.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207942789_t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387886"/>
            <a:ext cx="2786082" cy="1989533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929290" y="335756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Храм в Элисте (Калмыкия)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214290"/>
            <a:ext cx="4929222" cy="5000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Буддизм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143380"/>
            <a:ext cx="6000792" cy="5000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Обряды буддизма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6d83af50a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786322"/>
            <a:ext cx="2214578" cy="162402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0" y="635795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Дугжууба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обряд  очищения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181378_3899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786322"/>
            <a:ext cx="2071702" cy="1805454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428992" y="6519446"/>
            <a:ext cx="143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Новый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86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730467"/>
            <a:ext cx="2286016" cy="177684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286512" y="6519446"/>
            <a:ext cx="265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Поминовение усопших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_ab50_c6400d9c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4742"/>
            <a:ext cx="7020272" cy="5265204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259632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Махаяна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(великая колесница)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785794"/>
            <a:ext cx="242889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Хинаяна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(малая колесница)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857232"/>
            <a:ext cx="285752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Ваджраяна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(алмазная колесница)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643050"/>
            <a:ext cx="257176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Нирваны могут достичь все, кто  верит в Будду, соблюдает данный им Закон –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Дхарму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принадлежащие к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сангхе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(община буддистов, где все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равны, не имеют никакой собственности).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1714488"/>
            <a:ext cx="271464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Достичь нирваны могут только  буддийские монахи.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 монахом, человек должен отказаться от всего, что связано с жизнью обычного человека, и посвятить себя совершенствованию на пути, указанном Буддой.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1714488"/>
            <a:ext cx="285752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2E1FF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Нирвана доступна лишь избранным.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Тантры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(священные тексты) изучает только узкий круг посвященных.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Большое влияние уделяется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произнесении магических заклинаний (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мантры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full_2006042711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2786082" cy="2286016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pic>
        <p:nvPicPr>
          <p:cNvPr id="18" name="Рисунок 17" descr="39450_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928958" cy="2214578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072198" y="642939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Ступа (хранилище реликвий)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214290"/>
            <a:ext cx="60007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2E1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буддизма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0_614bc_b32c5abc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214818"/>
            <a:ext cx="2286016" cy="2224232"/>
          </a:xfrm>
          <a:prstGeom prst="rect">
            <a:avLst/>
          </a:prstGeom>
          <a:ln w="25400">
            <a:solidFill>
              <a:srgbClr val="2E1FF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233469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001056" cy="6000793"/>
          </a:xfrm>
          <a:prstGeom prst="rect">
            <a:avLst/>
          </a:prstGeom>
          <a:noFill/>
          <a:ln w="22225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светской этики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8280400" cy="2735263"/>
          </a:xfrm>
          <a:blipFill>
            <a:blip r:embed="rId2"/>
            <a:tile tx="0" ty="0" sx="100000" sy="100000" flip="none" algn="tl"/>
          </a:blipFill>
          <a:ln w="25400">
            <a:solidFill>
              <a:srgbClr val="2E1FF1"/>
            </a:solidFill>
          </a:ln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знакомит учащихся с основами светской этики.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Светская этика даст знания, которые помогут учащимся самостоятельно совершать моральные поступки, а значит, сделать свою жизнь и жизнь других людей лучше.</a:t>
            </a:r>
          </a:p>
        </p:txBody>
      </p:sp>
      <p:pic>
        <p:nvPicPr>
          <p:cNvPr id="4101" name="Picture 13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60" y="3786190"/>
            <a:ext cx="4176712" cy="2784475"/>
          </a:xfrm>
          <a:noFill/>
          <a:ln w="25400">
            <a:solidFill>
              <a:srgbClr val="2E1FF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Культура и мораль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82600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морали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 и зло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Добродетель и порок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Свобода и моральный выбор человека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Свобода и ответственность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Моральный долг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Справедливость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Альтруизм и эгоизм </a:t>
            </a:r>
          </a:p>
        </p:txBody>
      </p:sp>
      <p:pic>
        <p:nvPicPr>
          <p:cNvPr id="5125" name="Picture 8" descr="proti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384425"/>
            <a:ext cx="4038600" cy="2268538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Общечеловеческие ценности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5329237" cy="47529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Нравственный поступок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Золотое правило нравственности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Стыд, вина и извинение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Честь и достоинство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Совесть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Нравственные идеалы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Этикет</a:t>
            </a:r>
          </a:p>
        </p:txBody>
      </p:sp>
      <p:pic>
        <p:nvPicPr>
          <p:cNvPr id="6149" name="Picture 10" descr="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412875"/>
            <a:ext cx="3290888" cy="3960813"/>
          </a:xfrm>
          <a:noFill/>
          <a:ln w="25400">
            <a:solidFill>
              <a:srgbClr val="2E1FF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215900"/>
            <a:ext cx="822960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Семья и Родина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79525"/>
            <a:ext cx="4679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- наша Родина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 и семья — исток нравственных отношений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Семейные праздники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человека — высшая нравственная ценность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</a:t>
            </a:r>
          </a:p>
        </p:txBody>
      </p:sp>
      <p:pic>
        <p:nvPicPr>
          <p:cNvPr id="7172" name="Picture 1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484313"/>
            <a:ext cx="2857500" cy="3933825"/>
          </a:xfrm>
          <a:noFill/>
          <a:ln w="25400">
            <a:solidFill>
              <a:srgbClr val="2E1FF1"/>
            </a:solidFill>
          </a:ln>
        </p:spPr>
      </p:pic>
      <p:sp>
        <p:nvSpPr>
          <p:cNvPr id="717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208761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Базовые ценности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416" y="2204864"/>
            <a:ext cx="8712968" cy="43924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всех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модулей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комплексного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подчинено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общей цели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личности гражданина России посредством приобщения его к одной из национальных духовных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каждого из модулей организуется вокруг трех базовых национальных ценностей: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Отечество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религия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1" y="235946"/>
            <a:ext cx="3384376" cy="2834910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381000"/>
            <a:ext cx="7344816" cy="6126163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задача родителей и педагогов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 ребёнка прислушиваться к голосу совести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just">
              <a:buFontTx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Важно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научиться понимать и уважать мнение и убеждение другого человека.</a:t>
            </a:r>
          </a:p>
          <a:p>
            <a:pPr algn="just">
              <a:buFontTx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Важно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чтобы люди разных взглядов, религий и культур научились слушать, понимать и уважать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11576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3733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свет и тьма,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благородство и низость,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и грязь: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надо дорасти,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вторых стоит ли опускаться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достойное, а не лёгкое.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Академик Д.С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Лихачёв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http://artkogol.ru/wp-content/uploads/2017/11/upload-TASS_3962131-pic668-668x444-66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202460" cy="2793253"/>
          </a:xfrm>
          <a:prstGeom prst="rect">
            <a:avLst/>
          </a:prstGeom>
          <a:noFill/>
          <a:ln w="25400">
            <a:solidFill>
              <a:srgbClr val="2E1F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9c2895db83bb7da90969649bd4d707c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0141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t3.gstatic.com/images?q=tbn:ANd9GcSrctbn0Js8mi8U9jcz3n87hHbH2Y5NzRubOrA4rZQvsn8sXby_AQ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5027"/>
          <a:stretch/>
        </p:blipFill>
        <p:spPr bwMode="auto">
          <a:xfrm>
            <a:off x="6500826" y="4572008"/>
            <a:ext cx="2438572" cy="2071678"/>
          </a:xfrm>
          <a:prstGeom prst="rect">
            <a:avLst/>
          </a:prstGeom>
          <a:ln w="28575">
            <a:solidFill>
              <a:srgbClr val="2948E3"/>
            </a:solidFill>
          </a:ln>
          <a:effectLst>
            <a:softEdge rad="112500"/>
          </a:effectLst>
          <a:extLst/>
        </p:spPr>
      </p:pic>
      <p:sp>
        <p:nvSpPr>
          <p:cNvPr id="18" name="Прямоугольник 17"/>
          <p:cNvSpPr/>
          <p:nvPr/>
        </p:nvSpPr>
        <p:spPr>
          <a:xfrm>
            <a:off x="899592" y="262580"/>
            <a:ext cx="835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учебный курс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религиозных культур и светской этики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285860"/>
            <a:ext cx="4714908" cy="571504"/>
          </a:xfrm>
          <a:prstGeom prst="rect">
            <a:avLst/>
          </a:prstGeom>
          <a:solidFill>
            <a:srgbClr val="AF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001113"/>
            <a:ext cx="4714908" cy="571504"/>
          </a:xfrm>
          <a:prstGeom prst="rect">
            <a:avLst/>
          </a:prstGeom>
          <a:solidFill>
            <a:srgbClr val="ABFB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иудейской культуры»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428868"/>
            <a:ext cx="4714908" cy="5715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1857734"/>
            <a:ext cx="4714908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571876"/>
            <a:ext cx="685804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народов России»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143380"/>
            <a:ext cx="4714908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светской этики» </a:t>
            </a: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929198"/>
            <a:ext cx="1214443" cy="1714488"/>
          </a:xfrm>
          <a:prstGeom prst="rect">
            <a:avLst/>
          </a:prstGeom>
          <a:noFill/>
          <a:ln w="9525">
            <a:solidFill>
              <a:srgbClr val="2E1FF1"/>
            </a:solidFill>
            <a:miter lim="800000"/>
            <a:headEnd/>
            <a:tailEnd/>
          </a:ln>
          <a:effectLst/>
        </p:spPr>
      </p:pic>
      <p:pic>
        <p:nvPicPr>
          <p:cNvPr id="21" name="Рисунок 20" descr="православ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285860"/>
            <a:ext cx="1214446" cy="1715253"/>
          </a:xfrm>
          <a:prstGeom prst="rect">
            <a:avLst/>
          </a:prstGeom>
          <a:ln>
            <a:solidFill>
              <a:srgbClr val="2E1FF1"/>
            </a:solidFill>
          </a:ln>
        </p:spPr>
      </p:pic>
      <p:pic>
        <p:nvPicPr>
          <p:cNvPr id="22" name="Рисунок 21" descr="иуд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714488"/>
            <a:ext cx="1214446" cy="1714512"/>
          </a:xfrm>
          <a:prstGeom prst="rect">
            <a:avLst/>
          </a:prstGeom>
          <a:ln>
            <a:solidFill>
              <a:srgbClr val="2E1FF1"/>
            </a:solidFill>
          </a:ln>
        </p:spPr>
      </p:pic>
      <p:pic>
        <p:nvPicPr>
          <p:cNvPr id="23" name="Рисунок 22" descr="буддийс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2285992"/>
            <a:ext cx="1214446" cy="1714512"/>
          </a:xfrm>
          <a:prstGeom prst="rect">
            <a:avLst/>
          </a:prstGeom>
          <a:ln>
            <a:solidFill>
              <a:srgbClr val="2E1FF1"/>
            </a:solidFill>
          </a:ln>
        </p:spPr>
      </p:pic>
      <p:pic>
        <p:nvPicPr>
          <p:cNvPr id="24" name="Рисунок 23" descr="исла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929198"/>
            <a:ext cx="1214446" cy="1714512"/>
          </a:xfrm>
          <a:prstGeom prst="rect">
            <a:avLst/>
          </a:prstGeom>
          <a:ln>
            <a:solidFill>
              <a:srgbClr val="2E1FF1"/>
            </a:solidFill>
          </a:ln>
        </p:spPr>
      </p:pic>
      <p:pic>
        <p:nvPicPr>
          <p:cNvPr id="25" name="Рисунок 24" descr="всет э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4929198"/>
            <a:ext cx="1214446" cy="1715904"/>
          </a:xfrm>
          <a:prstGeom prst="rect">
            <a:avLst/>
          </a:prstGeom>
          <a:ln>
            <a:solidFill>
              <a:srgbClr val="2E1FF1"/>
            </a:solidFill>
          </a:ln>
        </p:spPr>
      </p:pic>
    </p:spTree>
    <p:extLst>
      <p:ext uri="{BB962C8B-B14F-4D97-AF65-F5344CB8AC3E}">
        <p14:creationId xmlns:p14="http://schemas.microsoft.com/office/powerpoint/2010/main" val="1056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99256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Нормативно-правовая основа</a:t>
            </a:r>
            <a:endParaRPr lang="ru-RU" sz="48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4936" cy="43251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 РФ «Об основных гарантиях прав ребенка в Российской Федерации»;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РФ «О свободе совести и религиозных объединениях»;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Федеральный государственный стандарт.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7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Цель учебного курса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ОРКСЭ: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младшего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подростка мотиваций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осознанному нравственному поведению, основанному на знании и уважении культурных и религиозных традиций многонационального народа России,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также к диалогу с представителями других культур и мировоззрений. </a:t>
            </a:r>
          </a:p>
        </p:txBody>
      </p:sp>
    </p:spTree>
    <p:extLst>
      <p:ext uri="{BB962C8B-B14F-4D97-AF65-F5344CB8AC3E}">
        <p14:creationId xmlns:p14="http://schemas.microsoft.com/office/powerpoint/2010/main" val="9760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22" y="33265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обучающихся с основами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православной, мусульманской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буддийской, иудейской культур, основами мировых религиозных культур и светской этики;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ценностно-смысловых мировоззренческих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способностей младших школьников к общению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основе взаимного уважения и диалога во имя общественного мира и согласия.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t0.gstatic.com/images?q=tbn:ANd9GcTFkdNC4QHs52eTj-O8Sv8Wmb4fe5jENY-_MGBabIEkPBNHde7v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8596" y="673169"/>
            <a:ext cx="6167612" cy="3755963"/>
          </a:xfrm>
          <a:prstGeom prst="rect">
            <a:avLst/>
          </a:prstGeom>
          <a:ln w="25400">
            <a:solidFill>
              <a:srgbClr val="2E1FF1"/>
            </a:solidFill>
          </a:ln>
          <a:effectLst>
            <a:softEdge rad="112500"/>
          </a:effectLst>
          <a:extLst/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1835696" y="0"/>
            <a:ext cx="518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Почему 4 класс?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-3689" y="4437112"/>
            <a:ext cx="2843808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особенности обучающихся данного возраста 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139953" y="4467697"/>
            <a:ext cx="4643806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установлены доверительные взаимоотношения между учителем начальной школы, обучающимися и их родителями 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319317" y="1081227"/>
            <a:ext cx="2699792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отсутствует дополнительная умственная и эмоциональная нагрузка</a:t>
            </a:r>
          </a:p>
        </p:txBody>
      </p:sp>
    </p:spTree>
    <p:extLst>
      <p:ext uri="{BB962C8B-B14F-4D97-AF65-F5344CB8AC3E}">
        <p14:creationId xmlns:p14="http://schemas.microsoft.com/office/powerpoint/2010/main" val="9200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ot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96197"/>
            <a:ext cx="25638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179512" y="793671"/>
            <a:ext cx="86844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Нетрадиционные формы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Отсутствие принуждения в изучении.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Получаемая на уроках информация отличается от той, которую получают по другим общеобразовательным дисциплинам.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051051" y="209549"/>
            <a:ext cx="4932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привлекает ребёнка?</a:t>
            </a:r>
          </a:p>
        </p:txBody>
      </p:sp>
      <p:pic>
        <p:nvPicPr>
          <p:cNvPr id="16388" name="Picture 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4" y="3117350"/>
            <a:ext cx="6989376" cy="3407994"/>
          </a:xfrm>
          <a:prstGeom prst="rect">
            <a:avLst/>
          </a:prstGeom>
          <a:noFill/>
          <a:ln w="25400">
            <a:solidFill>
              <a:srgbClr val="2E1F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912</Words>
  <Application>Microsoft Office PowerPoint</Application>
  <PresentationFormat>Экран (4:3)</PresentationFormat>
  <Paragraphs>255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основа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православной культуры</vt:lpstr>
      <vt:lpstr>Человек и Бог в православии </vt:lpstr>
      <vt:lpstr>Православное учение о человеке</vt:lpstr>
      <vt:lpstr>Христианство</vt:lpstr>
      <vt:lpstr>Основы исламской культуры</vt:lpstr>
      <vt:lpstr>Основы буддийской культуры</vt:lpstr>
      <vt:lpstr>Основы иудейской культуры</vt:lpstr>
      <vt:lpstr>Основы религиозных культур народов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светской этики</vt:lpstr>
      <vt:lpstr>Культура и мораль </vt:lpstr>
      <vt:lpstr>Общечеловеческие ценности</vt:lpstr>
      <vt:lpstr>Семья и Родина</vt:lpstr>
      <vt:lpstr>Базовые ценности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76</cp:revision>
  <dcterms:created xsi:type="dcterms:W3CDTF">2015-02-03T17:23:36Z</dcterms:created>
  <dcterms:modified xsi:type="dcterms:W3CDTF">2024-06-12T02:34:11Z</dcterms:modified>
</cp:coreProperties>
</file>