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D0CA-5A35-46C2-A877-D8984A2B1CEA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9608-395C-4C25-A712-C16F843F3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93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D0CA-5A35-46C2-A877-D8984A2B1CEA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9608-395C-4C25-A712-C16F843F3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50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D0CA-5A35-46C2-A877-D8984A2B1CEA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9608-395C-4C25-A712-C16F843F3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643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D0CA-5A35-46C2-A877-D8984A2B1CEA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9608-395C-4C25-A712-C16F843F3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283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D0CA-5A35-46C2-A877-D8984A2B1CEA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9608-395C-4C25-A712-C16F843F3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24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D0CA-5A35-46C2-A877-D8984A2B1CEA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9608-395C-4C25-A712-C16F843F3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45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D0CA-5A35-46C2-A877-D8984A2B1CEA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9608-395C-4C25-A712-C16F843F3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901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D0CA-5A35-46C2-A877-D8984A2B1CEA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9608-395C-4C25-A712-C16F843F3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1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D0CA-5A35-46C2-A877-D8984A2B1CEA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9608-395C-4C25-A712-C16F843F3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872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D0CA-5A35-46C2-A877-D8984A2B1CEA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9608-395C-4C25-A712-C16F843F3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55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D0CA-5A35-46C2-A877-D8984A2B1CEA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9608-395C-4C25-A712-C16F843F3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242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194D0CA-5A35-46C2-A877-D8984A2B1CEA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CFEB9608-395C-4C25-A712-C16F843F3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797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Обновление содержания дополнительных общеобразовательных общеразвивающих программ </a:t>
            </a:r>
            <a:r>
              <a:rPr lang="ru-RU" dirty="0" smtClean="0"/>
              <a:t>в 2024 году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Новые требования и условия реализации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9938" y="1501726"/>
            <a:ext cx="3059586" cy="2848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805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Нормативные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14290" y="1899137"/>
            <a:ext cx="7833294" cy="5108331"/>
          </a:xfrm>
        </p:spPr>
        <p:txBody>
          <a:bodyPr>
            <a:normAutofit/>
          </a:bodyPr>
          <a:lstStyle/>
          <a:p>
            <a:r>
              <a:rPr lang="ru-RU" dirty="0" smtClean="0"/>
              <a:t>Порядок</a:t>
            </a:r>
            <a:r>
              <a:rPr lang="ru-RU" dirty="0"/>
              <a:t> </a:t>
            </a:r>
            <a:r>
              <a:rPr lang="ru-RU" dirty="0" smtClean="0"/>
              <a:t>организации </a:t>
            </a:r>
            <a:r>
              <a:rPr lang="ru-RU" dirty="0"/>
              <a:t>и осуществления образовательной деятельности по дополнительным общеобразовательным </a:t>
            </a:r>
            <a:r>
              <a:rPr lang="ru-RU" dirty="0" smtClean="0"/>
              <a:t>программам // Приказ </a:t>
            </a:r>
            <a:r>
              <a:rPr lang="ru-RU" dirty="0"/>
              <a:t>Министерства просвещения РФ </a:t>
            </a:r>
            <a:r>
              <a:rPr lang="ru-RU" b="1" u="sng" dirty="0"/>
              <a:t>от 27 июля 2022 г. N 629 </a:t>
            </a:r>
            <a:endParaRPr lang="ru-RU" b="1" u="sng" dirty="0" smtClean="0"/>
          </a:p>
          <a:p>
            <a:r>
              <a:rPr lang="ru-RU" b="1" u="sng" dirty="0" smtClean="0"/>
              <a:t>Методические </a:t>
            </a:r>
            <a:r>
              <a:rPr lang="ru-RU" b="1" u="sng" dirty="0"/>
              <a:t>рекомендации по разработке и реализации </a:t>
            </a:r>
            <a:r>
              <a:rPr lang="ru-RU" b="1" u="sng" dirty="0" smtClean="0"/>
              <a:t>, </a:t>
            </a:r>
            <a:r>
              <a:rPr lang="ru-RU" dirty="0" smtClean="0"/>
              <a:t>разработанные ГАУ </a:t>
            </a:r>
            <a:r>
              <a:rPr lang="ru-RU" dirty="0"/>
              <a:t>ДО НСО «</a:t>
            </a:r>
            <a:r>
              <a:rPr lang="ru-RU" dirty="0" err="1"/>
              <a:t>ОЦРТДиЮ</a:t>
            </a:r>
            <a:r>
              <a:rPr lang="ru-RU" dirty="0"/>
              <a:t>», РМЦ, 2023 </a:t>
            </a:r>
          </a:p>
          <a:p>
            <a:r>
              <a:rPr lang="ru-RU" dirty="0" smtClean="0"/>
              <a:t>Постановления Главного санитарного врача (САНПИН от 2020, 2021 года, </a:t>
            </a:r>
            <a:r>
              <a:rPr lang="ru-RU" b="1" dirty="0" smtClean="0"/>
              <a:t>НЕ РАНЕЕ</a:t>
            </a:r>
            <a:r>
              <a:rPr lang="ru-RU" dirty="0" smtClean="0"/>
              <a:t>!)</a:t>
            </a:r>
          </a:p>
          <a:p>
            <a:r>
              <a:rPr lang="ru-RU" dirty="0" smtClean="0"/>
              <a:t>Устав и локальные акты МБУДО «ДДТ «Кировский»</a:t>
            </a:r>
          </a:p>
          <a:p>
            <a:r>
              <a:rPr lang="ru-RU" dirty="0" smtClean="0"/>
              <a:t>Методические </a:t>
            </a:r>
            <a:r>
              <a:rPr lang="ru-RU" dirty="0"/>
              <a:t>рекомендации по реализации дополнительных общеобразовательных программ </a:t>
            </a:r>
            <a:r>
              <a:rPr lang="ru-RU" b="1" dirty="0"/>
              <a:t>с применением электронного обучения и дистанционных образовательных технологий </a:t>
            </a:r>
            <a:r>
              <a:rPr lang="ru-RU" dirty="0"/>
              <a:t>(письмо Министерства просвещения РФ от 31.01.2022 № ДГ-245/06</a:t>
            </a:r>
            <a:r>
              <a:rPr lang="ru-RU" dirty="0" smtClean="0"/>
              <a:t>) ЕСЛИ ТАКОВЫЕ ВАМИ ПРИМЕНЯЮТСЯ</a:t>
            </a:r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b="1" u="sng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0976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3578470" y="2514601"/>
            <a:ext cx="8361484" cy="5108330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1) </a:t>
            </a:r>
            <a:r>
              <a:rPr lang="ru-RU" sz="2700" b="1" dirty="0" smtClean="0"/>
              <a:t>Изучение схожих программ </a:t>
            </a:r>
            <a:r>
              <a:rPr lang="ru-RU" sz="2700" dirty="0" smtClean="0"/>
              <a:t>(тренировать </a:t>
            </a:r>
            <a:r>
              <a:rPr lang="ru-RU" sz="2700" dirty="0" err="1" smtClean="0"/>
              <a:t>насмотренность</a:t>
            </a:r>
            <a:r>
              <a:rPr lang="ru-RU" sz="2700" dirty="0" smtClean="0"/>
              <a:t>)</a:t>
            </a:r>
            <a:br>
              <a:rPr lang="ru-RU" sz="2700" dirty="0" smtClean="0"/>
            </a:br>
            <a:r>
              <a:rPr lang="ru-RU" sz="2700" dirty="0" smtClean="0"/>
              <a:t>2) </a:t>
            </a:r>
            <a:r>
              <a:rPr lang="ru-RU" sz="2700" b="1" dirty="0" smtClean="0"/>
              <a:t>Соблюдение последовательности в содержании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3) </a:t>
            </a:r>
            <a:r>
              <a:rPr lang="ru-RU" sz="2700" b="1" dirty="0" smtClean="0"/>
              <a:t>Важно описать ВСЕ разделы в рамках программы </a:t>
            </a:r>
            <a:br>
              <a:rPr lang="ru-RU" sz="2700" b="1" dirty="0" smtClean="0"/>
            </a:br>
            <a:r>
              <a:rPr lang="ru-RU" sz="2700" dirty="0" smtClean="0"/>
              <a:t>4) </a:t>
            </a:r>
            <a:r>
              <a:rPr lang="ru-RU" sz="2700" b="1" dirty="0" err="1"/>
              <a:t>П</a:t>
            </a:r>
            <a:r>
              <a:rPr lang="ru-RU" sz="2700" b="1" dirty="0" err="1" smtClean="0"/>
              <a:t>рактикоориентированность</a:t>
            </a:r>
            <a:r>
              <a:rPr lang="ru-RU" sz="2700" b="1" dirty="0" smtClean="0"/>
              <a:t> </a:t>
            </a:r>
            <a:r>
              <a:rPr lang="ru-RU" sz="2700" dirty="0" smtClean="0"/>
              <a:t>(подавляющую часть учебного плана посвятить практике, а не теории)</a:t>
            </a:r>
            <a:br>
              <a:rPr lang="ru-RU" sz="2700" dirty="0" smtClean="0"/>
            </a:br>
            <a:r>
              <a:rPr lang="ru-RU" sz="2700" dirty="0" smtClean="0"/>
              <a:t>5) </a:t>
            </a:r>
            <a:r>
              <a:rPr lang="ru-RU" sz="2700" b="1" dirty="0" smtClean="0"/>
              <a:t>Современность</a:t>
            </a:r>
            <a:r>
              <a:rPr lang="ru-RU" sz="2700" dirty="0" smtClean="0"/>
              <a:t> (уход от традиционных методик, приемов, технологий)</a:t>
            </a:r>
            <a:br>
              <a:rPr lang="ru-RU" sz="2700" dirty="0" smtClean="0"/>
            </a:br>
            <a:r>
              <a:rPr lang="ru-RU" sz="2700" dirty="0" smtClean="0"/>
              <a:t>6) </a:t>
            </a:r>
            <a:r>
              <a:rPr lang="ru-RU" sz="2700" b="1" dirty="0" smtClean="0"/>
              <a:t>Грамотность, стиль изложения </a:t>
            </a:r>
            <a:r>
              <a:rPr lang="ru-RU" sz="2700" dirty="0" smtClean="0"/>
              <a:t>(описательный, официально-деловой стиль, правильное написание аббревиатур, терминов)</a:t>
            </a:r>
            <a:br>
              <a:rPr lang="ru-RU" sz="2700" dirty="0" smtClean="0"/>
            </a:br>
            <a:r>
              <a:rPr lang="ru-RU" sz="2700" dirty="0" smtClean="0"/>
              <a:t>7) </a:t>
            </a:r>
            <a:r>
              <a:rPr lang="ru-RU" sz="2700" b="1" dirty="0" smtClean="0"/>
              <a:t>Оформление </a:t>
            </a:r>
            <a:r>
              <a:rPr lang="ru-RU" sz="2700" dirty="0" smtClean="0"/>
              <a:t>– визитная карточка программы (выравнивание, отступы, абзацы, таблицы, шрифт и его размеры)</a:t>
            </a:r>
            <a:br>
              <a:rPr lang="ru-RU" sz="2700" dirty="0" smtClean="0"/>
            </a:br>
            <a:r>
              <a:rPr lang="ru-RU" sz="2700" dirty="0" smtClean="0"/>
              <a:t>8) </a:t>
            </a:r>
            <a:r>
              <a:rPr lang="ru-RU" sz="2700" b="1" dirty="0" smtClean="0"/>
              <a:t>Уникальность текста </a:t>
            </a:r>
            <a:r>
              <a:rPr lang="ru-RU" sz="2700" dirty="0" smtClean="0"/>
              <a:t>– не менее 70%</a:t>
            </a:r>
            <a:br>
              <a:rPr lang="ru-RU" sz="2700" dirty="0" smtClean="0"/>
            </a:br>
            <a:r>
              <a:rPr lang="ru-RU" sz="2700" dirty="0" smtClean="0"/>
              <a:t>9) </a:t>
            </a:r>
            <a:r>
              <a:rPr lang="ru-RU" sz="2700" b="1" dirty="0" smtClean="0"/>
              <a:t>Логика изложения </a:t>
            </a:r>
            <a:r>
              <a:rPr lang="ru-RU" sz="2700" dirty="0" smtClean="0"/>
              <a:t>(все части текста связаны между собой и выстраиваются в ясную последовательную демонстрацию основной идеи)</a:t>
            </a:r>
            <a:br>
              <a:rPr lang="ru-RU" sz="2700" dirty="0" smtClean="0"/>
            </a:br>
            <a:r>
              <a:rPr lang="ru-RU" sz="2700" dirty="0" smtClean="0"/>
              <a:t>10) </a:t>
            </a:r>
            <a:r>
              <a:rPr lang="ru-RU" sz="2700" b="1" dirty="0" smtClean="0"/>
              <a:t>Согласованность всех разделов </a:t>
            </a:r>
            <a:r>
              <a:rPr lang="ru-RU" sz="2700" dirty="0" smtClean="0"/>
              <a:t>(отсутствие повторений)</a:t>
            </a:r>
            <a:br>
              <a:rPr lang="ru-RU" sz="2700" dirty="0" smtClean="0"/>
            </a:br>
            <a:r>
              <a:rPr lang="ru-RU" sz="2700" dirty="0" smtClean="0"/>
              <a:t>11) </a:t>
            </a:r>
            <a:r>
              <a:rPr lang="ru-RU" sz="2700" b="1" dirty="0" smtClean="0"/>
              <a:t>Конкретика</a:t>
            </a:r>
            <a:r>
              <a:rPr lang="ru-RU" sz="2700" dirty="0" smtClean="0"/>
              <a:t> и отсутствие «воды»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9807" y="1841919"/>
            <a:ext cx="323556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bg1">
                    <a:lumMod val="95000"/>
                  </a:schemeClr>
                </a:solidFill>
              </a:rPr>
              <a:t>Важнейшие моменты </a:t>
            </a:r>
            <a:endParaRPr lang="ru-RU" sz="32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при </a:t>
            </a:r>
            <a:r>
              <a:rPr lang="ru-RU" sz="3200" dirty="0">
                <a:solidFill>
                  <a:schemeClr val="bg1">
                    <a:lumMod val="95000"/>
                  </a:schemeClr>
                </a:solidFill>
              </a:rPr>
              <a:t>обновлении программы </a:t>
            </a:r>
            <a:endParaRPr lang="ru-RU" sz="32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и </a:t>
            </a:r>
            <a:r>
              <a:rPr lang="ru-RU" sz="3200" dirty="0">
                <a:solidFill>
                  <a:schemeClr val="bg1">
                    <a:lumMod val="95000"/>
                  </a:schemeClr>
                </a:solidFill>
              </a:rPr>
              <a:t>подготовке к 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экспертизе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08103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123837"/>
            <a:ext cx="3121269" cy="4601183"/>
          </a:xfrm>
        </p:spPr>
        <p:txBody>
          <a:bodyPr/>
          <a:lstStyle/>
          <a:p>
            <a:r>
              <a:rPr lang="ru-RU" dirty="0" smtClean="0"/>
              <a:t>Приоритетные направления обновления содержания программ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9268" y="1461985"/>
            <a:ext cx="7842086" cy="512064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3000" dirty="0" smtClean="0"/>
              <a:t>Стимуляция инициативы и самостоятельности</a:t>
            </a:r>
          </a:p>
          <a:p>
            <a:pPr algn="just"/>
            <a:r>
              <a:rPr lang="ru-RU" sz="3000" dirty="0" smtClean="0"/>
              <a:t>Диалоговые формы взаимодействия</a:t>
            </a:r>
          </a:p>
          <a:p>
            <a:pPr algn="just"/>
            <a:r>
              <a:rPr lang="ru-RU" sz="3000" dirty="0" smtClean="0"/>
              <a:t>Усиление практико-ориентированности (НПК, участие в инициативах)</a:t>
            </a:r>
          </a:p>
          <a:p>
            <a:pPr algn="just"/>
            <a:r>
              <a:rPr lang="ru-RU" sz="3000" dirty="0" smtClean="0"/>
              <a:t>Индивидуализация образовательных маршрутов</a:t>
            </a:r>
          </a:p>
          <a:p>
            <a:pPr algn="just"/>
            <a:r>
              <a:rPr lang="ru-RU" sz="3000" dirty="0" smtClean="0"/>
              <a:t>Повышение роли обучающегося в реализации ДОП (помощник педагога, консультант, наставник для младших)</a:t>
            </a:r>
          </a:p>
          <a:p>
            <a:pPr algn="just"/>
            <a:r>
              <a:rPr lang="ru-RU" sz="3000" dirty="0" smtClean="0"/>
              <a:t>Применение </a:t>
            </a:r>
            <a:r>
              <a:rPr lang="ru-RU" sz="3000" dirty="0"/>
              <a:t>т</a:t>
            </a:r>
            <a:r>
              <a:rPr lang="ru-RU" sz="3000" dirty="0" smtClean="0"/>
              <a:t>ехнологий неформального общения, развитие интернет-сообществ</a:t>
            </a:r>
          </a:p>
          <a:p>
            <a:pPr algn="just"/>
            <a:r>
              <a:rPr lang="ru-RU" sz="3000" dirty="0" smtClean="0"/>
              <a:t>Форматы взаимодействия детей и взрослых (включение родителей в реализацию ДОП)</a:t>
            </a:r>
          </a:p>
          <a:p>
            <a:pPr algn="just"/>
            <a:r>
              <a:rPr lang="ru-RU" sz="3000" dirty="0" smtClean="0"/>
              <a:t>Социальное проектирование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1310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76081" cy="4601183"/>
          </a:xfrm>
        </p:spPr>
        <p:txBody>
          <a:bodyPr/>
          <a:lstStyle/>
          <a:p>
            <a:r>
              <a:rPr lang="ru-RU" dirty="0" smtClean="0"/>
              <a:t>Раздел программы «Актуальность, новизна»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4508" y="855314"/>
            <a:ext cx="8062546" cy="551910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800" b="1" dirty="0" smtClean="0"/>
              <a:t>ЦЕЛЬ НАПИСАНИЯ АКТУАЛЬНОСТИ В ДОП</a:t>
            </a:r>
            <a:r>
              <a:rPr lang="ru-RU" b="1" dirty="0" smtClean="0"/>
              <a:t>: </a:t>
            </a:r>
            <a:r>
              <a:rPr lang="ru-RU" dirty="0" smtClean="0"/>
              <a:t>доказать важность и значимость программы </a:t>
            </a:r>
            <a:r>
              <a:rPr lang="ru-RU" b="1" u="sng" dirty="0" smtClean="0"/>
              <a:t>В НАСТОЯЩЕЕ ВРЕМЯ</a:t>
            </a:r>
          </a:p>
          <a:p>
            <a:pPr marL="0" indent="0" algn="ctr">
              <a:buNone/>
            </a:pPr>
            <a:r>
              <a:rPr lang="ru-RU" sz="2800" b="1" dirty="0" smtClean="0"/>
              <a:t>БАЗОВЫЕ ОСНОВЫ РАЗРАБОТКИ АКТУАЛЬНОСТИ ПРОГРАММ:</a:t>
            </a:r>
          </a:p>
          <a:p>
            <a:r>
              <a:rPr lang="ru-RU" b="1" dirty="0" smtClean="0"/>
              <a:t>Потребности современного ребенка</a:t>
            </a:r>
          </a:p>
          <a:p>
            <a:pPr algn="just"/>
            <a:r>
              <a:rPr lang="ru-RU" b="1" dirty="0" smtClean="0"/>
              <a:t>Соц. заказ со стороны государства </a:t>
            </a:r>
            <a:r>
              <a:rPr lang="ru-RU" dirty="0" smtClean="0"/>
              <a:t>(Указ президента «О национальных целях развития РФ на период до 2030 года»; «Концепция развития дополнительного образования до 2030 года»</a:t>
            </a:r>
          </a:p>
          <a:p>
            <a:pPr algn="just"/>
            <a:r>
              <a:rPr lang="ru-RU" b="1" dirty="0" smtClean="0"/>
              <a:t>Тенденции социально-экономического развития</a:t>
            </a:r>
            <a:r>
              <a:rPr lang="ru-RU" dirty="0" smtClean="0"/>
              <a:t> региона, города, района</a:t>
            </a:r>
          </a:p>
          <a:p>
            <a:pPr algn="just"/>
            <a:r>
              <a:rPr lang="ru-RU" b="1" dirty="0" smtClean="0"/>
              <a:t>Приоритетные тенденции развития образования </a:t>
            </a:r>
            <a:r>
              <a:rPr lang="ru-RU" dirty="0" smtClean="0"/>
              <a:t>(нац. проект «Образование»)</a:t>
            </a:r>
          </a:p>
          <a:p>
            <a:pPr algn="just"/>
            <a:r>
              <a:rPr lang="ru-RU" b="1" dirty="0" smtClean="0"/>
              <a:t>Запрос родительской общественности на услуги ДО </a:t>
            </a:r>
            <a:r>
              <a:rPr lang="ru-RU" dirty="0" smtClean="0"/>
              <a:t>(на основании опросов, анкетирования)</a:t>
            </a:r>
          </a:p>
          <a:p>
            <a:pPr marL="0" indent="0" algn="just">
              <a:buNone/>
            </a:pPr>
            <a:r>
              <a:rPr lang="ru-RU" sz="2600" b="1" dirty="0" smtClean="0"/>
              <a:t>НОВИЗНА</a:t>
            </a:r>
            <a:r>
              <a:rPr lang="ru-RU" sz="2600" dirty="0" smtClean="0"/>
              <a:t> </a:t>
            </a:r>
            <a:r>
              <a:rPr lang="ru-RU" sz="2600" b="1" dirty="0" smtClean="0"/>
              <a:t>ПРОГРАММЫ</a:t>
            </a:r>
            <a:r>
              <a:rPr lang="ru-RU" sz="2600" dirty="0" smtClean="0"/>
              <a:t> может быть указана </a:t>
            </a:r>
            <a:r>
              <a:rPr lang="ru-RU" sz="2600" b="1" dirty="0" smtClean="0"/>
              <a:t>в рамках учреждения.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2603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 ДОП «Адресат программы»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Диапазон, который охватывает возраст обучающихся ОТ НАЧАЛА ДО ОКОНЧАНИЯ обучения по программе;</a:t>
            </a:r>
          </a:p>
          <a:p>
            <a:r>
              <a:rPr lang="ru-RU" dirty="0" smtClean="0"/>
              <a:t>Краткая характеристика возрастных особенностей детей, наиболее важных для результативного освоения программы;</a:t>
            </a:r>
          </a:p>
          <a:p>
            <a:r>
              <a:rPr lang="ru-RU" dirty="0" smtClean="0"/>
              <a:t>Условия зачисления на программу (все желающие, проявляющие интерес, входная диагностика, необходимость справки о состоянии здоровья);</a:t>
            </a:r>
          </a:p>
          <a:p>
            <a:r>
              <a:rPr lang="ru-RU" dirty="0" smtClean="0"/>
              <a:t>Сколько детей будет обучаться по программе (ОДНА цифра);</a:t>
            </a:r>
          </a:p>
          <a:p>
            <a:r>
              <a:rPr lang="ru-RU" dirty="0" smtClean="0"/>
              <a:t>Постоянство/непостоянство численного состава (при каких условиях)</a:t>
            </a:r>
          </a:p>
          <a:p>
            <a:r>
              <a:rPr lang="ru-RU" dirty="0" smtClean="0"/>
              <a:t>Как формируются группы (по возрасту, смешанный состав, по уровню подготовки, исходя из индивидуальных особенностей)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9964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783" y="1123836"/>
            <a:ext cx="3305255" cy="460118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ДОП «Формы и особенности образовательного процесса»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Формы организации образовательной программы </a:t>
            </a:r>
            <a:r>
              <a:rPr lang="ru-RU" dirty="0" smtClean="0"/>
              <a:t>(традиционная, с использованием сетевого взаимодействия, модульная, с использованием дистанционных технологий и/или электронного обучения)</a:t>
            </a:r>
          </a:p>
          <a:p>
            <a:r>
              <a:rPr lang="ru-RU" b="1" dirty="0" smtClean="0"/>
              <a:t>Организационные формы обучения </a:t>
            </a:r>
            <a:r>
              <a:rPr lang="ru-RU" dirty="0" smtClean="0"/>
              <a:t>(групповые, фронтальные, парные, индивидуальные, в группах одного возраста или разновозрастных группах)</a:t>
            </a:r>
          </a:p>
          <a:p>
            <a:r>
              <a:rPr lang="ru-RU" b="1" dirty="0" smtClean="0"/>
              <a:t>Особенности взаимодействия педагога и обучающихся </a:t>
            </a:r>
            <a:r>
              <a:rPr lang="ru-RU" dirty="0" smtClean="0"/>
              <a:t>(наставничество, дети-помощники)</a:t>
            </a:r>
          </a:p>
          <a:p>
            <a:r>
              <a:rPr lang="ru-RU" b="1" dirty="0" smtClean="0"/>
              <a:t>Количественный состав группы обучающихся </a:t>
            </a:r>
            <a:r>
              <a:rPr lang="ru-RU" dirty="0" smtClean="0"/>
              <a:t>(обоснование количества человек в группе)</a:t>
            </a:r>
          </a:p>
          <a:p>
            <a:r>
              <a:rPr lang="ru-RU" b="1" dirty="0" smtClean="0"/>
              <a:t>Режим занятий </a:t>
            </a:r>
            <a:r>
              <a:rPr lang="ru-RU" dirty="0" smtClean="0"/>
              <a:t>(количество занятий в неделю, размер академического часа, перерыв между занятиями)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377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Учебный план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90138" y="969615"/>
            <a:ext cx="7631070" cy="5120640"/>
          </a:xfrm>
        </p:spPr>
        <p:txBody>
          <a:bodyPr/>
          <a:lstStyle/>
          <a:p>
            <a:r>
              <a:rPr lang="ru-RU" sz="2800" b="1" dirty="0" smtClean="0"/>
              <a:t>Выездные, традиционные </a:t>
            </a:r>
            <a:r>
              <a:rPr lang="ru-RU" sz="2800" dirty="0" smtClean="0"/>
              <a:t>мероприятия – фестивали, конкурсы, концертные выступления должны быть включены в УП в строку </a:t>
            </a:r>
            <a:r>
              <a:rPr lang="ru-RU" sz="2800" b="1" dirty="0" smtClean="0"/>
              <a:t>«Концертная, конкурсная деятельность»</a:t>
            </a:r>
            <a:r>
              <a:rPr lang="ru-RU" sz="2800" dirty="0" smtClean="0"/>
              <a:t>, с указанием количества практических часов, заложенных на данный вид занятости обучающихся.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4259138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Рамка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Рамка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к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729</TotalTime>
  <Words>507</Words>
  <Application>Microsoft Office PowerPoint</Application>
  <PresentationFormat>Широкоэкранный</PresentationFormat>
  <Paragraphs>49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Corbel</vt:lpstr>
      <vt:lpstr>Wingdings 2</vt:lpstr>
      <vt:lpstr>Рамка</vt:lpstr>
      <vt:lpstr>Обновление содержания дополнительных общеобразовательных общеразвивающих программ в 2024 году</vt:lpstr>
      <vt:lpstr>Нормативные документы</vt:lpstr>
      <vt:lpstr>1) Изучение схожих программ (тренировать насмотренность) 2) Соблюдение последовательности в содержании 3) Важно описать ВСЕ разделы в рамках программы  4) Практикоориентированность (подавляющую часть учебного плана посвятить практике, а не теории) 5) Современность (уход от традиционных методик, приемов, технологий) 6) Грамотность, стиль изложения (описательный, официально-деловой стиль, правильное написание аббревиатур, терминов) 7) Оформление – визитная карточка программы (выравнивание, отступы, абзацы, таблицы, шрифт и его размеры) 8) Уникальность текста – не менее 70% 9) Логика изложения (все части текста связаны между собой и выстраиваются в ясную последовательную демонстрацию основной идеи) 10) Согласованность всех разделов (отсутствие повторений) 11) Конкретика и отсутствие «воды»     </vt:lpstr>
      <vt:lpstr>Приоритетные направления обновления содержания программ</vt:lpstr>
      <vt:lpstr>Раздел программы «Актуальность, новизна»</vt:lpstr>
      <vt:lpstr>Раздел ДОП «Адресат программы»</vt:lpstr>
      <vt:lpstr>Раздел ДОП «Формы и особенности образовательного процесса»</vt:lpstr>
      <vt:lpstr>Учебный план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Обновление содержания дополнительных общеразвивающих программ в 2024 году</dc:title>
  <dc:creator>Пользователь Windows</dc:creator>
  <cp:lastModifiedBy>User</cp:lastModifiedBy>
  <cp:revision>32</cp:revision>
  <dcterms:created xsi:type="dcterms:W3CDTF">2024-04-03T06:18:48Z</dcterms:created>
  <dcterms:modified xsi:type="dcterms:W3CDTF">2024-06-14T03:24:20Z</dcterms:modified>
</cp:coreProperties>
</file>