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60" r:id="rId3"/>
    <p:sldId id="269" r:id="rId4"/>
    <p:sldId id="261" r:id="rId5"/>
    <p:sldId id="258" r:id="rId6"/>
    <p:sldId id="277" r:id="rId7"/>
    <p:sldId id="288" r:id="rId8"/>
    <p:sldId id="257" r:id="rId9"/>
    <p:sldId id="284" r:id="rId10"/>
    <p:sldId id="289" r:id="rId11"/>
    <p:sldId id="271" r:id="rId12"/>
    <p:sldId id="278" r:id="rId13"/>
    <p:sldId id="290" r:id="rId14"/>
    <p:sldId id="274" r:id="rId15"/>
    <p:sldId id="280" r:id="rId16"/>
    <p:sldId id="291" r:id="rId17"/>
    <p:sldId id="273" r:id="rId18"/>
    <p:sldId id="279" r:id="rId19"/>
    <p:sldId id="292" r:id="rId20"/>
    <p:sldId id="265" r:id="rId21"/>
    <p:sldId id="283" r:id="rId22"/>
    <p:sldId id="293" r:id="rId23"/>
    <p:sldId id="282" r:id="rId24"/>
    <p:sldId id="281" r:id="rId25"/>
    <p:sldId id="294" r:id="rId26"/>
    <p:sldId id="285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555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32506-C7AC-41E4-8AAE-4912B66C3D04}" type="datetimeFigureOut">
              <a:rPr lang="ru-RU" smtClean="0"/>
              <a:t>20.06.2024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7E047-8771-4920-8A96-3625C22CBB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1663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17E047-8771-4920-8A96-3625C22CBBDD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334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7E047-8771-4920-8A96-3625C22CBBDD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724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20.06.2024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4800" b="1" dirty="0">
              <a:solidFill>
                <a:schemeClr val="tx1"/>
              </a:solidFill>
            </a:endParaRPr>
          </a:p>
          <a:p>
            <a:pPr algn="ctr"/>
            <a:r>
              <a:rPr lang="ru-RU" sz="7200" b="1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Метафоры </a:t>
            </a:r>
            <a:r>
              <a:rPr lang="ru-RU" sz="7200" b="1" dirty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в русских загадках, пословицах и поговорках.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endParaRPr lang="ru-RU" sz="2800" b="1" dirty="0">
              <a:solidFill>
                <a:schemeClr val="tx1"/>
              </a:solidFill>
            </a:endParaRPr>
          </a:p>
          <a:p>
            <a:pPr algn="r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20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0EAEC-B6E1-4D58-8D0B-F1EAC736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887" y="764704"/>
            <a:ext cx="4713353" cy="924475"/>
          </a:xfrm>
        </p:spPr>
        <p:txBody>
          <a:bodyPr/>
          <a:lstStyle/>
          <a:p>
            <a:r>
              <a:rPr lang="ru-RU" sz="4800" b="1" dirty="0">
                <a:solidFill>
                  <a:srgbClr val="FF0000"/>
                </a:solidFill>
              </a:rPr>
              <a:t>Метафоры: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CF4CA1-30CB-4D0B-AD89-4E484CCE5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807361"/>
            <a:ext cx="8352927" cy="31338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b="1" dirty="0">
                <a:solidFill>
                  <a:srgbClr val="0070C0"/>
                </a:solidFill>
              </a:rPr>
              <a:t>подсолнух -солнышко, </a:t>
            </a:r>
          </a:p>
          <a:p>
            <a:pPr marL="0" indent="0">
              <a:buNone/>
            </a:pPr>
            <a:r>
              <a:rPr lang="ru-RU" sz="4800" b="1" dirty="0">
                <a:solidFill>
                  <a:srgbClr val="0070C0"/>
                </a:solidFill>
              </a:rPr>
              <a:t>желтые лучи –листья подсолнуха.</a:t>
            </a:r>
          </a:p>
        </p:txBody>
      </p:sp>
    </p:spTree>
    <p:extLst>
      <p:ext uri="{BB962C8B-B14F-4D97-AF65-F5344CB8AC3E}">
        <p14:creationId xmlns:p14="http://schemas.microsoft.com/office/powerpoint/2010/main" val="2688864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08720"/>
            <a:ext cx="8075240" cy="5472608"/>
          </a:xfr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lvl="0" indent="0" algn="ctr">
              <a:buNone/>
            </a:pPr>
            <a:r>
              <a:rPr lang="ru-RU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уголке живёт, пряжу прядёт. Тоньше его пряжи не найдёшь в продаже.</a:t>
            </a:r>
          </a:p>
          <a:p>
            <a:pPr marL="0" indent="0">
              <a:buNone/>
            </a:pP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551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Паук и паутина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31830"/>
            <a:ext cx="6453558" cy="4033474"/>
          </a:xfrm>
        </p:spPr>
      </p:pic>
    </p:spTree>
    <p:extLst>
      <p:ext uri="{BB962C8B-B14F-4D97-AF65-F5344CB8AC3E}">
        <p14:creationId xmlns:p14="http://schemas.microsoft.com/office/powerpoint/2010/main" val="181126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44AE62-8D0F-4CF6-B720-DFE925D76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Метафоры: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66E85E-CEEE-4415-AEBE-44043A57A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442" y="1600199"/>
            <a:ext cx="7739021" cy="254888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0070C0"/>
                </a:solidFill>
              </a:rPr>
              <a:t>прядильщик - паук,</a:t>
            </a:r>
          </a:p>
          <a:p>
            <a:pPr marL="0" indent="0" algn="ctr">
              <a:buNone/>
            </a:pPr>
            <a:r>
              <a:rPr lang="ru-RU" sz="5400" b="1" dirty="0">
                <a:solidFill>
                  <a:srgbClr val="0070C0"/>
                </a:solidFill>
              </a:rPr>
              <a:t>пряжа- паутина.</a:t>
            </a:r>
          </a:p>
        </p:txBody>
      </p:sp>
    </p:spTree>
    <p:extLst>
      <p:ext uri="{BB962C8B-B14F-4D97-AF65-F5344CB8AC3E}">
        <p14:creationId xmlns:p14="http://schemas.microsoft.com/office/powerpoint/2010/main" val="13869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291264" cy="59046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7200" b="1" dirty="0">
                <a:solidFill>
                  <a:srgbClr val="002060"/>
                </a:solidFill>
              </a:rPr>
              <a:t>Сидит девица в темнице, а коса на улице.</a:t>
            </a:r>
            <a:endParaRPr lang="ru-RU" sz="6600" b="1" dirty="0">
              <a:solidFill>
                <a:schemeClr val="tx1"/>
              </a:solidFill>
            </a:endParaRPr>
          </a:p>
          <a:p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08955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chemeClr val="tx2">
                    <a:lumMod val="75000"/>
                  </a:schemeClr>
                </a:solidFill>
              </a:rPr>
              <a:t>Морковь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1E36348-156F-4F16-BBAA-5D0F033DDE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59" y="1844824"/>
            <a:ext cx="7121796" cy="4680520"/>
          </a:xfrm>
        </p:spPr>
      </p:pic>
    </p:spTree>
    <p:extLst>
      <p:ext uri="{BB962C8B-B14F-4D97-AF65-F5344CB8AC3E}">
        <p14:creationId xmlns:p14="http://schemas.microsoft.com/office/powerpoint/2010/main" val="416588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1F6474-0861-4FD2-8853-6EE76C2D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1" y="188641"/>
            <a:ext cx="6120680" cy="1512168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Метафоры: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6B1A0C-D335-45BA-8703-B38FDD767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84784"/>
            <a:ext cx="8856984" cy="36004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ru-RU" sz="5400" b="1" dirty="0">
                <a:solidFill>
                  <a:srgbClr val="0070C0"/>
                </a:solidFill>
              </a:rPr>
              <a:t>девица –морковь,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5400" b="1" dirty="0">
                <a:solidFill>
                  <a:srgbClr val="0070C0"/>
                </a:solidFill>
              </a:rPr>
              <a:t>темница-земля,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5400" b="1" dirty="0">
                <a:solidFill>
                  <a:srgbClr val="0070C0"/>
                </a:solidFill>
              </a:rPr>
              <a:t>коса –ботва моркови.</a:t>
            </a:r>
          </a:p>
        </p:txBody>
      </p:sp>
    </p:spTree>
    <p:extLst>
      <p:ext uri="{BB962C8B-B14F-4D97-AF65-F5344CB8AC3E}">
        <p14:creationId xmlns:p14="http://schemas.microsoft.com/office/powerpoint/2010/main" val="1636431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lvl="0" indent="0" algn="ctr">
              <a:buNone/>
            </a:pPr>
            <a:endParaRPr lang="ru-RU" sz="8000" b="1" dirty="0"/>
          </a:p>
          <a:p>
            <a:pPr marL="0" lvl="0" indent="0" algn="ctr">
              <a:buNone/>
            </a:pPr>
            <a:r>
              <a:rPr lang="ru-RU" sz="7200" b="1" dirty="0"/>
              <a:t>Маленький шарик под лавкой шарит.</a:t>
            </a:r>
          </a:p>
          <a:p>
            <a:pPr marL="0" indent="0">
              <a:buNone/>
            </a:pP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28157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rgbClr val="002060"/>
                </a:solidFill>
              </a:rPr>
              <a:t>Мышь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8840"/>
            <a:ext cx="6840761" cy="4104456"/>
          </a:xfrm>
        </p:spPr>
      </p:pic>
    </p:spTree>
    <p:extLst>
      <p:ext uri="{BB962C8B-B14F-4D97-AF65-F5344CB8AC3E}">
        <p14:creationId xmlns:p14="http://schemas.microsoft.com/office/powerpoint/2010/main" val="199300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05B024-39F4-4F58-9367-F15C0DAE6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Метафора: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C37D20-62CD-4C6B-AB7A-91B3AEA6F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21256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0070C0"/>
                </a:solidFill>
              </a:rPr>
              <a:t>маленький шарик - мышь</a:t>
            </a:r>
          </a:p>
        </p:txBody>
      </p:sp>
    </p:spTree>
    <p:extLst>
      <p:ext uri="{BB962C8B-B14F-4D97-AF65-F5344CB8AC3E}">
        <p14:creationId xmlns:p14="http://schemas.microsoft.com/office/powerpoint/2010/main" val="2709397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Метафора – </a:t>
            </a:r>
            <a:br>
              <a:rPr lang="ru-RU" sz="4800" b="1" dirty="0">
                <a:solidFill>
                  <a:srgbClr val="FF0000"/>
                </a:solidFill>
              </a:rPr>
            </a:br>
            <a:r>
              <a:rPr lang="ru-RU" sz="4800" b="1" dirty="0">
                <a:solidFill>
                  <a:srgbClr val="0070C0"/>
                </a:solidFill>
              </a:rPr>
              <a:t>перенос признаков, свойств с одного предмета на другой по принципу сходства (скрытое сравнение).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9650" y="3336929"/>
            <a:ext cx="7124700" cy="99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36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ru-RU" sz="66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6600" b="1" dirty="0">
                <a:solidFill>
                  <a:srgbClr val="0070C0"/>
                </a:solidFill>
              </a:rPr>
              <a:t>Голубой шатёр весь мир покрыл</a:t>
            </a:r>
            <a:br>
              <a:rPr lang="ru-RU" sz="6600" b="1" dirty="0">
                <a:solidFill>
                  <a:srgbClr val="0070C0"/>
                </a:solidFill>
              </a:rPr>
            </a:br>
            <a:endParaRPr lang="ru-RU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0742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7818629" cy="43924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3665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4EFB6-C18E-4A64-A3AD-F340E6BDC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Метафора: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DF4011-23C4-4EC3-AC59-E5781D508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10360"/>
            <a:ext cx="8496944" cy="4051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0070C0"/>
                </a:solidFill>
              </a:rPr>
              <a:t>голубой шатер -небо</a:t>
            </a:r>
          </a:p>
        </p:txBody>
      </p:sp>
    </p:spTree>
    <p:extLst>
      <p:ext uri="{BB962C8B-B14F-4D97-AF65-F5344CB8AC3E}">
        <p14:creationId xmlns:p14="http://schemas.microsoft.com/office/powerpoint/2010/main" val="1818034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859216" cy="576064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chemeClr val="accent6"/>
                </a:solidFill>
              </a:rPr>
              <a:t>Пословица</a:t>
            </a:r>
            <a:r>
              <a:rPr lang="ru-RU" sz="4400" b="1" dirty="0">
                <a:solidFill>
                  <a:schemeClr val="tx2"/>
                </a:solidFill>
              </a:rPr>
              <a:t> – мудрое законченное высказывание, содержащее поучение. </a:t>
            </a:r>
            <a:br>
              <a:rPr lang="ru-RU" sz="4400" b="1" dirty="0">
                <a:solidFill>
                  <a:schemeClr val="tx2"/>
                </a:solidFill>
              </a:rPr>
            </a:br>
            <a:r>
              <a:rPr lang="ru-RU" sz="4400" b="1" dirty="0">
                <a:solidFill>
                  <a:schemeClr val="accent6"/>
                </a:solidFill>
              </a:rPr>
              <a:t>Поговорка</a:t>
            </a:r>
            <a:r>
              <a:rPr lang="ru-RU" sz="4400" b="1" dirty="0">
                <a:solidFill>
                  <a:schemeClr val="tx2"/>
                </a:solidFill>
              </a:rPr>
              <a:t> –часть такого высказывания, придающая образность.</a:t>
            </a:r>
            <a:br>
              <a:rPr lang="ru-RU" sz="7200" b="1" dirty="0">
                <a:solidFill>
                  <a:schemeClr val="tx2"/>
                </a:solidFill>
              </a:rPr>
            </a:br>
            <a:endParaRPr lang="ru-RU" sz="7200" b="1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4221088"/>
            <a:ext cx="7124700" cy="99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67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E2592E0D-7FAF-420A-9B46-5109C42C9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442" y="260648"/>
            <a:ext cx="7667013" cy="5598151"/>
          </a:xfrm>
        </p:spPr>
        <p:txBody>
          <a:bodyPr>
            <a:normAutofit fontScale="85000" lnSpcReduction="10000"/>
          </a:bodyPr>
          <a:lstStyle/>
          <a:p>
            <a:r>
              <a:rPr lang="ru-RU" sz="43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 семье не без урода.</a:t>
            </a:r>
          </a:p>
          <a:p>
            <a:r>
              <a:rPr lang="ru-RU" sz="43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Яблоко от яблони недалеко катится.</a:t>
            </a:r>
          </a:p>
          <a:p>
            <a:r>
              <a:rPr lang="ru-RU" sz="43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Новая метла по-новому метет…</a:t>
            </a:r>
          </a:p>
          <a:p>
            <a:r>
              <a:rPr lang="ru-RU" sz="43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Как волка ни корми, он все равно в лес смотрит. </a:t>
            </a:r>
          </a:p>
          <a:p>
            <a:r>
              <a:rPr lang="ru-RU" sz="43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Осталась у разбитого корыта.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080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D0C60-EF3F-4FEF-A593-D49E834D7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442" y="295193"/>
            <a:ext cx="7125113" cy="90156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Метафоры: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9A6EA7-B2B0-4075-9DD1-33400CE42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96754"/>
            <a:ext cx="8856984" cy="5184574"/>
          </a:xfrm>
        </p:spPr>
        <p:txBody>
          <a:bodyPr>
            <a:normAutofit/>
          </a:bodyPr>
          <a:lstStyle/>
          <a:p>
            <a:r>
              <a:rPr lang="ru-RU" sz="2600" b="1" dirty="0">
                <a:solidFill>
                  <a:srgbClr val="0070C0"/>
                </a:solidFill>
              </a:rPr>
              <a:t>Урод – человек, чем-либо отличающийся от других, имеющий какие-либо отклонения.</a:t>
            </a:r>
          </a:p>
          <a:p>
            <a:r>
              <a:rPr lang="ru-RU" sz="2600" b="1" dirty="0">
                <a:solidFill>
                  <a:srgbClr val="0070C0"/>
                </a:solidFill>
              </a:rPr>
              <a:t>Яблоко – ребенок, яблоня –родитель.</a:t>
            </a:r>
          </a:p>
          <a:p>
            <a:r>
              <a:rPr lang="ru-RU" sz="2600" b="1" dirty="0">
                <a:solidFill>
                  <a:srgbClr val="0070C0"/>
                </a:solidFill>
              </a:rPr>
              <a:t>Новая метла –новый руководитель</a:t>
            </a:r>
            <a:r>
              <a:rPr lang="en-US" sz="2600" b="1" dirty="0">
                <a:solidFill>
                  <a:srgbClr val="0070C0"/>
                </a:solidFill>
              </a:rPr>
              <a:t>/</a:t>
            </a:r>
            <a:r>
              <a:rPr lang="ru-RU" sz="2600" b="1" dirty="0">
                <a:solidFill>
                  <a:srgbClr val="0070C0"/>
                </a:solidFill>
              </a:rPr>
              <a:t>начальник.</a:t>
            </a:r>
          </a:p>
          <a:p>
            <a:r>
              <a:rPr lang="ru-RU" sz="2600" b="1" dirty="0">
                <a:solidFill>
                  <a:srgbClr val="0070C0"/>
                </a:solidFill>
              </a:rPr>
              <a:t>Волк –человек, который, несмотря на усилия окружающих, никогда не откажется от своих убеждений, привычек.</a:t>
            </a:r>
          </a:p>
          <a:p>
            <a:r>
              <a:rPr lang="ru-RU" sz="2600" b="1" dirty="0">
                <a:solidFill>
                  <a:srgbClr val="0070C0"/>
                </a:solidFill>
              </a:rPr>
              <a:t>Разбитое корыто – отсутствие всего, «ничего».</a:t>
            </a:r>
          </a:p>
          <a:p>
            <a:endParaRPr lang="ru-RU" sz="2600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16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20" cy="1080121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rgbClr val="00B0F0"/>
                </a:solidFill>
              </a:rPr>
              <a:t>Домашнее 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147248" cy="43204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70C0"/>
                </a:solidFill>
              </a:rPr>
              <a:t>Используя метафоры, придумать собственные загадки, пословицы или поговорки (не менее трех)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2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0"/>
            <a:ext cx="7595006" cy="1728192"/>
          </a:xfrm>
        </p:spPr>
        <p:txBody>
          <a:bodyPr/>
          <a:lstStyle/>
          <a:p>
            <a:pPr algn="ctr"/>
            <a:br>
              <a:rPr lang="ru-RU" sz="7200" b="1" i="1" dirty="0">
                <a:solidFill>
                  <a:srgbClr val="FF0000"/>
                </a:solidFill>
              </a:rPr>
            </a:br>
            <a:br>
              <a:rPr lang="ru-RU" sz="7200" b="1" i="1" dirty="0">
                <a:solidFill>
                  <a:srgbClr val="FF0000"/>
                </a:solidFill>
              </a:rPr>
            </a:br>
            <a:br>
              <a:rPr lang="ru-RU" sz="7200" b="1" i="1" dirty="0">
                <a:solidFill>
                  <a:srgbClr val="FF0000"/>
                </a:solidFill>
              </a:rPr>
            </a:br>
            <a:br>
              <a:rPr lang="ru-RU" sz="7200" b="1" i="1" dirty="0">
                <a:solidFill>
                  <a:srgbClr val="FF0000"/>
                </a:solidFill>
              </a:rPr>
            </a:br>
            <a:r>
              <a:rPr lang="ru-RU" sz="7200" b="1" i="1" dirty="0">
                <a:solidFill>
                  <a:srgbClr val="FF0000"/>
                </a:solidFill>
              </a:rPr>
              <a:t>Ребята, спасибо за внимание</a:t>
            </a:r>
            <a:r>
              <a:rPr lang="ru-RU" sz="6000" b="1" i="1" dirty="0">
                <a:solidFill>
                  <a:srgbClr val="FF0000"/>
                </a:solidFill>
              </a:rPr>
              <a:t>!!!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EA773E-A643-4E7D-BEF3-71B7573BF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703" y="5661248"/>
            <a:ext cx="6226851" cy="197550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40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>
                <a:solidFill>
                  <a:srgbClr val="00B0F0"/>
                </a:solidFill>
              </a:rPr>
              <a:t>Метафоры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</a:rPr>
              <a:t>По цвету и действию </a:t>
            </a:r>
            <a:r>
              <a:rPr lang="ru-RU" sz="3600" b="1" dirty="0"/>
              <a:t>(«чёрный конь – кочерга», «железный конь»- мотоцикл, велосипед)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</a:rPr>
              <a:t>По форме </a:t>
            </a:r>
            <a:r>
              <a:rPr lang="ru-RU" sz="3600" b="1" dirty="0"/>
              <a:t>(«ножка стола», «ручка двери», «спинка стула»)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</a:rPr>
              <a:t>По функции </a:t>
            </a:r>
            <a:r>
              <a:rPr lang="ru-RU" sz="3600" b="1" dirty="0"/>
              <a:t>( «скатерть» – снег, «белое покрывало» - снег)</a:t>
            </a:r>
          </a:p>
        </p:txBody>
      </p:sp>
    </p:spTree>
    <p:extLst>
      <p:ext uri="{BB962C8B-B14F-4D97-AF65-F5344CB8AC3E}">
        <p14:creationId xmlns:p14="http://schemas.microsoft.com/office/powerpoint/2010/main" val="4886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Загадка – </a:t>
            </a:r>
            <a:r>
              <a:rPr lang="ru-RU" sz="4800" b="1" dirty="0">
                <a:solidFill>
                  <a:srgbClr val="0070C0"/>
                </a:solidFill>
              </a:rPr>
              <a:t>иносказательное изображение </a:t>
            </a:r>
            <a:br>
              <a:rPr lang="ru-RU" sz="4800" b="1" dirty="0">
                <a:solidFill>
                  <a:srgbClr val="0070C0"/>
                </a:solidFill>
              </a:rPr>
            </a:br>
            <a:r>
              <a:rPr lang="ru-RU" sz="4800" b="1" dirty="0">
                <a:solidFill>
                  <a:srgbClr val="0070C0"/>
                </a:solidFill>
              </a:rPr>
              <a:t>какого–нибудь предмета или явления, которое нужно отгадать, узнать.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9650" y="3336929"/>
            <a:ext cx="7124700" cy="99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42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424936" cy="6192686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Среди двора </a:t>
            </a:r>
          </a:p>
          <a:p>
            <a:pPr marL="0" lvl="0" indent="0" algn="ctr">
              <a:buNone/>
            </a:pPr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стоит копна, </a:t>
            </a:r>
          </a:p>
          <a:p>
            <a:pPr marL="0" lvl="0" indent="0" algn="ctr">
              <a:buNone/>
            </a:pPr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спереди вилы, </a:t>
            </a:r>
          </a:p>
          <a:p>
            <a:pPr marL="0" lvl="0" indent="0" algn="ctr">
              <a:buNone/>
            </a:pPr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сзади метла.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1529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38138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  <a:latin typeface="+mn-lt"/>
              </a:rPr>
              <a:t>Корова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76872"/>
            <a:ext cx="5215299" cy="4032448"/>
          </a:xfrm>
        </p:spPr>
      </p:pic>
    </p:spTree>
    <p:extLst>
      <p:ext uri="{BB962C8B-B14F-4D97-AF65-F5344CB8AC3E}">
        <p14:creationId xmlns:p14="http://schemas.microsoft.com/office/powerpoint/2010/main" val="334855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ACFBBF2-465B-42C1-859A-99BB5E238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443" y="332657"/>
            <a:ext cx="7125112" cy="47525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FF0000"/>
                </a:solidFill>
              </a:rPr>
              <a:t>Метафоры:</a:t>
            </a:r>
            <a:r>
              <a:rPr lang="ru-RU" sz="5400" dirty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5400" b="1" dirty="0">
                <a:solidFill>
                  <a:srgbClr val="0070C0"/>
                </a:solidFill>
              </a:rPr>
              <a:t>копна – корова, вилы –рога,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5400" b="1" dirty="0">
                <a:solidFill>
                  <a:srgbClr val="0070C0"/>
                </a:solidFill>
              </a:rPr>
              <a:t>метла –хвост.</a:t>
            </a:r>
          </a:p>
        </p:txBody>
      </p:sp>
    </p:spTree>
    <p:extLst>
      <p:ext uri="{BB962C8B-B14F-4D97-AF65-F5344CB8AC3E}">
        <p14:creationId xmlns:p14="http://schemas.microsoft.com/office/powerpoint/2010/main" val="2745482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869560" cy="5760640"/>
          </a:xfr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 огороде у дорожки стоит солнышко на ножке. Только жёлтые лучи у него не горячи.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  <a:effectLst>
            <a:reflection stA="85000" endPos="79000" dist="50800" dir="5400000" sy="-100000" algn="bl" rotWithShape="0"/>
          </a:effectLst>
        </p:spPr>
        <p:txBody>
          <a:bodyPr/>
          <a:lstStyle/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2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3">
                    <a:lumMod val="75000"/>
                  </a:schemeClr>
                </a:solidFill>
              </a:rPr>
              <a:t>Подсолнух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830175"/>
            <a:ext cx="7124700" cy="4005687"/>
          </a:xfrm>
        </p:spPr>
      </p:pic>
    </p:spTree>
    <p:extLst>
      <p:ext uri="{BB962C8B-B14F-4D97-AF65-F5344CB8AC3E}">
        <p14:creationId xmlns:p14="http://schemas.microsoft.com/office/powerpoint/2010/main" val="258109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489</TotalTime>
  <Words>371</Words>
  <Application>Microsoft Office PowerPoint</Application>
  <PresentationFormat>Экран (4:3)</PresentationFormat>
  <Paragraphs>60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Arial</vt:lpstr>
      <vt:lpstr>Arial Black</vt:lpstr>
      <vt:lpstr>Calibri</vt:lpstr>
      <vt:lpstr>Courier New</vt:lpstr>
      <vt:lpstr>Monotype Corsiva</vt:lpstr>
      <vt:lpstr>Times New Roman</vt:lpstr>
      <vt:lpstr>Verdana</vt:lpstr>
      <vt:lpstr>Wingdings</vt:lpstr>
      <vt:lpstr>Wingdings 2</vt:lpstr>
      <vt:lpstr>Spring</vt:lpstr>
      <vt:lpstr>Презентация PowerPoint</vt:lpstr>
      <vt:lpstr>Метафора –  перенос признаков, свойств с одного предмета на другой по принципу сходства (скрытое сравнение).</vt:lpstr>
      <vt:lpstr>Метафоры</vt:lpstr>
      <vt:lpstr>Загадка – иносказательное изображение  какого–нибудь предмета или явления, которое нужно отгадать, узнать.</vt:lpstr>
      <vt:lpstr>Презентация PowerPoint</vt:lpstr>
      <vt:lpstr>Корова</vt:lpstr>
      <vt:lpstr>Презентация PowerPoint</vt:lpstr>
      <vt:lpstr>В огороде у дорожки стоит солнышко на ножке. Только жёлтые лучи у него не горячи.</vt:lpstr>
      <vt:lpstr>Подсолнух</vt:lpstr>
      <vt:lpstr>Метафоры:</vt:lpstr>
      <vt:lpstr>Презентация PowerPoint</vt:lpstr>
      <vt:lpstr>Паук и паутина</vt:lpstr>
      <vt:lpstr>Метафоры:</vt:lpstr>
      <vt:lpstr>Презентация PowerPoint</vt:lpstr>
      <vt:lpstr>Морковь</vt:lpstr>
      <vt:lpstr>Метафоры:</vt:lpstr>
      <vt:lpstr>Презентация PowerPoint</vt:lpstr>
      <vt:lpstr>Мышь</vt:lpstr>
      <vt:lpstr>Метафора:</vt:lpstr>
      <vt:lpstr>Презентация PowerPoint</vt:lpstr>
      <vt:lpstr>Презентация PowerPoint</vt:lpstr>
      <vt:lpstr>Метафора:</vt:lpstr>
      <vt:lpstr>Пословица – мудрое законченное высказывание, содержащее поучение.  Поговорка –часть такого высказывания, придающая образность. </vt:lpstr>
      <vt:lpstr>Презентация PowerPoint</vt:lpstr>
      <vt:lpstr>Метафоры: </vt:lpstr>
      <vt:lpstr>Домашнее задание</vt:lpstr>
      <vt:lpstr>    Ребята, спасибо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Метафора как средство выразительности</dc:title>
  <dc:creator>1</dc:creator>
  <cp:lastModifiedBy>Пользователь</cp:lastModifiedBy>
  <cp:revision>47</cp:revision>
  <dcterms:created xsi:type="dcterms:W3CDTF">2014-10-20T11:12:46Z</dcterms:created>
  <dcterms:modified xsi:type="dcterms:W3CDTF">2024-06-20T03:43:20Z</dcterms:modified>
</cp:coreProperties>
</file>