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4" r:id="rId28"/>
    <p:sldId id="280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14959"/>
            <a:ext cx="7772400" cy="1470025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 истории создания Богоявленского собора»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046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МБОУ </a:t>
            </a:r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«Дятловская СОШ»</a:t>
            </a:r>
          </a:p>
          <a:p>
            <a:pPr lvl="0" algn="ctr"/>
            <a:r>
              <a:rPr lang="ru-RU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Вышневолоцкого</a:t>
            </a:r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района </a:t>
            </a:r>
          </a:p>
          <a:p>
            <a:pPr lvl="0" algn="ctr"/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Тверской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1045" y="429309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Участники:                                                                            </a:t>
            </a:r>
            <a:r>
              <a:rPr lang="ru-RU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Вересова </a:t>
            </a:r>
            <a:r>
              <a:rPr lang="ru-RU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Екатерина.                                                                            </a:t>
            </a:r>
            <a:r>
              <a:rPr lang="ru-RU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Лебедева Анна</a:t>
            </a:r>
            <a:r>
              <a:rPr lang="ru-RU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                                                                                  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Руководитель:                                                                            </a:t>
            </a:r>
            <a:r>
              <a:rPr lang="ru-RU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Королёва Галина Борисовна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7169" y="6165304"/>
            <a:ext cx="4208512" cy="406896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Материалы разобранного храма планировалось использовать для строительства малого храма на новом городском Пятницком кладбище. Но Духовная Консистория предписала строить каменный </a:t>
            </a:r>
            <a:r>
              <a:rPr lang="ru-RU" sz="2800" b="1" dirty="0" err="1"/>
              <a:t>двухпридельный</a:t>
            </a:r>
            <a:r>
              <a:rPr lang="ru-RU" sz="2800" b="1" dirty="0"/>
              <a:t> Преображенский храм</a:t>
            </a:r>
            <a:r>
              <a:rPr lang="ru-RU" sz="2800" b="1" dirty="0" smtClean="0"/>
              <a:t>.</a:t>
            </a:r>
          </a:p>
          <a:p>
            <a:pPr marL="0" indent="0" algn="ctr">
              <a:buNone/>
            </a:pPr>
            <a:r>
              <a:rPr lang="ru-RU" sz="2800" b="1" dirty="0" smtClean="0"/>
              <a:t>В 1809 </a:t>
            </a:r>
            <a:r>
              <a:rPr lang="ru-RU" sz="2800" b="1" dirty="0"/>
              <a:t>г. духовенство городского собора подало прошение о постройке на месте деревянной Богоявленской церкви тёплой каменной.</a:t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634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28803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28 </a:t>
            </a:r>
            <a:r>
              <a:rPr lang="ru-RU" b="1" dirty="0"/>
              <a:t>июля 1809 г. в Тверскую Консисторию </a:t>
            </a:r>
            <a:r>
              <a:rPr lang="ru-RU" b="1" dirty="0" smtClean="0"/>
              <a:t>представили </a:t>
            </a:r>
            <a:r>
              <a:rPr lang="ru-RU" b="1" dirty="0"/>
              <a:t>план и разрез предполагаемого храма, составленный Тверским губернским архитектором А.А. Трофимовым</a:t>
            </a:r>
            <a:r>
              <a:rPr lang="ru-RU" b="1" dirty="0" smtClean="0"/>
              <a:t>.</a:t>
            </a:r>
            <a:r>
              <a:rPr lang="ru-RU" b="1" dirty="0"/>
              <a:t> Закладка нового соборного храма состоялась 15 июня 1810 г. при участии Директора </a:t>
            </a:r>
            <a:r>
              <a:rPr lang="ru-RU" b="1" dirty="0" err="1"/>
              <a:t>Вышневолоцкой</a:t>
            </a:r>
            <a:r>
              <a:rPr lang="ru-RU" b="1" dirty="0"/>
              <a:t> водной системы генерал-губернатора Принца Георгия </a:t>
            </a:r>
            <a:r>
              <a:rPr lang="ru-RU" b="1" dirty="0" err="1"/>
              <a:t>Голштейнолденбургского</a:t>
            </a:r>
            <a:r>
              <a:rPr lang="ru-RU" b="1" dirty="0"/>
              <a:t> и его супруги </a:t>
            </a:r>
            <a:r>
              <a:rPr lang="ru-RU" b="1" dirty="0" smtClean="0"/>
              <a:t>- сестры </a:t>
            </a:r>
            <a:r>
              <a:rPr lang="ru-RU" b="1" dirty="0"/>
              <a:t>Императора Александра I </a:t>
            </a:r>
            <a:r>
              <a:rPr lang="ru-RU" b="1" dirty="0" smtClean="0"/>
              <a:t>- Великой </a:t>
            </a:r>
            <a:r>
              <a:rPr lang="ru-RU" b="1" dirty="0"/>
              <a:t>Княгини Екатерины Павловны. </a:t>
            </a:r>
          </a:p>
        </p:txBody>
      </p:sp>
      <p:pic>
        <p:nvPicPr>
          <p:cNvPr id="3074" name="Picture 2" descr="http://matveevo.prihod.ru/users/80/480/editor_files/image/21.%20%D0%91%D0%BE%D0%B3%D0%BE%D1%8F%D0%B2%D0%BB%D0%B5%D0%BD%D1%81%D0%BA%D0%B8%D0%B9%20%D1%81%D0%BE%D0%B1%D0%BE%D1%80.%20%D0%9F%D1%80%D0%BE%D0%B5%D0%BA%D1%82%201809%20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7161"/>
            <a:ext cx="5328592" cy="353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Чин </a:t>
            </a:r>
            <a:r>
              <a:rPr lang="ru-RU" b="1" dirty="0"/>
              <a:t>освящения места храма совершил </a:t>
            </a:r>
            <a:r>
              <a:rPr lang="ru-RU" b="1" dirty="0" err="1"/>
              <a:t>Вышневолоцкий</a:t>
            </a:r>
            <a:r>
              <a:rPr lang="ru-RU" b="1" dirty="0"/>
              <a:t> благочинный протоиерей Василий Петров. Подрядчиком на строительстве тёплого собора выступил </a:t>
            </a:r>
            <a:r>
              <a:rPr lang="ru-RU" b="1" dirty="0" err="1"/>
              <a:t>новоторжский</a:t>
            </a:r>
            <a:r>
              <a:rPr lang="ru-RU" b="1" dirty="0"/>
              <a:t> купеческий сын Ф.У. Суворов.</a:t>
            </a:r>
            <a:br>
              <a:rPr lang="ru-RU" b="1" dirty="0"/>
            </a:br>
            <a:r>
              <a:rPr lang="ru-RU" b="1" dirty="0"/>
              <a:t>Строительство храма было завершено в 1814 г. 19 июля последовал рапорт об окончании строительства, а 23 октября отец Василий Петров освятил главный престол храма в память Богоявления Господня.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936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941568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 1828 г. соборное духовенство подало прошение на устройство в соборе второго придела в честь Архангела Михаила. </a:t>
            </a:r>
            <a:r>
              <a:rPr lang="ru-RU" b="1" dirty="0" err="1"/>
              <a:t>Двухпридельным</a:t>
            </a:r>
            <a:r>
              <a:rPr lang="ru-RU" b="1" dirty="0"/>
              <a:t> храм изображён и на плане 1864 г., сделанном специально к перестройке собора. Проектные работы по перестройке собора начались в 1863 г. по проекту Городского архитектора Александрова. Освящение перестроенного </a:t>
            </a:r>
            <a:r>
              <a:rPr lang="ru-RU" b="1" dirty="0" err="1"/>
              <a:t>трёхпридельного</a:t>
            </a:r>
            <a:r>
              <a:rPr lang="ru-RU" b="1" dirty="0"/>
              <a:t> собора состоялось в 1866 г. К первоначальным двум приделам - главному Богоявленскому и правому в честь Михаила </a:t>
            </a:r>
            <a:r>
              <a:rPr lang="ru-RU" b="1" dirty="0" err="1"/>
              <a:t>Архенгела</a:t>
            </a:r>
            <a:r>
              <a:rPr lang="ru-RU" b="1" dirty="0"/>
              <a:t> </a:t>
            </a:r>
            <a:r>
              <a:rPr lang="ru-RU" b="1" dirty="0" smtClean="0"/>
              <a:t>- добавлен </a:t>
            </a:r>
            <a:r>
              <a:rPr lang="ru-RU" b="1" dirty="0"/>
              <a:t>был левый придел в честь Сретения Господня. 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272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496944" cy="33123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 1889 г. тёплый собор украсили живописью. От живописи того времени сохранились композиции в западной части собора "Распятие" и "Снятие со Креста", в остальном пространстве храма первоначальной живописи не сохранилось, по большей части она переписана в 1960-е гг. бригадой под </a:t>
            </a:r>
            <a:r>
              <a:rPr lang="ru-RU" b="1" dirty="0" smtClean="0"/>
              <a:t>руководством </a:t>
            </a:r>
            <a:r>
              <a:rPr lang="ru-RU" b="1" dirty="0"/>
              <a:t>Наума </a:t>
            </a:r>
            <a:r>
              <a:rPr lang="ru-RU" b="1" dirty="0" err="1"/>
              <a:t>Нямы</a:t>
            </a:r>
            <a:r>
              <a:rPr lang="ru-RU" b="1" dirty="0"/>
              <a:t> и в 1975-76 гг. - Алексея Валерьевича Артемьева, а затем частично исправлена и записана в 2000-х гг. тверскими живописцами.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2" name="Picture 2" descr="http://www.arts-museum.ru/data/fonds/europe_and_america/j/0000_1000/2552_Triptih_Raspyatie_seredina_Snyatie_so_kresta_levaya_s/10698_foto_1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5300" r="2106" b="5053"/>
          <a:stretch/>
        </p:blipFill>
        <p:spPr bwMode="auto">
          <a:xfrm>
            <a:off x="1619672" y="3212976"/>
            <a:ext cx="5760640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0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8568952" cy="309634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Богоявленский собор функционировал вплоть до июля 1940 г., хотя в официальных документах его продолжали именовать "Приходом Казанского собора" или "Приходом городского собора". Благодаря сильной общине, он стал последним </a:t>
            </a:r>
            <a:r>
              <a:rPr lang="ru-RU" b="1" dirty="0" smtClean="0"/>
              <a:t>храмом, </a:t>
            </a:r>
            <a:r>
              <a:rPr lang="ru-RU" b="1" dirty="0"/>
              <a:t>закрытым в городе. Здесь </a:t>
            </a:r>
            <a:r>
              <a:rPr lang="ru-RU" b="1" dirty="0" smtClean="0"/>
              <a:t>хранились перенесённые </a:t>
            </a:r>
            <a:r>
              <a:rPr lang="ru-RU" b="1" dirty="0"/>
              <a:t>из Казанской загородной церкви и </a:t>
            </a:r>
            <a:r>
              <a:rPr lang="ru-RU" b="1" dirty="0" err="1"/>
              <a:t>Андрониковской</a:t>
            </a:r>
            <a:r>
              <a:rPr lang="ru-RU" b="1" dirty="0"/>
              <a:t> церкви Казанского монастыря </a:t>
            </a:r>
            <a:r>
              <a:rPr lang="ru-RU" b="1" dirty="0" smtClean="0"/>
              <a:t>городские святыни </a:t>
            </a:r>
            <a:r>
              <a:rPr lang="ru-RU" b="1" dirty="0"/>
              <a:t>- Казанская икона Божией </a:t>
            </a:r>
            <a:r>
              <a:rPr lang="ru-RU" b="1" dirty="0" smtClean="0"/>
              <a:t>Матери, </a:t>
            </a:r>
            <a:endParaRPr lang="ru-RU" b="1" dirty="0"/>
          </a:p>
        </p:txBody>
      </p:sp>
      <p:pic>
        <p:nvPicPr>
          <p:cNvPr id="6146" name="Picture 2" descr="http://tvereparhia.ru/images/2107122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59371"/>
            <a:ext cx="2520280" cy="31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4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8342" y="269289"/>
            <a:ext cx="5472608" cy="61926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а</a:t>
            </a:r>
            <a:r>
              <a:rPr lang="ru-RU" b="1" dirty="0" smtClean="0"/>
              <a:t> </a:t>
            </a:r>
            <a:r>
              <a:rPr lang="ru-RU" b="1" dirty="0"/>
              <a:t>также  древняя святыня греческих царей </a:t>
            </a:r>
            <a:r>
              <a:rPr lang="ru-RU" b="1" dirty="0" smtClean="0"/>
              <a:t>- Андроникова  </a:t>
            </a:r>
            <a:r>
              <a:rPr lang="ru-RU" b="1" dirty="0"/>
              <a:t>икона Богоматери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Одним из священников собора в эти годы был пожилой протоиерей Владимир </a:t>
            </a:r>
            <a:r>
              <a:rPr lang="ru-RU" b="1" dirty="0" err="1"/>
              <a:t>Мощанский</a:t>
            </a:r>
            <a:r>
              <a:rPr lang="ru-RU" b="1" dirty="0"/>
              <a:t>, принявший мученическую кончину в </a:t>
            </a:r>
            <a:r>
              <a:rPr lang="ru-RU" b="1" dirty="0" err="1"/>
              <a:t>Вышневолоцкой</a:t>
            </a:r>
            <a:r>
              <a:rPr lang="ru-RU" b="1" dirty="0"/>
              <a:t> тюрьме 7 сентября 1938 г. Кроме него в соборе служили священники Всеволод Зосимовский, Александр </a:t>
            </a:r>
            <a:r>
              <a:rPr lang="ru-RU" b="1" dirty="0" err="1"/>
              <a:t>Кобаров</a:t>
            </a:r>
            <a:r>
              <a:rPr lang="ru-RU" b="1" dirty="0"/>
              <a:t>, Иван Воронцов, Владимир Успенский. Все они подверглись арестам, многие скончались в застенках тюрем.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170" name="Picture 2" descr="http://www.istok.net/images/magictoolbox_cache/c4b1ea9ec11c65de13bda629beeb8587/2/5/25117/original/f2f178c6818cc681c19411fc3bdfa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908720"/>
            <a:ext cx="32195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5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56166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Постановление о закрытии собора было вынесено ещё до ареста прихожан собора 25 октября 1940 г. Калининским </a:t>
            </a:r>
            <a:r>
              <a:rPr lang="ru-RU" b="1" dirty="0" err="1"/>
              <a:t>облсоветом</a:t>
            </a:r>
            <a:r>
              <a:rPr lang="ru-RU" b="1" dirty="0"/>
              <a:t>. В феврале 1941 г. староста собора М.Р. Данилов ездил в Москву с ходатайством об открытии собора, но тщетно. 26 февраля 1941 г. решение </a:t>
            </a:r>
            <a:r>
              <a:rPr lang="ru-RU" b="1" dirty="0" err="1"/>
              <a:t>облсовета</a:t>
            </a:r>
            <a:r>
              <a:rPr lang="ru-RU" b="1" dirty="0"/>
              <a:t> утвердил Верховный Совет РСФСР. Здание предназначалось под кинотеатр. Имущество поручалось ликвидировать с представителями краеведческого музея, куда и были переданы чудотворные иконы. От убранства храма горсовет сохранил лишь паникадила "для освещения кинотеатра". Но начавшаяся 22 июня 1941 г. война помешала превратить храм в кинотеатр, он стал использоваться под военный склад.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965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В 1943 г. в городе началось движение за открытие Богоявленского собора. Но отдать верующим храм в самом центре города власти не спешили. 21 февраля 1945 г. Совет по делам РПЦ при СНК СССР "на основании постановления Калининского облисполкома и заявления верующих" разрешил передачу верующим здания Пятницкой кладбищенской церкви. Первым настоятелем храма и благочинным храмов </a:t>
            </a:r>
            <a:r>
              <a:rPr lang="ru-RU" b="1" dirty="0" err="1"/>
              <a:t>Вышневолоцкого</a:t>
            </a:r>
            <a:r>
              <a:rPr lang="ru-RU" b="1" dirty="0"/>
              <a:t> благочиния стал протоиерей Фёдор Степанович Емельянов. 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978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548680"/>
            <a:ext cx="4824536" cy="60486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17 марта 1947 г. Совет по делам РПЦ при СНК СССР принял решение о передаче верующим здания Богоявленского собора взамен Пятницкой церкви. Пасху 1947 г. верующие встречали уже в новом просторном здании собора. Сюда о. Фёдор перевёз из </a:t>
            </a:r>
            <a:r>
              <a:rPr lang="ru-RU" b="1" dirty="0" err="1"/>
              <a:t>Выдропужского</a:t>
            </a:r>
            <a:r>
              <a:rPr lang="ru-RU" b="1" dirty="0"/>
              <a:t> храма фрагменты уникального иконостаса XVIII в. и список с чудотворной </a:t>
            </a:r>
            <a:r>
              <a:rPr lang="ru-RU" b="1" dirty="0" err="1" smtClean="0"/>
              <a:t>Выдропужской</a:t>
            </a:r>
            <a:r>
              <a:rPr lang="ru-RU" b="1" dirty="0" smtClean="0"/>
              <a:t> </a:t>
            </a:r>
            <a:r>
              <a:rPr lang="ru-RU" b="1" dirty="0"/>
              <a:t>иконы Божией Матери 1898 г., который и поныне хранится в соборе. Из краеведческого музея были возвращены чудотворные Казанская и Андроникова иконы. </a:t>
            </a:r>
          </a:p>
        </p:txBody>
      </p:sp>
      <p:pic>
        <p:nvPicPr>
          <p:cNvPr id="8194" name="Picture 2" descr="http://www.hram-uteshenie.ru/mcontent/size3/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284419" cy="49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6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021" y="8531"/>
            <a:ext cx="3259813" cy="6048672"/>
          </a:xfrm>
        </p:spPr>
        <p:txBody>
          <a:bodyPr>
            <a:normAutofit/>
          </a:bodyPr>
          <a:lstStyle/>
          <a:p>
            <a:r>
              <a:rPr lang="ru-RU" sz="3200" b="1" dirty="0"/>
              <a:t>История Русской Православной церкви в Вышнем Волочке началась почти одновременно с историей селения на Древнем Волоке.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861048"/>
            <a:ext cx="7211144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tdata.ru/u25/photoD3AA/20057432952-0/hu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5" y="1196752"/>
            <a:ext cx="4762500" cy="405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32656"/>
            <a:ext cx="4824536" cy="6264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В 1953 г. настоятелем собора становится </a:t>
            </a:r>
            <a:r>
              <a:rPr lang="ru-RU" b="1" dirty="0" err="1"/>
              <a:t>Ораевский</a:t>
            </a:r>
            <a:r>
              <a:rPr lang="ru-RU" b="1" dirty="0"/>
              <a:t> Александр Павлович, которого в том же году сменил протоиерей Георгий (?) </a:t>
            </a:r>
            <a:r>
              <a:rPr lang="ru-RU" b="1" dirty="0" err="1"/>
              <a:t>Козиевский</a:t>
            </a:r>
            <a:r>
              <a:rPr lang="ru-RU" b="1" dirty="0"/>
              <a:t>. При нём в том же 1953 г. после закрытия Михайло-Архангельского храма с. Федово в собор перевезён резной образ Николая Чудотворца из </a:t>
            </a:r>
            <a:r>
              <a:rPr lang="ru-RU" b="1" dirty="0" err="1"/>
              <a:t>Николо-Столпенского</a:t>
            </a:r>
            <a:r>
              <a:rPr lang="ru-RU" b="1" dirty="0"/>
              <a:t> монастыря, который специалисты датировали XVI в. Образ хранится в соборе до настоящего времени</a:t>
            </a:r>
            <a:r>
              <a:rPr lang="ru-RU" dirty="0"/>
              <a:t>. </a:t>
            </a:r>
          </a:p>
        </p:txBody>
      </p:sp>
      <p:pic>
        <p:nvPicPr>
          <p:cNvPr id="9220" name="Picture 4" descr="http://www.rezbaderevo.ru/sites/default/files/styles/galleryformatter_slide/public/images/w_10355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714714" cy="44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4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В 1972 г. в собор поступил чудотворный образ Нила </a:t>
            </a:r>
            <a:r>
              <a:rPr lang="ru-RU" b="1" dirty="0" err="1"/>
              <a:t>Столобенского</a:t>
            </a:r>
            <a:r>
              <a:rPr lang="ru-RU" b="1" dirty="0"/>
              <a:t> с частицей его мощей из закрытого </a:t>
            </a:r>
            <a:r>
              <a:rPr lang="ru-RU" b="1" dirty="0" err="1"/>
              <a:t>Преображенско</a:t>
            </a:r>
            <a:r>
              <a:rPr lang="ru-RU" b="1" dirty="0"/>
              <a:t>-Георгиевского прихода с. Матвеево. За советский период собор наполнился иконами из </a:t>
            </a:r>
            <a:r>
              <a:rPr lang="ru-RU" b="1" dirty="0" err="1"/>
              <a:t>Осечно</a:t>
            </a:r>
            <a:r>
              <a:rPr lang="ru-RU" b="1" dirty="0"/>
              <a:t>, Каменки, Выдропужска и других сёл бывшего </a:t>
            </a:r>
            <a:r>
              <a:rPr lang="ru-RU" b="1" dirty="0" err="1"/>
              <a:t>Вышневолоцкого</a:t>
            </a:r>
            <a:r>
              <a:rPr lang="ru-RU" b="1" dirty="0"/>
              <a:t> уезда. Многие из них были украдены в 1980-х гг., но самой страшной потерей стала кража древней Андрониковой иконы Божией Матери. Сейчас взамен неё в соборе находится точная копия, а сама икона была найдена и выкуплена на одном из </a:t>
            </a:r>
            <a:r>
              <a:rPr lang="ru-RU" b="1" dirty="0" err="1"/>
              <a:t>антиквартных</a:t>
            </a:r>
            <a:r>
              <a:rPr lang="ru-RU" b="1" dirty="0"/>
              <a:t> рынков и подарена Святейшему Патриарху Алексию II.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879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20688"/>
            <a:ext cx="6408712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С мая 1973 г. настоятелем собора стал протоиерей Василий Киричук. 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назначении настоятелем Богоявленского </a:t>
            </a:r>
            <a:r>
              <a:rPr lang="ru-RU" b="1" dirty="0" smtClean="0"/>
              <a:t>собора </a:t>
            </a:r>
            <a:r>
              <a:rPr lang="ru-RU" b="1" dirty="0"/>
              <a:t>он взялся и за дело возрождения единственного действующего храма города. При нём реставрируется и обновляется живопись собора, ремонтируется и пополняется новыми иконами иконостас храма, в Москве в реставрационных мастерских профессиональными реставраторами обновляется чудотворная </a:t>
            </a:r>
            <a:r>
              <a:rPr lang="ru-RU" b="1" dirty="0" err="1"/>
              <a:t>Вышневолоцкая</a:t>
            </a:r>
            <a:r>
              <a:rPr lang="ru-RU" b="1" dirty="0"/>
              <a:t> Казанская икона Божией Матери.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0242" name="Picture 2" descr="http://www.tvereparhia.ru/images/duhovenstvo/image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7" y="476672"/>
            <a:ext cx="22641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5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253630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 2000 г. собор украсил новый иконостас работы Тверской иконописной школы, прежний иконостас возвращён в </a:t>
            </a:r>
            <a:r>
              <a:rPr lang="ru-RU" b="1" dirty="0" err="1"/>
              <a:t>Выдропужский</a:t>
            </a:r>
            <a:r>
              <a:rPr lang="ru-RU" b="1" dirty="0"/>
              <a:t> храм. Второй раз обновлена и отчасти переписана заново стенная живопись собора. Неплохую реставрационную технику можно увидеть на композициях Распятия и Снятия со Креста (1889 г.) в западной части храма. </a:t>
            </a:r>
          </a:p>
        </p:txBody>
      </p:sp>
      <p:pic>
        <p:nvPicPr>
          <p:cNvPr id="11266" name="Picture 2" descr="http://www.shigri.ru/izgotovlenie_ikonostasov/images/Bogoyavlenskii_2011_700x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40969"/>
            <a:ext cx="5256584" cy="3619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28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3024336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latin typeface="+mn-lt"/>
                <a:ea typeface="+mn-ea"/>
                <a:cs typeface="+mn-cs"/>
              </a:rPr>
              <a:t>Обновлены и некоторые древние чтимые иконы собора, которые в свою очередь в советское время обновляла служившая при соборе </a:t>
            </a:r>
            <a:r>
              <a:rPr lang="ru-RU" sz="3300" b="1" dirty="0" err="1">
                <a:latin typeface="+mn-lt"/>
                <a:ea typeface="+mn-ea"/>
                <a:cs typeface="+mn-cs"/>
              </a:rPr>
              <a:t>иконописица</a:t>
            </a:r>
            <a:r>
              <a:rPr lang="ru-RU" sz="3300" b="1" dirty="0">
                <a:latin typeface="+mn-lt"/>
                <a:ea typeface="+mn-ea"/>
                <a:cs typeface="+mn-cs"/>
              </a:rPr>
              <a:t> монахиня Олимпиада (Герасимова), в том числе при реставрации заново открыт список с </a:t>
            </a:r>
            <a:r>
              <a:rPr lang="ru-RU" sz="3300" b="1" dirty="0" err="1">
                <a:latin typeface="+mn-lt"/>
                <a:ea typeface="+mn-ea"/>
                <a:cs typeface="+mn-cs"/>
              </a:rPr>
              <a:t>Выдропужской</a:t>
            </a:r>
            <a:r>
              <a:rPr lang="ru-RU" sz="3300" b="1" dirty="0">
                <a:latin typeface="+mn-lt"/>
                <a:ea typeface="+mn-ea"/>
                <a:cs typeface="+mn-cs"/>
              </a:rPr>
              <a:t> иконы Божией Матери 1898 г.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726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352928" cy="18002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+mn-lt"/>
                <a:ea typeface="+mn-ea"/>
                <a:cs typeface="+mn-cs"/>
              </a:rPr>
              <a:t>22 октября 2004 г. на колокольню собора был поднят самый большой колокол города весом в 70 пудов. Пожертвования на него собирали всем миром, это стало одним из дел собора, объединивших </a:t>
            </a:r>
            <a:r>
              <a:rPr lang="ru-RU" sz="3600" b="1" dirty="0" err="1">
                <a:latin typeface="+mn-lt"/>
                <a:ea typeface="+mn-ea"/>
                <a:cs typeface="+mn-cs"/>
              </a:rPr>
              <a:t>вышневолочан</a:t>
            </a:r>
            <a:r>
              <a:rPr lang="ru-RU" sz="3600" b="1" dirty="0">
                <a:latin typeface="+mn-lt"/>
                <a:ea typeface="+mn-ea"/>
                <a:cs typeface="+mn-cs"/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Picture 2" descr="https://im1-tub-ru.yandex.net/i?id=955bc575aa30a3df197effb14ceb5191&amp;n=33&amp;h=215&amp;w=2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9" r="4713" b="14685"/>
          <a:stretch/>
        </p:blipFill>
        <p:spPr bwMode="auto">
          <a:xfrm>
            <a:off x="1763688" y="3249724"/>
            <a:ext cx="539033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6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449261"/>
            <a:ext cx="4320480" cy="61206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/>
              <a:t>Богоявленский </a:t>
            </a:r>
            <a:r>
              <a:rPr lang="ru-RU" b="1" dirty="0" smtClean="0"/>
              <a:t>собор -  </a:t>
            </a:r>
            <a:r>
              <a:rPr lang="ru-RU" b="1" dirty="0"/>
              <a:t>весьма ценный и сохранный памятник архитектуры XIX в., детище замечательного городского архитектора А.А. Александрова. Среди достоинств собора следует отметить звонницу, по большей части состоящую из старинных колоколов, а так же калориферную, действующую до сих пор отопительную систему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http://www.1-tour.ru/assets/images/Palomnichestvo/ros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261"/>
            <a:ext cx="3974970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2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В 2016 г. </a:t>
            </a:r>
            <a:r>
              <a:rPr lang="ru-RU" b="1" dirty="0" smtClean="0"/>
              <a:t>исполнилось </a:t>
            </a:r>
            <a:r>
              <a:rPr lang="ru-RU" b="1" dirty="0"/>
              <a:t>500-летие с момента первого упоминания прихода Никольского Вышневолоцкого погоста, историческим преемником которого является приход городского собора. Более пяти сотен лет на этом месте в центре древнего Волока совершается молитва, звучит колокольный звон и отражается в водах </a:t>
            </a:r>
            <a:r>
              <a:rPr lang="ru-RU" b="1" dirty="0" err="1"/>
              <a:t>Цны</a:t>
            </a:r>
            <a:r>
              <a:rPr lang="ru-RU" b="1" dirty="0"/>
              <a:t> православный крест, как символ нашего спасения.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5145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192688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 храм </a:t>
            </a:r>
            <a:endParaRPr lang="ru-RU" sz="4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i="1" dirty="0"/>
              <a:t>Высоко над землею, вечерней и пленной,</a:t>
            </a:r>
            <a:br>
              <a:rPr lang="ru-RU" sz="3600" b="1" i="1" dirty="0"/>
            </a:br>
            <a:r>
              <a:rPr lang="ru-RU" sz="3600" b="1" i="1" dirty="0"/>
              <a:t>Облака затаили огни.</a:t>
            </a:r>
            <a:br>
              <a:rPr lang="ru-RU" sz="3600" b="1" i="1" dirty="0"/>
            </a:br>
            <a:r>
              <a:rPr lang="ru-RU" sz="3600" b="1" i="1" dirty="0"/>
              <a:t>Сколько образов, скованных жизнью мгновенной,</a:t>
            </a:r>
            <a:br>
              <a:rPr lang="ru-RU" sz="3600" b="1" i="1" dirty="0"/>
            </a:br>
            <a:r>
              <a:rPr lang="ru-RU" sz="3600" b="1" i="1" dirty="0"/>
              <a:t>Пред очами проводят они.</a:t>
            </a:r>
            <a:br>
              <a:rPr lang="ru-RU" sz="3600" b="1" i="1" dirty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>Кто-то светлый там молится, молит кого-то,</a:t>
            </a:r>
            <a:br>
              <a:rPr lang="ru-RU" sz="3600" b="1" i="1" dirty="0"/>
            </a:br>
            <a:r>
              <a:rPr lang="ru-RU" sz="3600" b="1" i="1" dirty="0"/>
              <a:t>Преклоняется, падает ниц.</a:t>
            </a:r>
            <a:br>
              <a:rPr lang="ru-RU" sz="3600" b="1" i="1" dirty="0"/>
            </a:br>
            <a:r>
              <a:rPr lang="ru-RU" sz="3600" b="1" i="1" dirty="0"/>
              <a:t>И горящих небесных икон позолота</a:t>
            </a:r>
            <a:br>
              <a:rPr lang="ru-RU" sz="3600" b="1" i="1" dirty="0"/>
            </a:br>
            <a:r>
              <a:rPr lang="ru-RU" sz="3600" b="1" i="1" dirty="0"/>
              <a:t>Оттеняет видения лиц.</a:t>
            </a:r>
            <a:br>
              <a:rPr lang="ru-RU" sz="3600" b="1" i="1" dirty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>Это храм, из воздушности светом сплетенный,</a:t>
            </a:r>
            <a:br>
              <a:rPr lang="ru-RU" sz="3600" b="1" i="1" dirty="0"/>
            </a:br>
            <a:r>
              <a:rPr lang="ru-RU" sz="3600" b="1" i="1" dirty="0"/>
              <a:t>В нем кадильницы молча горят.</a:t>
            </a:r>
            <a:br>
              <a:rPr lang="ru-RU" sz="3600" b="1" i="1" dirty="0"/>
            </a:br>
            <a:r>
              <a:rPr lang="ru-RU" sz="3600" b="1" i="1" dirty="0"/>
              <a:t>И стоят богомольцы толпой преклоненной,</a:t>
            </a:r>
            <a:br>
              <a:rPr lang="ru-RU" sz="3600" b="1" i="1" dirty="0"/>
            </a:br>
            <a:r>
              <a:rPr lang="ru-RU" sz="3600" b="1" i="1" dirty="0"/>
              <a:t>Вырастает их призрачный ряд.</a:t>
            </a:r>
            <a:br>
              <a:rPr lang="ru-RU" sz="3600" b="1" i="1" dirty="0"/>
            </a:br>
            <a:endParaRPr lang="ru-RU" sz="3600" b="1" i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7837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1.    «Новгородские писцовые книги, изданные Императорскою археологическою </a:t>
            </a:r>
            <a:r>
              <a:rPr lang="ru-RU" b="1" dirty="0" err="1"/>
              <a:t>комиссиею</a:t>
            </a:r>
            <a:r>
              <a:rPr lang="ru-RU" b="1" dirty="0"/>
              <a:t>. Том шестой. Книга </a:t>
            </a:r>
            <a:r>
              <a:rPr lang="ru-RU" b="1" dirty="0" err="1"/>
              <a:t>Бежецкой</a:t>
            </a:r>
            <a:r>
              <a:rPr lang="ru-RU" b="1" dirty="0"/>
              <a:t> пятины. 1545 г.», СПб, 1910 г.</a:t>
            </a:r>
          </a:p>
          <a:p>
            <a:pPr marL="0" indent="0" algn="ctr">
              <a:buNone/>
            </a:pPr>
            <a:r>
              <a:rPr lang="ru-RU" b="1" dirty="0"/>
              <a:t>2.    «Чтения и рассказы по истории России»,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С.М</a:t>
            </a:r>
            <a:r>
              <a:rPr lang="ru-RU" b="1" dirty="0"/>
              <a:t>. Соловьёв, Москва, 1989 г.</a:t>
            </a:r>
          </a:p>
          <a:p>
            <a:pPr marL="0" indent="0" algn="ctr">
              <a:buNone/>
            </a:pPr>
            <a:r>
              <a:rPr lang="ru-RU" b="1" dirty="0"/>
              <a:t>3. Денис Ивлев. История Русской Православной церкви в Вышнем Волочке. 1750-1840 гг.</a:t>
            </a:r>
          </a:p>
          <a:p>
            <a:pPr marL="0" indent="0" algn="ctr">
              <a:buNone/>
            </a:pPr>
            <a:r>
              <a:rPr lang="ru-RU" b="1" dirty="0"/>
              <a:t>4. Е. </a:t>
            </a:r>
            <a:r>
              <a:rPr lang="ru-RU" b="1" dirty="0" err="1" smtClean="0"/>
              <a:t>Ступкин</a:t>
            </a:r>
            <a:r>
              <a:rPr lang="ru-RU" b="1" dirty="0" smtClean="0"/>
              <a:t>. </a:t>
            </a:r>
            <a:r>
              <a:rPr lang="ru-RU" b="1" dirty="0"/>
              <a:t>«Вышний Волочек на </a:t>
            </a:r>
            <a:r>
              <a:rPr lang="ru-RU" b="1" dirty="0" err="1"/>
              <a:t>стринных</a:t>
            </a:r>
            <a:r>
              <a:rPr lang="ru-RU" b="1" dirty="0"/>
              <a:t> открытках»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b="1" dirty="0">
                <a:latin typeface="+mj-lt"/>
                <a:ea typeface="+mj-ea"/>
                <a:cs typeface="+mj-cs"/>
              </a:rPr>
              <a:t>Известно, что в средневековой Руси храмы стояли на местах, которые именовались погосты. Не был исключением и Вышний </a:t>
            </a:r>
            <a:r>
              <a:rPr lang="ru-RU" b="1" dirty="0" err="1">
                <a:latin typeface="+mj-lt"/>
                <a:ea typeface="+mj-ea"/>
                <a:cs typeface="+mj-cs"/>
              </a:rPr>
              <a:t>Волочёк</a:t>
            </a:r>
            <a:r>
              <a:rPr lang="ru-RU" b="1" dirty="0">
                <a:latin typeface="+mj-lt"/>
                <a:ea typeface="+mj-ea"/>
                <a:cs typeface="+mj-cs"/>
              </a:rPr>
              <a:t>, который в сохранившихся Писцовых книгах XVI в. уже именуется погостом Никольским на Волочке у </a:t>
            </a:r>
            <a:r>
              <a:rPr lang="ru-RU" b="1" dirty="0" err="1">
                <a:latin typeface="+mj-lt"/>
                <a:ea typeface="+mj-ea"/>
                <a:cs typeface="+mj-cs"/>
              </a:rPr>
              <a:t>Лсны</a:t>
            </a:r>
            <a:r>
              <a:rPr lang="ru-RU" b="1" dirty="0">
                <a:latin typeface="+mj-lt"/>
                <a:ea typeface="+mj-ea"/>
                <a:cs typeface="+mj-cs"/>
              </a:rPr>
              <a:t> (</a:t>
            </a:r>
            <a:r>
              <a:rPr lang="ru-RU" b="1" dirty="0" err="1">
                <a:latin typeface="+mj-lt"/>
                <a:ea typeface="+mj-ea"/>
                <a:cs typeface="+mj-cs"/>
              </a:rPr>
              <a:t>Цны</a:t>
            </a:r>
            <a:r>
              <a:rPr lang="ru-RU" b="1" dirty="0">
                <a:latin typeface="+mj-lt"/>
                <a:ea typeface="+mj-ea"/>
                <a:cs typeface="+mj-cs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807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+mj-lt"/>
                <a:ea typeface="+mj-ea"/>
                <a:cs typeface="+mj-cs"/>
              </a:rPr>
              <a:t>Но </a:t>
            </a:r>
            <a:r>
              <a:rPr lang="ru-RU" b="1" dirty="0">
                <a:latin typeface="+mj-lt"/>
                <a:ea typeface="+mj-ea"/>
                <a:cs typeface="+mj-cs"/>
              </a:rPr>
              <a:t>доподлинно точные упоминания Вышнего Волочка всё же относятся к XV в., а первое упоминание храма в Вышневолоцком погосте - к 1516-1517 гг. Именно в тот год спутники австрийского дипломата Сигизмунда </a:t>
            </a:r>
            <a:r>
              <a:rPr lang="ru-RU" b="1" dirty="0" err="1">
                <a:latin typeface="+mj-lt"/>
                <a:ea typeface="+mj-ea"/>
                <a:cs typeface="+mj-cs"/>
              </a:rPr>
              <a:t>Герберштейна</a:t>
            </a:r>
            <a:r>
              <a:rPr lang="ru-RU" b="1" dirty="0">
                <a:latin typeface="+mj-lt"/>
                <a:ea typeface="+mj-ea"/>
                <a:cs typeface="+mj-cs"/>
              </a:rPr>
              <a:t> были за пасхальным богослужением в Никольском храме Волочка, где "ели свои освящённые куличи  стоя после службы". </a:t>
            </a:r>
          </a:p>
        </p:txBody>
      </p:sp>
    </p:spTree>
    <p:extLst>
      <p:ext uri="{BB962C8B-B14F-4D97-AF65-F5344CB8AC3E}">
        <p14:creationId xmlns:p14="http://schemas.microsoft.com/office/powerpoint/2010/main" val="35418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52174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Наиболее полное описание храмов на территории современного Вышнего Волочка относится к 1582-83  гг. </a:t>
            </a:r>
            <a:r>
              <a:rPr lang="ru-RU" b="1" dirty="0" smtClean="0"/>
              <a:t>Так, </a:t>
            </a:r>
            <a:r>
              <a:rPr lang="ru-RU" b="1" dirty="0"/>
              <a:t>в «</a:t>
            </a:r>
            <a:r>
              <a:rPr lang="ru-RU" b="1" i="1" dirty="0"/>
              <a:t>Николаевском Вышневолоцком погосте по писцовой 7091 г. книге</a:t>
            </a:r>
            <a:r>
              <a:rPr lang="ru-RU" b="1" dirty="0"/>
              <a:t>» в Вышнем Волочке стояли два деревянных храма: </a:t>
            </a:r>
            <a:r>
              <a:rPr lang="ru-RU" b="1" dirty="0" smtClean="0"/>
              <a:t>тёплый -  </a:t>
            </a:r>
            <a:r>
              <a:rPr lang="ru-RU" b="1" dirty="0"/>
              <a:t>во имя </a:t>
            </a:r>
            <a:r>
              <a:rPr lang="ru-RU" b="1" dirty="0" smtClean="0"/>
              <a:t>святого </a:t>
            </a:r>
            <a:r>
              <a:rPr lang="ru-RU" b="1" dirty="0" err="1" smtClean="0"/>
              <a:t>великомученника</a:t>
            </a:r>
            <a:r>
              <a:rPr lang="ru-RU" b="1" dirty="0" smtClean="0"/>
              <a:t> </a:t>
            </a:r>
            <a:r>
              <a:rPr lang="ru-RU" b="1" dirty="0"/>
              <a:t>Дмитрия </a:t>
            </a:r>
            <a:r>
              <a:rPr lang="ru-RU" b="1" dirty="0" err="1"/>
              <a:t>Солунского</a:t>
            </a:r>
            <a:r>
              <a:rPr lang="ru-RU" b="1" dirty="0"/>
              <a:t> и холодный </a:t>
            </a:r>
            <a:r>
              <a:rPr lang="ru-RU" b="1" dirty="0" smtClean="0"/>
              <a:t>- во </a:t>
            </a:r>
            <a:r>
              <a:rPr lang="ru-RU" b="1" dirty="0"/>
              <a:t>имя Святителя Николая. Церковь </a:t>
            </a:r>
            <a:r>
              <a:rPr lang="ru-RU" b="1" dirty="0" smtClean="0"/>
              <a:t>святого  </a:t>
            </a:r>
            <a:r>
              <a:rPr lang="ru-RU" b="1" dirty="0"/>
              <a:t>Дмитрия </a:t>
            </a:r>
            <a:r>
              <a:rPr lang="ru-RU" b="1" dirty="0" err="1"/>
              <a:t>Солунского</a:t>
            </a:r>
            <a:r>
              <a:rPr lang="ru-RU" b="1" dirty="0"/>
              <a:t> была устроена на </a:t>
            </a:r>
            <a:r>
              <a:rPr lang="ru-RU" b="1" dirty="0" err="1"/>
              <a:t>Отмойном</a:t>
            </a:r>
            <a:r>
              <a:rPr lang="ru-RU" b="1" dirty="0"/>
              <a:t> острову, на месте современного Богоявленского собора. Эта церковь сгорела во время пожара 1724 г</a:t>
            </a:r>
            <a:r>
              <a:rPr lang="ru-RU" b="1" dirty="0" smtClean="0"/>
              <a:t>., </a:t>
            </a:r>
            <a:r>
              <a:rPr lang="ru-RU" b="1" dirty="0"/>
              <a:t>и лишь в 1743 г. на её месте была устроена новая деревянная церковь во имя Богоявления </a:t>
            </a:r>
            <a:r>
              <a:rPr lang="ru-RU" b="1" dirty="0" smtClean="0"/>
              <a:t>Господня.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01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лан Вышневолоцкого яма. 1749 г.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1276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9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/>
              <a:t>На плане </a:t>
            </a:r>
            <a:r>
              <a:rPr lang="ru-RU" sz="3500" b="1" dirty="0" err="1"/>
              <a:t>Вышневолоцкого</a:t>
            </a:r>
            <a:r>
              <a:rPr lang="ru-RU" sz="3500" b="1" dirty="0"/>
              <a:t> яма 1748 г. деревянная Богоявленская церковь описывалась так</a:t>
            </a:r>
            <a:r>
              <a:rPr lang="ru-RU" sz="3500" b="1" dirty="0" smtClean="0"/>
              <a:t>:</a:t>
            </a:r>
          </a:p>
          <a:p>
            <a:pPr marL="0" indent="0" algn="ctr">
              <a:buNone/>
            </a:pPr>
            <a:r>
              <a:rPr lang="ru-RU" sz="3500" b="1" dirty="0" smtClean="0"/>
              <a:t> </a:t>
            </a:r>
            <a:r>
              <a:rPr lang="ru-RU" sz="3500" b="1" dirty="0"/>
              <a:t>«16. На </a:t>
            </a:r>
            <a:r>
              <a:rPr lang="ru-RU" sz="3500" b="1" dirty="0" err="1"/>
              <a:t>Отмойном</a:t>
            </a:r>
            <a:r>
              <a:rPr lang="ru-RU" sz="3500" b="1" dirty="0"/>
              <a:t> острову церковь во имя Богоявления Господня</a:t>
            </a:r>
            <a:r>
              <a:rPr lang="ru-RU" sz="3500" b="1" dirty="0" smtClean="0"/>
              <a:t>.</a:t>
            </a:r>
          </a:p>
          <a:p>
            <a:pPr marL="0" indent="0" algn="ctr">
              <a:buNone/>
            </a:pPr>
            <a:r>
              <a:rPr lang="ru-RU" sz="3500" b="1" dirty="0" smtClean="0"/>
              <a:t> </a:t>
            </a:r>
            <a:r>
              <a:rPr lang="ru-RU" sz="3500" b="1" dirty="0"/>
              <a:t>17. На том же острову построенные </a:t>
            </a:r>
            <a:r>
              <a:rPr lang="ru-RU" sz="3500" b="1" dirty="0" err="1"/>
              <a:t>церковнические</a:t>
            </a:r>
            <a:r>
              <a:rPr lang="ru-RU" sz="3500" b="1" dirty="0"/>
              <a:t> и </a:t>
            </a:r>
            <a:r>
              <a:rPr lang="ru-RU" sz="3500" b="1" dirty="0" err="1"/>
              <a:t>подопущенных</a:t>
            </a:r>
            <a:r>
              <a:rPr lang="ru-RU" sz="3500" b="1" dirty="0"/>
              <a:t> их пришлых людей дворы».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03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136904" cy="25202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Изображение же деревянной Богоявленской церкви мы встречаем на акварели </a:t>
            </a:r>
            <a:r>
              <a:rPr lang="ru-RU" b="1" dirty="0" err="1"/>
              <a:t>Балтазара</a:t>
            </a:r>
            <a:r>
              <a:rPr lang="ru-RU" b="1" dirty="0"/>
              <a:t> Де Ла Траверса, написанной им в 1786 г. Купол Богоявленской церкви виден справа от изображения Казанского </a:t>
            </a:r>
            <a:r>
              <a:rPr lang="ru-RU" b="1" dirty="0" smtClean="0"/>
              <a:t>собора, </a:t>
            </a:r>
            <a:r>
              <a:rPr lang="ru-RU" b="1" dirty="0"/>
              <a:t>сразу же за скатом Петербургского моста, тогда ещё деревянного.</a:t>
            </a:r>
          </a:p>
          <a:p>
            <a:endParaRPr lang="ru-RU" dirty="0"/>
          </a:p>
        </p:txBody>
      </p:sp>
      <p:pic>
        <p:nvPicPr>
          <p:cNvPr id="4" name="Picture 2" descr="http://www.peredvizhnik.ru/upload/iblock/0a5/17221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73" y="3108711"/>
            <a:ext cx="5760640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700" b="1" dirty="0"/>
              <a:t>В 1742 г. на "</a:t>
            </a:r>
            <a:r>
              <a:rPr lang="ru-RU" sz="2700" b="1" dirty="0" err="1"/>
              <a:t>отмойном</a:t>
            </a:r>
            <a:r>
              <a:rPr lang="ru-RU" sz="2700" b="1" dirty="0"/>
              <a:t> острове" была выстроена деревянная Богоявленская церковь с приделом Архангела Михаила и </a:t>
            </a:r>
            <a:r>
              <a:rPr lang="ru-RU" sz="2700" b="1" dirty="0" err="1"/>
              <a:t>отдельностоящей</a:t>
            </a:r>
            <a:r>
              <a:rPr lang="ru-RU" sz="2700" b="1" dirty="0"/>
              <a:t> колокольней. С этого момента началась история Богоявленского собора</a:t>
            </a:r>
            <a:r>
              <a:rPr lang="ru-RU" sz="2700" b="1" dirty="0" smtClean="0"/>
              <a:t>.</a:t>
            </a:r>
          </a:p>
          <a:p>
            <a:pPr marL="0" indent="0" algn="ctr">
              <a:buNone/>
            </a:pPr>
            <a:r>
              <a:rPr lang="ru-RU" sz="2700" b="1" dirty="0" smtClean="0"/>
              <a:t> </a:t>
            </a:r>
            <a:r>
              <a:rPr lang="ru-RU" sz="2700" b="1" dirty="0"/>
              <a:t>В 1772 г. по указу Святейшего Синода была разобрана ветхая деревянная Богоявленская церковь с приделом Михаила Архангела на </a:t>
            </a:r>
            <a:r>
              <a:rPr lang="ru-RU" sz="2700" b="1" dirty="0" err="1"/>
              <a:t>отмойном</a:t>
            </a:r>
            <a:r>
              <a:rPr lang="ru-RU" sz="2700" b="1" dirty="0"/>
              <a:t> острове, а придел Богоявления перенесён в западную часть Казанского собора и освящён в августе 1776 г. </a:t>
            </a:r>
          </a:p>
        </p:txBody>
      </p:sp>
    </p:spTree>
    <p:extLst>
      <p:ext uri="{BB962C8B-B14F-4D97-AF65-F5344CB8AC3E}">
        <p14:creationId xmlns:p14="http://schemas.microsoft.com/office/powerpoint/2010/main" val="6169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1421</Words>
  <Application>Microsoft Office PowerPoint</Application>
  <PresentationFormat>Экран (4:3)</PresentationFormat>
  <Paragraphs>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«Из истории создания Богоявленского собора»</vt:lpstr>
      <vt:lpstr>История Русской Православной церкви в Вышнем Волочке началась почти одновременно с историей селения на Древнем Волоке.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Обновлены и некоторые древние чтимые иконы собора, которые в свою очередь в советское время обновляла служившая при соборе иконописица монахиня Олимпиада (Герасимова), в том числе при реставрации заново открыт список с Выдропужской иконы Божией Матери 1898 г. </vt:lpstr>
      <vt:lpstr>22 октября 2004 г. на колокольню собора был поднят самый большой колокол города весом в 70 пудов. Пожертвования на него собирали всем миром, это стало одним из дел собора, объединивших вышневолочан. </vt:lpstr>
      <vt:lpstr>Презентация PowerPoint</vt:lpstr>
      <vt:lpstr>Презентация PowerPoint</vt:lpstr>
      <vt:lpstr>Презентация PowerPoint</vt:lpstr>
      <vt:lpstr>Использованная литература: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Work</cp:lastModifiedBy>
  <cp:revision>12</cp:revision>
  <dcterms:created xsi:type="dcterms:W3CDTF">2016-03-24T08:52:06Z</dcterms:created>
  <dcterms:modified xsi:type="dcterms:W3CDTF">2024-06-05T05:46:57Z</dcterms:modified>
</cp:coreProperties>
</file>