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9" r:id="rId3"/>
    <p:sldId id="257" r:id="rId4"/>
    <p:sldId id="262" r:id="rId5"/>
    <p:sldId id="271" r:id="rId6"/>
  </p:sldIdLst>
  <p:sldSz cx="10980738" cy="7380288"/>
  <p:notesSz cx="6858000" cy="9144000"/>
  <p:defaultTextStyle>
    <a:defPPr>
      <a:defRPr lang="ru-RU"/>
    </a:defPPr>
    <a:lvl1pPr marL="0" algn="l" defTabSz="10491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591" algn="l" defTabSz="10491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183" algn="l" defTabSz="10491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774" algn="l" defTabSz="10491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365" algn="l" defTabSz="10491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2956" algn="l" defTabSz="10491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548" algn="l" defTabSz="10491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139" algn="l" defTabSz="10491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6730" algn="l" defTabSz="104918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94" y="-108"/>
      </p:cViewPr>
      <p:guideLst>
        <p:guide orient="horz" pos="2325"/>
        <p:guide pos="34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3556" y="2292674"/>
            <a:ext cx="9333627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7111" y="4182163"/>
            <a:ext cx="7686517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6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61035" y="295554"/>
            <a:ext cx="2470666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9037" y="295554"/>
            <a:ext cx="7228986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403" y="4742519"/>
            <a:ext cx="9333627" cy="1465807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403" y="3128082"/>
            <a:ext cx="9333627" cy="161443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5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1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29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1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67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9037" y="1722068"/>
            <a:ext cx="4849826" cy="4870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1875" y="1722068"/>
            <a:ext cx="4849826" cy="4870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9037" y="1652023"/>
            <a:ext cx="4851733" cy="68848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591" indent="0">
              <a:buNone/>
              <a:defRPr sz="2300" b="1"/>
            </a:lvl2pPr>
            <a:lvl3pPr marL="1049183" indent="0">
              <a:buNone/>
              <a:defRPr sz="2100" b="1"/>
            </a:lvl3pPr>
            <a:lvl4pPr marL="1573774" indent="0">
              <a:buNone/>
              <a:defRPr sz="1800" b="1"/>
            </a:lvl4pPr>
            <a:lvl5pPr marL="2098365" indent="0">
              <a:buNone/>
              <a:defRPr sz="1800" b="1"/>
            </a:lvl5pPr>
            <a:lvl6pPr marL="2622956" indent="0">
              <a:buNone/>
              <a:defRPr sz="1800" b="1"/>
            </a:lvl6pPr>
            <a:lvl7pPr marL="3147548" indent="0">
              <a:buNone/>
              <a:defRPr sz="1800" b="1"/>
            </a:lvl7pPr>
            <a:lvl8pPr marL="3672139" indent="0">
              <a:buNone/>
              <a:defRPr sz="1800" b="1"/>
            </a:lvl8pPr>
            <a:lvl9pPr marL="419673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37" y="2340508"/>
            <a:ext cx="4851733" cy="425220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78063" y="1652023"/>
            <a:ext cx="4853639" cy="68848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591" indent="0">
              <a:buNone/>
              <a:defRPr sz="2300" b="1"/>
            </a:lvl2pPr>
            <a:lvl3pPr marL="1049183" indent="0">
              <a:buNone/>
              <a:defRPr sz="2100" b="1"/>
            </a:lvl3pPr>
            <a:lvl4pPr marL="1573774" indent="0">
              <a:buNone/>
              <a:defRPr sz="1800" b="1"/>
            </a:lvl4pPr>
            <a:lvl5pPr marL="2098365" indent="0">
              <a:buNone/>
              <a:defRPr sz="1800" b="1"/>
            </a:lvl5pPr>
            <a:lvl6pPr marL="2622956" indent="0">
              <a:buNone/>
              <a:defRPr sz="1800" b="1"/>
            </a:lvl6pPr>
            <a:lvl7pPr marL="3147548" indent="0">
              <a:buNone/>
              <a:defRPr sz="1800" b="1"/>
            </a:lvl7pPr>
            <a:lvl8pPr marL="3672139" indent="0">
              <a:buNone/>
              <a:defRPr sz="1800" b="1"/>
            </a:lvl8pPr>
            <a:lvl9pPr marL="419673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8063" y="2340508"/>
            <a:ext cx="4853639" cy="425220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038" y="293845"/>
            <a:ext cx="3612587" cy="12505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93163" y="293846"/>
            <a:ext cx="6138538" cy="629887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9038" y="1544394"/>
            <a:ext cx="3612587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24591" indent="0">
              <a:buNone/>
              <a:defRPr sz="1400"/>
            </a:lvl2pPr>
            <a:lvl3pPr marL="1049183" indent="0">
              <a:buNone/>
              <a:defRPr sz="1100"/>
            </a:lvl3pPr>
            <a:lvl4pPr marL="1573774" indent="0">
              <a:buNone/>
              <a:defRPr sz="1000"/>
            </a:lvl4pPr>
            <a:lvl5pPr marL="2098365" indent="0">
              <a:buNone/>
              <a:defRPr sz="1000"/>
            </a:lvl5pPr>
            <a:lvl6pPr marL="2622956" indent="0">
              <a:buNone/>
              <a:defRPr sz="1000"/>
            </a:lvl6pPr>
            <a:lvl7pPr marL="3147548" indent="0">
              <a:buNone/>
              <a:defRPr sz="1000"/>
            </a:lvl7pPr>
            <a:lvl8pPr marL="3672139" indent="0">
              <a:buNone/>
              <a:defRPr sz="1000"/>
            </a:lvl8pPr>
            <a:lvl9pPr marL="419673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301" y="5166202"/>
            <a:ext cx="6588443" cy="60989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52301" y="659442"/>
            <a:ext cx="6588443" cy="4428173"/>
          </a:xfrm>
        </p:spPr>
        <p:txBody>
          <a:bodyPr/>
          <a:lstStyle>
            <a:lvl1pPr marL="0" indent="0">
              <a:buNone/>
              <a:defRPr sz="3700"/>
            </a:lvl1pPr>
            <a:lvl2pPr marL="524591" indent="0">
              <a:buNone/>
              <a:defRPr sz="3200"/>
            </a:lvl2pPr>
            <a:lvl3pPr marL="1049183" indent="0">
              <a:buNone/>
              <a:defRPr sz="2800"/>
            </a:lvl3pPr>
            <a:lvl4pPr marL="1573774" indent="0">
              <a:buNone/>
              <a:defRPr sz="2300"/>
            </a:lvl4pPr>
            <a:lvl5pPr marL="2098365" indent="0">
              <a:buNone/>
              <a:defRPr sz="2300"/>
            </a:lvl5pPr>
            <a:lvl6pPr marL="2622956" indent="0">
              <a:buNone/>
              <a:defRPr sz="2300"/>
            </a:lvl6pPr>
            <a:lvl7pPr marL="3147548" indent="0">
              <a:buNone/>
              <a:defRPr sz="2300"/>
            </a:lvl7pPr>
            <a:lvl8pPr marL="3672139" indent="0">
              <a:buNone/>
              <a:defRPr sz="2300"/>
            </a:lvl8pPr>
            <a:lvl9pPr marL="419673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2301" y="5776101"/>
            <a:ext cx="6588443" cy="866158"/>
          </a:xfrm>
        </p:spPr>
        <p:txBody>
          <a:bodyPr/>
          <a:lstStyle>
            <a:lvl1pPr marL="0" indent="0">
              <a:buNone/>
              <a:defRPr sz="1600"/>
            </a:lvl1pPr>
            <a:lvl2pPr marL="524591" indent="0">
              <a:buNone/>
              <a:defRPr sz="1400"/>
            </a:lvl2pPr>
            <a:lvl3pPr marL="1049183" indent="0">
              <a:buNone/>
              <a:defRPr sz="1100"/>
            </a:lvl3pPr>
            <a:lvl4pPr marL="1573774" indent="0">
              <a:buNone/>
              <a:defRPr sz="1000"/>
            </a:lvl4pPr>
            <a:lvl5pPr marL="2098365" indent="0">
              <a:buNone/>
              <a:defRPr sz="1000"/>
            </a:lvl5pPr>
            <a:lvl6pPr marL="2622956" indent="0">
              <a:buNone/>
              <a:defRPr sz="1000"/>
            </a:lvl6pPr>
            <a:lvl7pPr marL="3147548" indent="0">
              <a:buNone/>
              <a:defRPr sz="1000"/>
            </a:lvl7pPr>
            <a:lvl8pPr marL="3672139" indent="0">
              <a:buNone/>
              <a:defRPr sz="1000"/>
            </a:lvl8pPr>
            <a:lvl9pPr marL="419673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037" y="295554"/>
            <a:ext cx="9882664" cy="1230048"/>
          </a:xfrm>
          <a:prstGeom prst="rect">
            <a:avLst/>
          </a:prstGeom>
        </p:spPr>
        <p:txBody>
          <a:bodyPr vert="horz" lIns="104918" tIns="52459" rIns="104918" bIns="5245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9037" y="1722068"/>
            <a:ext cx="9882664" cy="4870649"/>
          </a:xfrm>
          <a:prstGeom prst="rect">
            <a:avLst/>
          </a:prstGeom>
        </p:spPr>
        <p:txBody>
          <a:bodyPr vert="horz" lIns="104918" tIns="52459" rIns="104918" bIns="5245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9037" y="6840434"/>
            <a:ext cx="2562172" cy="392932"/>
          </a:xfrm>
          <a:prstGeom prst="rect">
            <a:avLst/>
          </a:prstGeom>
        </p:spPr>
        <p:txBody>
          <a:bodyPr vert="horz" lIns="104918" tIns="52459" rIns="104918" bIns="5245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751752" y="6840434"/>
            <a:ext cx="3477234" cy="392932"/>
          </a:xfrm>
          <a:prstGeom prst="rect">
            <a:avLst/>
          </a:prstGeom>
        </p:spPr>
        <p:txBody>
          <a:bodyPr vert="horz" lIns="104918" tIns="52459" rIns="104918" bIns="5245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869529" y="6840434"/>
            <a:ext cx="2562172" cy="392932"/>
          </a:xfrm>
          <a:prstGeom prst="rect">
            <a:avLst/>
          </a:prstGeom>
        </p:spPr>
        <p:txBody>
          <a:bodyPr vert="horz" lIns="104918" tIns="52459" rIns="104918" bIns="5245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918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43" indent="-393443" algn="l" defTabSz="1049183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461" indent="-327870" algn="l" defTabSz="104918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478" indent="-262296" algn="l" defTabSz="104918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069" indent="-262296" algn="l" defTabSz="104918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661" indent="-262296" algn="l" defTabSz="104918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252" indent="-262296" algn="l" defTabSz="104918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9843" indent="-262296" algn="l" defTabSz="104918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435" indent="-262296" algn="l" defTabSz="104918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026" indent="-262296" algn="l" defTabSz="104918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91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591" algn="l" defTabSz="10491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183" algn="l" defTabSz="10491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774" algn="l" defTabSz="10491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365" algn="l" defTabSz="10491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2956" algn="l" defTabSz="10491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548" algn="l" defTabSz="10491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139" algn="l" defTabSz="10491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6730" algn="l" defTabSz="10491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980738" cy="7380288"/>
          </a:xfrm>
          <a:prstGeom prst="rect">
            <a:avLst/>
          </a:prstGeom>
          <a:noFill/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0105" y="3404392"/>
            <a:ext cx="4000528" cy="2666216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4275923" y="1832756"/>
            <a:ext cx="2811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Интерактивная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2783" y="2261384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Дидактическая игра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8469" y="2690012"/>
            <a:ext cx="720756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«Зашумлённые картинки»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Звуки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[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]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-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[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]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445" y="118244"/>
            <a:ext cx="100957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70C0"/>
                </a:solidFill>
                <a:latin typeface="Arial Black" pitchFamily="34" charset="0"/>
              </a:rPr>
              <a:t>МУНИЦИПАЛЬНОЕ БЮДЖЕТНОЕ ДОШКОЛЬНОЕ ОБРАЗОВАТЕЛЬНОЕ УЧРЕЖДЕНИЕ </a:t>
            </a:r>
            <a:br>
              <a:rPr lang="ru-RU" sz="13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300" dirty="0" smtClean="0">
                <a:solidFill>
                  <a:srgbClr val="0070C0"/>
                </a:solidFill>
                <a:latin typeface="Arial Black" pitchFamily="34" charset="0"/>
              </a:rPr>
              <a:t>ДЕТСКИЙ САД «ГОЛУБЫЕ ДОРОЖКИ» Г.ВОЛГОДОНСКА</a:t>
            </a:r>
            <a:endParaRPr lang="ru-RU" sz="13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759" y="6690540"/>
            <a:ext cx="99298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Разработала Меркулова Елена 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Анатольевна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80738" cy="73802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04221" y="1832756"/>
            <a:ext cx="7143800" cy="23237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игры: 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зрительного восприятия</a:t>
            </a:r>
          </a:p>
          <a:p>
            <a:endParaRPr lang="ru-RU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Задачи:  </a:t>
            </a:r>
            <a: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развивать фонематический слух, внимание, память, связную речь.</a:t>
            </a:r>
            <a:b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Автоматизировать и дифференцировать звуки </a:t>
            </a:r>
            <a: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</a:t>
            </a:r>
            <a: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  <a: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]</a:t>
            </a:r>
            <a: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</a:t>
            </a:r>
            <a: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</a:t>
            </a:r>
            <a:r>
              <a:rPr lang="en-US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]</a:t>
            </a:r>
            <a: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0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1411" y="3547268"/>
            <a:ext cx="6572296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Правила игры:  </a:t>
            </a:r>
            <a: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Предложить детям внимательно рассмотреть  в выделенном окошке на игровом поле контуры наложенных  друг на друга предметов.  </a:t>
            </a:r>
            <a:b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Поставить перед ребёнком дидактическую задачу – выбрать  из предложенных  внизу картинок </a:t>
            </a:r>
            <a: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предметы, </a:t>
            </a:r>
            <a: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контуры которых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расположены  в окошке.  Назвать их. Определить какой есть во всех словах.</a:t>
            </a:r>
            <a:b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Определить какие предметы не подходят</a:t>
            </a:r>
            <a: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b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Правильность ответов проверяем нажатием на названные картинки.</a:t>
            </a:r>
            <a:endParaRPr lang="ru-RU" sz="2000" b="1" i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6945" t="10156" r="26607" b="71429"/>
          <a:stretch>
            <a:fillRect/>
          </a:stretch>
        </p:blipFill>
        <p:spPr bwMode="auto">
          <a:xfrm>
            <a:off x="2269163" y="486713"/>
            <a:ext cx="6150164" cy="35606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058" t="22722" r="2433" b="62707"/>
          <a:stretch>
            <a:fillRect/>
          </a:stretch>
        </p:blipFill>
        <p:spPr bwMode="auto">
          <a:xfrm>
            <a:off x="2204221" y="475434"/>
            <a:ext cx="2571768" cy="240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86" t="22173" r="51605" b="61355"/>
          <a:stretch>
            <a:fillRect/>
          </a:stretch>
        </p:blipFill>
        <p:spPr bwMode="auto">
          <a:xfrm>
            <a:off x="3077963" y="1189814"/>
            <a:ext cx="27695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60" t="3083" r="28423" b="80445"/>
          <a:stretch>
            <a:fillRect/>
          </a:stretch>
        </p:blipFill>
        <p:spPr bwMode="auto">
          <a:xfrm>
            <a:off x="6347625" y="546871"/>
            <a:ext cx="2143140" cy="244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86" t="3801" r="51605" b="80361"/>
          <a:stretch>
            <a:fillRect/>
          </a:stretch>
        </p:blipFill>
        <p:spPr bwMode="auto">
          <a:xfrm>
            <a:off x="4776295" y="761186"/>
            <a:ext cx="206282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980" t="22807" r="27407" b="60722"/>
          <a:stretch>
            <a:fillRect/>
          </a:stretch>
        </p:blipFill>
        <p:spPr bwMode="auto">
          <a:xfrm>
            <a:off x="5352596" y="1975632"/>
            <a:ext cx="206659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0" t="22638" r="76938" b="60890"/>
          <a:stretch>
            <a:fillRect/>
          </a:stretch>
        </p:blipFill>
        <p:spPr bwMode="auto">
          <a:xfrm>
            <a:off x="2426779" y="832624"/>
            <a:ext cx="252780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 descr="D:\САМОАНАЛИЗ ПЕДАГОГОВ\САМОАНАЛИЗ МЕРКУЛОВОЙ Е.А. 2023 - 2024\МАЙ\ЛОТО ЗАШУМЛЁННЫЕ КАРТИНКИ НА ЗВУКИ\ЛОГО ЗВУК Р,РЬ ЗАШУМ\IMG_20230919_105507_7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082" r="31946" b="90646"/>
          <a:stretch>
            <a:fillRect/>
          </a:stretch>
        </p:blipFill>
        <p:spPr bwMode="auto">
          <a:xfrm>
            <a:off x="4204485" y="1"/>
            <a:ext cx="2000264" cy="756856"/>
          </a:xfrm>
          <a:prstGeom prst="rect">
            <a:avLst/>
          </a:prstGeom>
          <a:noFill/>
        </p:spPr>
      </p:pic>
      <p:grpSp>
        <p:nvGrpSpPr>
          <p:cNvPr id="22" name="Группа 21"/>
          <p:cNvGrpSpPr/>
          <p:nvPr/>
        </p:nvGrpSpPr>
        <p:grpSpPr>
          <a:xfrm>
            <a:off x="203957" y="475434"/>
            <a:ext cx="1625215" cy="1857388"/>
            <a:chOff x="203957" y="475434"/>
            <a:chExt cx="1625215" cy="1857388"/>
          </a:xfrm>
        </p:grpSpPr>
        <p:sp>
          <p:nvSpPr>
            <p:cNvPr id="21" name="Овал 20"/>
            <p:cNvSpPr/>
            <p:nvPr/>
          </p:nvSpPr>
          <p:spPr>
            <a:xfrm>
              <a:off x="346833" y="1832756"/>
              <a:ext cx="500066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D:\САМОАНАЛИЗ ПЕДАГОГОВ\САМОАНАЛИЗ МЕРКУЛОВОЙ Е.А. 2023 - 2024\МАЙ\ЛОТО ЗАШУМЛЁННЫЕ КАРТИНКИ НА ЗВУКИ\ЛОТО ЗВУК Л,ЛЬ\IMG_20230918_121327_505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284" t="2584" r="52867" b="81380"/>
            <a:stretch>
              <a:fillRect/>
            </a:stretch>
          </p:blipFill>
          <p:spPr bwMode="auto">
            <a:xfrm>
              <a:off x="203957" y="475434"/>
              <a:ext cx="1625215" cy="1857388"/>
            </a:xfrm>
            <a:prstGeom prst="rect">
              <a:avLst/>
            </a:prstGeom>
            <a:noFill/>
          </p:spPr>
        </p:pic>
      </p:grpSp>
      <p:grpSp>
        <p:nvGrpSpPr>
          <p:cNvPr id="33" name="Группа 32"/>
          <p:cNvGrpSpPr/>
          <p:nvPr/>
        </p:nvGrpSpPr>
        <p:grpSpPr>
          <a:xfrm>
            <a:off x="704023" y="3047202"/>
            <a:ext cx="995845" cy="1000132"/>
            <a:chOff x="704023" y="3047202"/>
            <a:chExt cx="995845" cy="1000132"/>
          </a:xfrm>
        </p:grpSpPr>
        <p:sp>
          <p:nvSpPr>
            <p:cNvPr id="23" name="Овал 22"/>
            <p:cNvSpPr/>
            <p:nvPr/>
          </p:nvSpPr>
          <p:spPr>
            <a:xfrm>
              <a:off x="1061213" y="3332954"/>
              <a:ext cx="485772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886" t="3801" r="51605" b="80361"/>
            <a:stretch>
              <a:fillRect/>
            </a:stretch>
          </p:blipFill>
          <p:spPr bwMode="auto">
            <a:xfrm>
              <a:off x="704023" y="3047202"/>
              <a:ext cx="995845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4" name="Группа 33"/>
          <p:cNvGrpSpPr/>
          <p:nvPr/>
        </p:nvGrpSpPr>
        <p:grpSpPr>
          <a:xfrm>
            <a:off x="489709" y="5618970"/>
            <a:ext cx="1071570" cy="1285884"/>
            <a:chOff x="489709" y="5618970"/>
            <a:chExt cx="1071570" cy="1285884"/>
          </a:xfrm>
        </p:grpSpPr>
        <p:sp>
          <p:nvSpPr>
            <p:cNvPr id="25" name="Овал 24"/>
            <p:cNvSpPr/>
            <p:nvPr/>
          </p:nvSpPr>
          <p:spPr>
            <a:xfrm>
              <a:off x="918337" y="6261912"/>
              <a:ext cx="485772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D:\САМОАНАЛИЗ ПЕДАГОГОВ\САМОАНАЛИЗ МЕРКУЛОВОЙ Е.А. 2023 - 2024\МАЙ\ЛОТО ЗАШУМЛЁННЫЕ КАРТИНКИ НА ЗВУКИ\ЛОТО ЗВУК Л,ЛЬ\IMG_20230918_121327_505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560" t="21381" r="4536" b="62583"/>
            <a:stretch>
              <a:fillRect/>
            </a:stretch>
          </p:blipFill>
          <p:spPr bwMode="auto">
            <a:xfrm>
              <a:off x="489709" y="5618970"/>
              <a:ext cx="1071570" cy="1285884"/>
            </a:xfrm>
            <a:prstGeom prst="rect">
              <a:avLst/>
            </a:prstGeom>
            <a:noFill/>
          </p:spPr>
        </p:pic>
      </p:grpSp>
      <p:grpSp>
        <p:nvGrpSpPr>
          <p:cNvPr id="35" name="Группа 34"/>
          <p:cNvGrpSpPr/>
          <p:nvPr/>
        </p:nvGrpSpPr>
        <p:grpSpPr>
          <a:xfrm>
            <a:off x="1632717" y="4047334"/>
            <a:ext cx="1912340" cy="2071702"/>
            <a:chOff x="1632717" y="4047334"/>
            <a:chExt cx="1912340" cy="2071702"/>
          </a:xfrm>
        </p:grpSpPr>
        <p:sp>
          <p:nvSpPr>
            <p:cNvPr id="26" name="Овал 25"/>
            <p:cNvSpPr/>
            <p:nvPr/>
          </p:nvSpPr>
          <p:spPr>
            <a:xfrm>
              <a:off x="2418535" y="5261780"/>
              <a:ext cx="485772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886" t="22173" r="51605" b="61355"/>
            <a:stretch>
              <a:fillRect/>
            </a:stretch>
          </p:blipFill>
          <p:spPr bwMode="auto">
            <a:xfrm>
              <a:off x="1632717" y="4047334"/>
              <a:ext cx="1912340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6" name="Группа 35"/>
          <p:cNvGrpSpPr/>
          <p:nvPr/>
        </p:nvGrpSpPr>
        <p:grpSpPr>
          <a:xfrm>
            <a:off x="3561543" y="5476094"/>
            <a:ext cx="1383040" cy="1571636"/>
            <a:chOff x="3561543" y="5476094"/>
            <a:chExt cx="1383040" cy="1571636"/>
          </a:xfrm>
        </p:grpSpPr>
        <p:sp>
          <p:nvSpPr>
            <p:cNvPr id="27" name="Овал 26"/>
            <p:cNvSpPr/>
            <p:nvPr/>
          </p:nvSpPr>
          <p:spPr>
            <a:xfrm>
              <a:off x="4061609" y="6261912"/>
              <a:ext cx="485772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 descr="D:\САМОАНАЛИЗ ПЕДАГОГОВ\САМОАНАЛИЗ МЕРКУЛОВОЙ Е.А. 2023 - 2024\МАЙ\ЛОТО ЗАШУМЛЁННЫЕ КАРТИНКИ НА ЗВУКИ\ЛОТО ЗВУК Л,ЛЬ\IMG_20230918_121327_505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434" t="2584" r="2772" b="80712"/>
            <a:stretch>
              <a:fillRect/>
            </a:stretch>
          </p:blipFill>
          <p:spPr bwMode="auto">
            <a:xfrm>
              <a:off x="3561543" y="5476094"/>
              <a:ext cx="1383040" cy="1571636"/>
            </a:xfrm>
            <a:prstGeom prst="rect">
              <a:avLst/>
            </a:prstGeom>
            <a:noFill/>
          </p:spPr>
        </p:pic>
      </p:grpSp>
      <p:grpSp>
        <p:nvGrpSpPr>
          <p:cNvPr id="38" name="Группа 37"/>
          <p:cNvGrpSpPr/>
          <p:nvPr/>
        </p:nvGrpSpPr>
        <p:grpSpPr>
          <a:xfrm>
            <a:off x="8847955" y="2189946"/>
            <a:ext cx="1584393" cy="1643074"/>
            <a:chOff x="6704815" y="4976028"/>
            <a:chExt cx="1584393" cy="1643074"/>
          </a:xfrm>
        </p:grpSpPr>
        <p:sp>
          <p:nvSpPr>
            <p:cNvPr id="28" name="Овал 27"/>
            <p:cNvSpPr/>
            <p:nvPr/>
          </p:nvSpPr>
          <p:spPr>
            <a:xfrm>
              <a:off x="7204881" y="5761846"/>
              <a:ext cx="485772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980" t="22807" r="27407" b="60722"/>
            <a:stretch>
              <a:fillRect/>
            </a:stretch>
          </p:blipFill>
          <p:spPr bwMode="auto">
            <a:xfrm>
              <a:off x="6704815" y="4976028"/>
              <a:ext cx="1584393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0" name="Группа 39"/>
          <p:cNvGrpSpPr/>
          <p:nvPr/>
        </p:nvGrpSpPr>
        <p:grpSpPr>
          <a:xfrm>
            <a:off x="7062005" y="5118904"/>
            <a:ext cx="1846989" cy="1904194"/>
            <a:chOff x="8705079" y="2832888"/>
            <a:chExt cx="1846989" cy="2047070"/>
          </a:xfrm>
        </p:grpSpPr>
        <p:sp>
          <p:nvSpPr>
            <p:cNvPr id="29" name="Овал 28"/>
            <p:cNvSpPr/>
            <p:nvPr/>
          </p:nvSpPr>
          <p:spPr>
            <a:xfrm>
              <a:off x="9562335" y="3833020"/>
              <a:ext cx="485772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D:\САМОАНАЛИЗ ПЕДАГОГОВ\САМОАНАЛИЗ МЕРКУЛОВОЙ Е.А. 2023 - 2024\МАЙ\ЛОТО ЗАШУМЛЁННЫЕ КАРТИНКИ НА ЗВУКИ\ЛОТО ЗВУК Л,ЛЬ\IMG_20230918_121327_505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040" t="1336" r="27221" b="80624"/>
            <a:stretch>
              <a:fillRect/>
            </a:stretch>
          </p:blipFill>
          <p:spPr bwMode="auto">
            <a:xfrm>
              <a:off x="8705079" y="2832888"/>
              <a:ext cx="1846989" cy="2047070"/>
            </a:xfrm>
            <a:prstGeom prst="rect">
              <a:avLst/>
            </a:prstGeom>
            <a:noFill/>
          </p:spPr>
        </p:pic>
      </p:grpSp>
      <p:grpSp>
        <p:nvGrpSpPr>
          <p:cNvPr id="41" name="Группа 40"/>
          <p:cNvGrpSpPr/>
          <p:nvPr/>
        </p:nvGrpSpPr>
        <p:grpSpPr>
          <a:xfrm>
            <a:off x="9062269" y="4190210"/>
            <a:ext cx="1714512" cy="1643074"/>
            <a:chOff x="8776517" y="5190342"/>
            <a:chExt cx="1714512" cy="1643074"/>
          </a:xfrm>
        </p:grpSpPr>
        <p:sp>
          <p:nvSpPr>
            <p:cNvPr id="30" name="Овал 29"/>
            <p:cNvSpPr/>
            <p:nvPr/>
          </p:nvSpPr>
          <p:spPr>
            <a:xfrm>
              <a:off x="9848087" y="6119036"/>
              <a:ext cx="485772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177" t="23440" r="2314" b="61989"/>
            <a:stretch>
              <a:fillRect/>
            </a:stretch>
          </p:blipFill>
          <p:spPr bwMode="auto">
            <a:xfrm>
              <a:off x="8776517" y="5190342"/>
              <a:ext cx="1714512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Группа 38"/>
          <p:cNvGrpSpPr/>
          <p:nvPr/>
        </p:nvGrpSpPr>
        <p:grpSpPr>
          <a:xfrm>
            <a:off x="8919393" y="189682"/>
            <a:ext cx="1706269" cy="1928826"/>
            <a:chOff x="8919393" y="189682"/>
            <a:chExt cx="1706269" cy="1928826"/>
          </a:xfrm>
        </p:grpSpPr>
        <p:sp>
          <p:nvSpPr>
            <p:cNvPr id="31" name="Овал 30"/>
            <p:cNvSpPr/>
            <p:nvPr/>
          </p:nvSpPr>
          <p:spPr>
            <a:xfrm>
              <a:off x="9848087" y="689748"/>
              <a:ext cx="342896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50" t="22638" r="76938" b="60890"/>
            <a:stretch>
              <a:fillRect/>
            </a:stretch>
          </p:blipFill>
          <p:spPr bwMode="auto">
            <a:xfrm>
              <a:off x="8919393" y="189682"/>
              <a:ext cx="1706269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7" name="Группа 36"/>
          <p:cNvGrpSpPr/>
          <p:nvPr/>
        </p:nvGrpSpPr>
        <p:grpSpPr>
          <a:xfrm>
            <a:off x="5347493" y="4333086"/>
            <a:ext cx="1571636" cy="1793340"/>
            <a:chOff x="5347493" y="4333086"/>
            <a:chExt cx="1571636" cy="1793340"/>
          </a:xfrm>
        </p:grpSpPr>
        <p:sp>
          <p:nvSpPr>
            <p:cNvPr id="32" name="Овал 31"/>
            <p:cNvSpPr/>
            <p:nvPr/>
          </p:nvSpPr>
          <p:spPr>
            <a:xfrm>
              <a:off x="6490501" y="4547400"/>
              <a:ext cx="271458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860" t="3083" r="28423" b="80445"/>
            <a:stretch>
              <a:fillRect/>
            </a:stretch>
          </p:blipFill>
          <p:spPr bwMode="auto">
            <a:xfrm>
              <a:off x="5347493" y="4333086"/>
              <a:ext cx="1571636" cy="1793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1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2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9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 descr="D:\САМОАНАЛИЗ ПЕДАГОГОВ\САМОАНАЛИЗ МЕРКУЛОВОЙ Е.А. 2023 - 2024\МАЙ\ЛОТО ЗАШУМЛЁННЫЕ КАРТИНКИ НА ЗВУКИ\ЛОТО ЗВУК Л,ЛЬ\IMG_20230918_121327_212.png"/>
          <p:cNvPicPr>
            <a:picLocks noChangeAspect="1" noChangeArrowheads="1"/>
          </p:cNvPicPr>
          <p:nvPr/>
        </p:nvPicPr>
        <p:blipFill>
          <a:blip r:embed="rId2" cstate="print"/>
          <a:srcRect l="27199" t="10686" r="27596" b="71283"/>
          <a:stretch>
            <a:fillRect/>
          </a:stretch>
        </p:blipFill>
        <p:spPr bwMode="auto">
          <a:xfrm>
            <a:off x="2275659" y="475434"/>
            <a:ext cx="6203826" cy="3571900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8" name="Picture 1" descr="D:\САМОАНАЛИЗ ПЕДАГОГОВ\САМОАНАЛИЗ МЕРКУЛОВОЙ Е.А. 2023 - 2024\МАЙ\ЛОТО ЗАШУМЛЁННЫЕ КАРТИНКИ НА ЗВУКИ\ЛОТО ЗВУК Л,ЛЬ\IMG_20230918_121327_21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938" r="26226" b="90650"/>
          <a:stretch>
            <a:fillRect/>
          </a:stretch>
        </p:blipFill>
        <p:spPr bwMode="auto">
          <a:xfrm>
            <a:off x="4347361" y="0"/>
            <a:ext cx="2286016" cy="689748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8776517" y="1832756"/>
            <a:ext cx="1571636" cy="1928826"/>
            <a:chOff x="989775" y="4547400"/>
            <a:chExt cx="1571636" cy="1928826"/>
          </a:xfrm>
        </p:grpSpPr>
        <p:sp>
          <p:nvSpPr>
            <p:cNvPr id="20" name="Овал 19"/>
            <p:cNvSpPr/>
            <p:nvPr/>
          </p:nvSpPr>
          <p:spPr>
            <a:xfrm>
              <a:off x="1418403" y="4690276"/>
              <a:ext cx="642942" cy="428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D:\САМОАНАЛИЗ ПЕДАГОГОВ\САМОАНАЛИЗ МЕРКУЛОВОЙ Е.А. 2023 - 2024\МАЙ\ЛОТО ЗАШУМЛЁННЫЕ КАРТИНКИ НА ЗВУКИ\ЛОТО ЗВУК Л,ЛЬ\IMG_20230918_121327_505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985" t="1336" r="27221" b="80624"/>
            <a:stretch>
              <a:fillRect/>
            </a:stretch>
          </p:blipFill>
          <p:spPr bwMode="auto">
            <a:xfrm>
              <a:off x="989775" y="4547400"/>
              <a:ext cx="1571636" cy="1928826"/>
            </a:xfrm>
            <a:prstGeom prst="rect">
              <a:avLst/>
            </a:prstGeom>
            <a:noFill/>
          </p:spPr>
        </p:pic>
      </p:grpSp>
      <p:grpSp>
        <p:nvGrpSpPr>
          <p:cNvPr id="22" name="Группа 21"/>
          <p:cNvGrpSpPr/>
          <p:nvPr/>
        </p:nvGrpSpPr>
        <p:grpSpPr>
          <a:xfrm>
            <a:off x="275395" y="4475962"/>
            <a:ext cx="1714512" cy="2214578"/>
            <a:chOff x="2990039" y="4761714"/>
            <a:chExt cx="1357322" cy="1857388"/>
          </a:xfrm>
        </p:grpSpPr>
        <p:sp>
          <p:nvSpPr>
            <p:cNvPr id="23" name="Овал 22"/>
            <p:cNvSpPr/>
            <p:nvPr/>
          </p:nvSpPr>
          <p:spPr>
            <a:xfrm>
              <a:off x="3275791" y="5190342"/>
              <a:ext cx="642942" cy="500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 descr="D:\САМОАНАЛИЗ ПЕДАГОГОВ\САМОАНАЛИЗ МЕРКУЛОВОЙ Е.А. 2023 - 2024\МАЙ\ЛОТО ЗАШУМЛЁННЫЕ КАРТИНКИ НА ЗВУКИ\ЛОТО ЗВУК Л,ЛЬ\IMG_20230918_121327_505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600" t="1915" r="77441" b="80713"/>
            <a:stretch>
              <a:fillRect/>
            </a:stretch>
          </p:blipFill>
          <p:spPr bwMode="auto">
            <a:xfrm>
              <a:off x="2990039" y="4761714"/>
              <a:ext cx="1357322" cy="1857388"/>
            </a:xfrm>
            <a:prstGeom prst="rect">
              <a:avLst/>
            </a:prstGeom>
            <a:noFill/>
          </p:spPr>
        </p:pic>
      </p:grpSp>
      <p:grpSp>
        <p:nvGrpSpPr>
          <p:cNvPr id="25" name="Группа 24"/>
          <p:cNvGrpSpPr/>
          <p:nvPr/>
        </p:nvGrpSpPr>
        <p:grpSpPr>
          <a:xfrm>
            <a:off x="8990831" y="5118904"/>
            <a:ext cx="1643074" cy="1928826"/>
            <a:chOff x="6704815" y="5047466"/>
            <a:chExt cx="1500198" cy="1857388"/>
          </a:xfrm>
        </p:grpSpPr>
        <p:sp>
          <p:nvSpPr>
            <p:cNvPr id="26" name="Овал 25"/>
            <p:cNvSpPr/>
            <p:nvPr/>
          </p:nvSpPr>
          <p:spPr>
            <a:xfrm>
              <a:off x="7276319" y="5904722"/>
              <a:ext cx="342896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2" descr="D:\САМОАНАЛИЗ ПЕДАГОГОВ\САМОАНАЛИЗ МЕРКУЛОВОЙ Е.А. 2023 - 2024\МАЙ\ЛОТО ЗАШУМЛЁННЫЕ КАРТИНКИ НА ЗВУКИ\ЛОТО ЗВУК Л,ЛЬ\IMG_20230918_121327_505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55" t="21292" r="76496" b="61336"/>
            <a:stretch>
              <a:fillRect/>
            </a:stretch>
          </p:blipFill>
          <p:spPr bwMode="auto">
            <a:xfrm>
              <a:off x="6704815" y="5047466"/>
              <a:ext cx="1500198" cy="1857388"/>
            </a:xfrm>
            <a:prstGeom prst="rect">
              <a:avLst/>
            </a:prstGeom>
            <a:noFill/>
          </p:spPr>
        </p:pic>
      </p:grpSp>
      <p:grpSp>
        <p:nvGrpSpPr>
          <p:cNvPr id="32" name="Группа 31"/>
          <p:cNvGrpSpPr/>
          <p:nvPr/>
        </p:nvGrpSpPr>
        <p:grpSpPr>
          <a:xfrm>
            <a:off x="7919261" y="3975896"/>
            <a:ext cx="1643074" cy="1928826"/>
            <a:chOff x="4633113" y="4976028"/>
            <a:chExt cx="1500198" cy="1714512"/>
          </a:xfrm>
        </p:grpSpPr>
        <p:sp>
          <p:nvSpPr>
            <p:cNvPr id="33" name="Овал 32"/>
            <p:cNvSpPr/>
            <p:nvPr/>
          </p:nvSpPr>
          <p:spPr>
            <a:xfrm>
              <a:off x="4847427" y="6119036"/>
              <a:ext cx="342896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Picture 2" descr="D:\САМОАНАЛИЗ ПЕДАГОГОВ\САМОАНАЛИЗ МЕРКУЛОВОЙ Е.А. 2023 - 2024\МАЙ\ЛОТО ЗАШУМЛЁННЫЕ КАРТИНКИ НА ЗВУКИ\ЛОТО ЗВУК Л,ЛЬ\IMG_20230918_121327_505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158" t="2494" r="52993" b="81470"/>
            <a:stretch>
              <a:fillRect/>
            </a:stretch>
          </p:blipFill>
          <p:spPr bwMode="auto">
            <a:xfrm>
              <a:off x="4633113" y="4976028"/>
              <a:ext cx="1500198" cy="1714512"/>
            </a:xfrm>
            <a:prstGeom prst="rect">
              <a:avLst/>
            </a:prstGeom>
            <a:noFill/>
          </p:spPr>
        </p:pic>
      </p:grpSp>
      <p:pic>
        <p:nvPicPr>
          <p:cNvPr id="57" name="Picture 3" descr="D:\САМОАНАЛИЗ ПЕДАГОГОВ\САМОАНАЛИЗ МЕРКУЛОВОЙ Е.А. 2023 - 2024\МАЙ\ЛОТО ЗАШУМЛЁННЫЕ КАРТИНКИ НА ЗВУКИ\ЛОТО ЗВУК Л,ЛЬ\IMG_20230918_121327_50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67" t="21305" r="76389" b="61023"/>
          <a:stretch>
            <a:fillRect/>
          </a:stretch>
        </p:blipFill>
        <p:spPr bwMode="auto">
          <a:xfrm>
            <a:off x="6061873" y="1118376"/>
            <a:ext cx="2055827" cy="2643206"/>
          </a:xfrm>
          <a:prstGeom prst="rect">
            <a:avLst/>
          </a:prstGeom>
          <a:noFill/>
        </p:spPr>
      </p:pic>
      <p:pic>
        <p:nvPicPr>
          <p:cNvPr id="58" name="Picture 2" descr="D:\САМОАНАЛИЗ ПЕДАГОГОВ\САМОАНАЛИЗ МЕРКУЛОВОЙ Е.А. 2023 - 2024\МАЙ\ЛОТО ЗАШУМЛЁННЫЕ КАРТИНКИ НА ЗВУКИ\ЛОТО ЗВУК Л,ЛЬ\IMG_20230918_121327_50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994" t="21203" r="52993" b="60757"/>
          <a:stretch>
            <a:fillRect/>
          </a:stretch>
        </p:blipFill>
        <p:spPr bwMode="auto">
          <a:xfrm>
            <a:off x="5918997" y="689748"/>
            <a:ext cx="2000264" cy="3000397"/>
          </a:xfrm>
          <a:prstGeom prst="rect">
            <a:avLst/>
          </a:prstGeom>
          <a:noFill/>
        </p:spPr>
      </p:pic>
      <p:pic>
        <p:nvPicPr>
          <p:cNvPr id="59" name="Picture 3" descr="D:\САМОАНАЛИЗ ПЕДАГОГОВ\САМОАНАЛИЗ МЕРКУЛОВОЙ Е.А. 2023 - 2024\МАЙ\ЛОТО ЗАШУМЛЁННЫЕ КАРТИНКИ НА ЗВУКИ\ЛОТО ЗВУК Л,ЛЬ\IMG_20230918_121327_50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32" t="1550" r="26546" b="81027"/>
          <a:stretch>
            <a:fillRect/>
          </a:stretch>
        </p:blipFill>
        <p:spPr bwMode="auto">
          <a:xfrm>
            <a:off x="3704418" y="832624"/>
            <a:ext cx="2276981" cy="2571768"/>
          </a:xfrm>
          <a:prstGeom prst="rect">
            <a:avLst/>
          </a:prstGeom>
          <a:noFill/>
        </p:spPr>
      </p:pic>
      <p:grpSp>
        <p:nvGrpSpPr>
          <p:cNvPr id="61" name="Группа 60"/>
          <p:cNvGrpSpPr/>
          <p:nvPr/>
        </p:nvGrpSpPr>
        <p:grpSpPr>
          <a:xfrm>
            <a:off x="4990303" y="904062"/>
            <a:ext cx="2357454" cy="3000396"/>
            <a:chOff x="2990039" y="4761714"/>
            <a:chExt cx="1357322" cy="1857388"/>
          </a:xfrm>
        </p:grpSpPr>
        <p:sp>
          <p:nvSpPr>
            <p:cNvPr id="62" name="Овал 61"/>
            <p:cNvSpPr/>
            <p:nvPr/>
          </p:nvSpPr>
          <p:spPr>
            <a:xfrm>
              <a:off x="3275791" y="5190342"/>
              <a:ext cx="642942" cy="500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Picture 2" descr="D:\САМОАНАЛИЗ ПЕДАГОГОВ\САМОАНАЛИЗ МЕРКУЛОВОЙ Е.А. 2023 - 2024\МАЙ\ЛОТО ЗАШУМЛЁННЫЕ КАРТИНКИ НА ЗВУКИ\ЛОТО ЗВУК Л,ЛЬ\IMG_20230918_121327_505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600" t="1915" r="77441" b="80713"/>
            <a:stretch>
              <a:fillRect/>
            </a:stretch>
          </p:blipFill>
          <p:spPr bwMode="auto">
            <a:xfrm>
              <a:off x="2990039" y="4761714"/>
              <a:ext cx="1357322" cy="1857388"/>
            </a:xfrm>
            <a:prstGeom prst="rect">
              <a:avLst/>
            </a:prstGeom>
            <a:noFill/>
          </p:spPr>
        </p:pic>
      </p:grpSp>
      <p:grpSp>
        <p:nvGrpSpPr>
          <p:cNvPr id="64" name="Группа 63"/>
          <p:cNvGrpSpPr/>
          <p:nvPr/>
        </p:nvGrpSpPr>
        <p:grpSpPr>
          <a:xfrm>
            <a:off x="2418535" y="1189814"/>
            <a:ext cx="2286016" cy="2714644"/>
            <a:chOff x="8731868" y="618310"/>
            <a:chExt cx="1428760" cy="1714512"/>
          </a:xfrm>
        </p:grpSpPr>
        <p:sp>
          <p:nvSpPr>
            <p:cNvPr id="65" name="Овал 64"/>
            <p:cNvSpPr/>
            <p:nvPr/>
          </p:nvSpPr>
          <p:spPr>
            <a:xfrm>
              <a:off x="9348021" y="1618442"/>
              <a:ext cx="342896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Picture 2" descr="D:\САМОАНАЛИЗ ПЕДАГОГОВ\САМОАНАЛИЗ МЕРКУЛОВОЙ Е.А. 2023 - 2024\МАЙ\ЛОТО ЗАШУМЛЁННЫЕ КАРТИНКИ НА ЗВУКИ\ЛОТО ЗВУК Л,ЛЬ\IMG_20230918_121327_505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182" t="21782" r="4914" b="62182"/>
            <a:stretch>
              <a:fillRect/>
            </a:stretch>
          </p:blipFill>
          <p:spPr bwMode="auto">
            <a:xfrm>
              <a:off x="8731868" y="618310"/>
              <a:ext cx="1428760" cy="1714512"/>
            </a:xfrm>
            <a:prstGeom prst="rect">
              <a:avLst/>
            </a:prstGeom>
            <a:noFill/>
          </p:spPr>
        </p:pic>
      </p:grpSp>
      <p:pic>
        <p:nvPicPr>
          <p:cNvPr id="67" name="Picture 3" descr="D:\САМОАНАЛИЗ ПЕДАГОГОВ\САМОАНАЛИЗ МЕРКУЛОВОЙ Е.А. 2023 - 2024\МАЙ\ЛОТО ЗАШУМЛЁННЫЕ КАРТИНКИ НА ЗВУКИ\ЛОТО ЗВУК Л,ЛЬ\IMG_20230918_121327_50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10" t="2047" r="52219" b="81577"/>
          <a:stretch>
            <a:fillRect/>
          </a:stretch>
        </p:blipFill>
        <p:spPr bwMode="auto">
          <a:xfrm>
            <a:off x="3061477" y="332558"/>
            <a:ext cx="2277086" cy="2602385"/>
          </a:xfrm>
          <a:prstGeom prst="rect">
            <a:avLst/>
          </a:prstGeom>
          <a:noFill/>
        </p:spPr>
      </p:pic>
      <p:grpSp>
        <p:nvGrpSpPr>
          <p:cNvPr id="73" name="Группа 72"/>
          <p:cNvGrpSpPr/>
          <p:nvPr/>
        </p:nvGrpSpPr>
        <p:grpSpPr>
          <a:xfrm>
            <a:off x="2061345" y="4190210"/>
            <a:ext cx="1857388" cy="1779997"/>
            <a:chOff x="4133047" y="4404524"/>
            <a:chExt cx="1857388" cy="1779997"/>
          </a:xfrm>
        </p:grpSpPr>
        <p:sp>
          <p:nvSpPr>
            <p:cNvPr id="72" name="Овал 71"/>
            <p:cNvSpPr/>
            <p:nvPr/>
          </p:nvSpPr>
          <p:spPr>
            <a:xfrm>
              <a:off x="4847427" y="5118904"/>
              <a:ext cx="914400" cy="5000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177" t="23440" r="2314" b="61989"/>
            <a:stretch>
              <a:fillRect/>
            </a:stretch>
          </p:blipFill>
          <p:spPr bwMode="auto">
            <a:xfrm>
              <a:off x="4133047" y="4404524"/>
              <a:ext cx="1857388" cy="1779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5" name="Группа 74"/>
          <p:cNvGrpSpPr/>
          <p:nvPr/>
        </p:nvGrpSpPr>
        <p:grpSpPr>
          <a:xfrm>
            <a:off x="346833" y="2332822"/>
            <a:ext cx="1500198" cy="1643074"/>
            <a:chOff x="5918997" y="5261780"/>
            <a:chExt cx="1500198" cy="1785950"/>
          </a:xfrm>
        </p:grpSpPr>
        <p:sp>
          <p:nvSpPr>
            <p:cNvPr id="76" name="Овал 75"/>
            <p:cNvSpPr/>
            <p:nvPr/>
          </p:nvSpPr>
          <p:spPr>
            <a:xfrm>
              <a:off x="6276187" y="6190474"/>
              <a:ext cx="571504" cy="5715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Picture 2" descr="D:\САМОАНАЛИЗ ПЕДАГОГОВ\САМОАНАЛИЗ МЕРКУЛОВОЙ Е.А. 2023 - 2024\МАЙ\ЛОТО ЗАШУМЛЁННЫЕ КАРТИНКИ НА ЗВУКИ\ЛОГО ЗВУК Р,РЬ ЗАШУМ\IMG_20230919_105507_219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804" t="63386" r="27347" b="19910"/>
            <a:stretch>
              <a:fillRect/>
            </a:stretch>
          </p:blipFill>
          <p:spPr bwMode="auto">
            <a:xfrm>
              <a:off x="5918997" y="5261780"/>
              <a:ext cx="1500198" cy="1785950"/>
            </a:xfrm>
            <a:prstGeom prst="rect">
              <a:avLst/>
            </a:prstGeom>
            <a:noFill/>
          </p:spPr>
        </p:pic>
      </p:grpSp>
      <p:grpSp>
        <p:nvGrpSpPr>
          <p:cNvPr id="78" name="Группа 77"/>
          <p:cNvGrpSpPr/>
          <p:nvPr/>
        </p:nvGrpSpPr>
        <p:grpSpPr>
          <a:xfrm>
            <a:off x="4990303" y="4333086"/>
            <a:ext cx="1285884" cy="1143008"/>
            <a:chOff x="6061873" y="3404392"/>
            <a:chExt cx="1571636" cy="1214446"/>
          </a:xfrm>
        </p:grpSpPr>
        <p:sp>
          <p:nvSpPr>
            <p:cNvPr id="79" name="Овал 78"/>
            <p:cNvSpPr/>
            <p:nvPr/>
          </p:nvSpPr>
          <p:spPr>
            <a:xfrm>
              <a:off x="6561939" y="3761582"/>
              <a:ext cx="571504" cy="5715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Picture 2" descr="D:\САМОАНАЛИЗ ПЕДАГОГОВ\САМОАНАЛИЗ МЕРКУЛОВОЙ Е.А. 2023 - 2024\МАЙ\ЛОТО ЗАШУМЛЁННЫЕ КАРТИНКИ НА ЗВУКИ\ЛОГО ЗВУК Р,РЬ ЗАШУМ\IMG_20230919_105507_219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560" t="66148" r="2646" b="22494"/>
            <a:stretch>
              <a:fillRect/>
            </a:stretch>
          </p:blipFill>
          <p:spPr bwMode="auto">
            <a:xfrm>
              <a:off x="6061873" y="3404392"/>
              <a:ext cx="1571636" cy="1214446"/>
            </a:xfrm>
            <a:prstGeom prst="rect">
              <a:avLst/>
            </a:prstGeom>
            <a:noFill/>
          </p:spPr>
        </p:pic>
      </p:grpSp>
      <p:grpSp>
        <p:nvGrpSpPr>
          <p:cNvPr id="81" name="Группа 80"/>
          <p:cNvGrpSpPr/>
          <p:nvPr/>
        </p:nvGrpSpPr>
        <p:grpSpPr>
          <a:xfrm>
            <a:off x="6133311" y="4833152"/>
            <a:ext cx="1714512" cy="2286016"/>
            <a:chOff x="8633641" y="1404128"/>
            <a:chExt cx="1285884" cy="1857388"/>
          </a:xfrm>
        </p:grpSpPr>
        <p:sp>
          <p:nvSpPr>
            <p:cNvPr id="82" name="Овал 81"/>
            <p:cNvSpPr/>
            <p:nvPr/>
          </p:nvSpPr>
          <p:spPr>
            <a:xfrm>
              <a:off x="9205145" y="1689880"/>
              <a:ext cx="366714" cy="419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Picture 2" descr="D:\САМОАНАЛИЗ ПЕДАГОГОВ\САМОАНАЛИЗ МЕРКУЛОВОЙ Е.А. 2023 - 2024\МАЙ\ЛОТО ЗАШУМЛЁННЫЕ КАРТИНКИ НА ЗВУКИ\ЛОГО ЗВУК Р,РЬ ЗАШУМ\IMG_20230919_105507_219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348" t="63208" r="78639" b="19420"/>
            <a:stretch>
              <a:fillRect/>
            </a:stretch>
          </p:blipFill>
          <p:spPr bwMode="auto">
            <a:xfrm>
              <a:off x="8633641" y="1404128"/>
              <a:ext cx="1285884" cy="1857388"/>
            </a:xfrm>
            <a:prstGeom prst="rect">
              <a:avLst/>
            </a:prstGeom>
            <a:noFill/>
          </p:spPr>
        </p:pic>
      </p:grpSp>
      <p:grpSp>
        <p:nvGrpSpPr>
          <p:cNvPr id="84" name="Группа 83"/>
          <p:cNvGrpSpPr/>
          <p:nvPr/>
        </p:nvGrpSpPr>
        <p:grpSpPr>
          <a:xfrm rot="18080911">
            <a:off x="9155887" y="134041"/>
            <a:ext cx="1357322" cy="1857388"/>
            <a:chOff x="8490765" y="3833020"/>
            <a:chExt cx="1357322" cy="1857388"/>
          </a:xfrm>
        </p:grpSpPr>
        <p:sp>
          <p:nvSpPr>
            <p:cNvPr id="85" name="Овал 84"/>
            <p:cNvSpPr/>
            <p:nvPr/>
          </p:nvSpPr>
          <p:spPr>
            <a:xfrm>
              <a:off x="9205145" y="4547400"/>
              <a:ext cx="214314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Picture 2" descr="D:\САМОАНАЛИЗ ПЕДАГОГОВ\САМОАНАЛИЗ МЕРКУЛОВОЙ Е.А. 2023 - 2024\МАЙ\ЛОТО ЗАШУМЛЁННЫЕ КАРТИНКИ НА ЗВУКИ\ЛОГО ЗВУК Р,РЬ ЗАШУМ\IMG_20230919_105507_219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104" t="63297" r="53938" b="19331"/>
            <a:stretch>
              <a:fillRect/>
            </a:stretch>
          </p:blipFill>
          <p:spPr bwMode="auto">
            <a:xfrm>
              <a:off x="8490765" y="3833020"/>
              <a:ext cx="1357322" cy="1857388"/>
            </a:xfrm>
            <a:prstGeom prst="rect">
              <a:avLst/>
            </a:prstGeom>
            <a:noFill/>
          </p:spPr>
        </p:pic>
      </p:grpSp>
      <p:grpSp>
        <p:nvGrpSpPr>
          <p:cNvPr id="88" name="Группа 87"/>
          <p:cNvGrpSpPr/>
          <p:nvPr/>
        </p:nvGrpSpPr>
        <p:grpSpPr>
          <a:xfrm>
            <a:off x="3990171" y="5618970"/>
            <a:ext cx="1250165" cy="1500198"/>
            <a:chOff x="418271" y="2404260"/>
            <a:chExt cx="1250165" cy="1500198"/>
          </a:xfrm>
        </p:grpSpPr>
        <p:sp>
          <p:nvSpPr>
            <p:cNvPr id="87" name="Овал 86"/>
            <p:cNvSpPr/>
            <p:nvPr/>
          </p:nvSpPr>
          <p:spPr>
            <a:xfrm>
              <a:off x="989775" y="3118640"/>
              <a:ext cx="7143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2" descr="D:\САМОАНАЛИЗ ПЕДАГОГОВ\САМОАНАЛИЗ МЕРКУЛОВОЙ Е.А. 2023 - 2024\МАЙ\ЛОТО ЗАШУМЛЁННЫЕ КАРТИНКИ НА ЗВУКИ\ЛОТО ЗВУК Л,ЛЬ\IMG_20230918_121327_505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560" t="21381" r="4536" b="62583"/>
            <a:stretch>
              <a:fillRect/>
            </a:stretch>
          </p:blipFill>
          <p:spPr bwMode="auto">
            <a:xfrm>
              <a:off x="418271" y="2404260"/>
              <a:ext cx="1250165" cy="1500198"/>
            </a:xfrm>
            <a:prstGeom prst="rect">
              <a:avLst/>
            </a:prstGeom>
            <a:noFill/>
          </p:spPr>
        </p:pic>
      </p:grpSp>
      <p:grpSp>
        <p:nvGrpSpPr>
          <p:cNvPr id="90" name="Группа 89"/>
          <p:cNvGrpSpPr/>
          <p:nvPr/>
        </p:nvGrpSpPr>
        <p:grpSpPr>
          <a:xfrm>
            <a:off x="418271" y="150702"/>
            <a:ext cx="1369609" cy="2025422"/>
            <a:chOff x="418271" y="150702"/>
            <a:chExt cx="1369609" cy="2025422"/>
          </a:xfrm>
        </p:grpSpPr>
        <p:pic>
          <p:nvPicPr>
            <p:cNvPr id="31" name="Picture 2" descr="D:\САМОАНАЛИЗ ПЕДАГОГОВ\САМОАНАЛИЗ МЕРКУЛОВОЙ Е.А. 2023 - 2024\МАЙ\ЛОТО ЗАШУМЛЁННЫЕ КАРТИНКИ НА ЗВУКИ\ЛОТО ЗВУК Л,ЛЬ\IMG_20230918_121327_505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994" t="21203" r="52993" b="60757"/>
            <a:stretch>
              <a:fillRect/>
            </a:stretch>
          </p:blipFill>
          <p:spPr bwMode="auto">
            <a:xfrm rot="996290">
              <a:off x="437599" y="150702"/>
              <a:ext cx="1350281" cy="2025422"/>
            </a:xfrm>
            <a:prstGeom prst="rect">
              <a:avLst/>
            </a:prstGeom>
            <a:noFill/>
          </p:spPr>
        </p:pic>
        <p:sp>
          <p:nvSpPr>
            <p:cNvPr id="89" name="Овал 88"/>
            <p:cNvSpPr/>
            <p:nvPr/>
          </p:nvSpPr>
          <p:spPr>
            <a:xfrm>
              <a:off x="418271" y="1761318"/>
              <a:ext cx="5714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2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3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8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9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4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5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0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1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6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7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80738" cy="7380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8535" y="2975764"/>
            <a:ext cx="650085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Молодец!</a:t>
            </a:r>
            <a:endParaRPr lang="ru-RU" sz="9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65</Words>
  <Application>Microsoft Office PowerPoint</Application>
  <PresentationFormat>Произвольный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4</cp:revision>
  <dcterms:created xsi:type="dcterms:W3CDTF">2024-05-19T20:11:10Z</dcterms:created>
  <dcterms:modified xsi:type="dcterms:W3CDTF">2024-06-19T13:17:14Z</dcterms:modified>
</cp:coreProperties>
</file>