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1" r:id="rId6"/>
    <p:sldMasterId id="2147483723" r:id="rId7"/>
    <p:sldMasterId id="2147483759" r:id="rId8"/>
    <p:sldMasterId id="2147483771" r:id="rId9"/>
  </p:sldMasterIdLst>
  <p:sldIdLst>
    <p:sldId id="278" r:id="rId10"/>
    <p:sldId id="256" r:id="rId11"/>
    <p:sldId id="259" r:id="rId12"/>
    <p:sldId id="261" r:id="rId13"/>
    <p:sldId id="260" r:id="rId14"/>
    <p:sldId id="279" r:id="rId15"/>
    <p:sldId id="275" r:id="rId16"/>
    <p:sldId id="274" r:id="rId17"/>
    <p:sldId id="269" r:id="rId18"/>
    <p:sldId id="270" r:id="rId19"/>
    <p:sldId id="262" r:id="rId20"/>
    <p:sldId id="264" r:id="rId21"/>
    <p:sldId id="263" r:id="rId22"/>
    <p:sldId id="267" r:id="rId23"/>
    <p:sldId id="276" r:id="rId24"/>
    <p:sldId id="277" r:id="rId25"/>
    <p:sldId id="257" r:id="rId26"/>
    <p:sldId id="280" r:id="rId27"/>
    <p:sldId id="258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3EA88-D9EC-462B-AA32-ECAE2379C5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08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033C9-B5E6-42F5-8521-0D11416341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526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E5CB3-9E16-4A18-B8DD-0811A01368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941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62000" y="533400"/>
            <a:ext cx="76962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A1FA6-4628-4DAB-8913-93925F2F77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9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5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27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28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24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06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23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23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7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83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24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62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1930A3-FA99-4BE1-ADAE-FC6FF7E63057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7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18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13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76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55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90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7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6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0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27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4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84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1930A3-FA99-4BE1-ADAE-FC6FF7E63057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82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9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76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79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1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2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42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4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53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46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614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903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CC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1930A3-FA99-4BE1-ADAE-FC6FF7E63057}" type="slidenum">
              <a:rPr lang="ru-RU">
                <a:solidFill>
                  <a:srgbClr val="FFCC00"/>
                </a:solidFill>
              </a:rPr>
              <a:pPr/>
              <a:t>‹#›</a:t>
            </a:fld>
            <a:endParaRPr lang="ru-RU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00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38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2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925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19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31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895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84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568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879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461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63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9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151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34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209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132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965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881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941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059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96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713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021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262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139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161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96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779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774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16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5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398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651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973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958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739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552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895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650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940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8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101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08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0F588-EE32-4BB8-9E0A-A1FE24D7B0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954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FE096-7334-407F-A485-6C2DEB9D09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85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B7F5-CFFF-47C5-9992-E2ED60FF5B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29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E5801-EC6A-4A26-9640-60FF711F04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530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D6D3-BFD7-44C0-87D8-A4CB167629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141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63935-2791-4097-943D-D8B6D9917B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967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C6524-A0B3-41B5-9DC2-34D22114E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607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77FE4-6615-477E-8C28-A04DD93EC1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 bright="70000" contrast="-70000"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9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 bright="70000" contrast="-70000"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2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 bright="70000" contrast="-70000"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1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6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0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2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 bright="70000" contrast="-70000"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0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250A0-B9FE-4AD6-87E2-47D89D9331D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35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hyperlink" Target="http://img-fotki.yandex.ru/get/42/goldfish2012.16/0_19a03_463d3215_X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opexobo-3yebo.ru/uploads/posts/2008-09/1222435829_russiapnew-1000rublei-2004-donatedoy_f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836712"/>
            <a:ext cx="8712968" cy="1728192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</a:rPr>
              <a:t>УРОК ФИНАНСОВОЙ ГРАМОТНОСТИ В 7  КЛАССЕ ПО ТЕМЕ: 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«БАНКОВСКИЕ ВКЛАДЫ И БАНКОВСКИЕ КАРТЫ»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780928"/>
            <a:ext cx="8568952" cy="1569660"/>
          </a:xfrm>
          <a:prstGeom prst="rect">
            <a:avLst/>
          </a:prstGeom>
          <a:solidFill>
            <a:srgbClr val="FFFFCC"/>
          </a:solidFill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2400" b="1" dirty="0">
                <a:ln w="11430"/>
              </a:rPr>
              <a:t>УЧЕБНИК: «ОБЩЕСТВЕННО-НАУЧНЫЕ ПРЕДМЕТЫ. ФИНАНСОВАЯ ГРАМОТНОСТЬ. НОВЫЙ МИР», 5-7 КЛАССЫ В 2-Х ЧАСТЯХ/ Е. Б. ХОМЕНКО, А.Г. КУЗНЕЦОВА – МОСКВА:ПРОСВЕЩЕНИЕ, 2023</a:t>
            </a:r>
          </a:p>
        </p:txBody>
      </p:sp>
      <p:pic>
        <p:nvPicPr>
          <p:cNvPr id="5" name="Picture 2" descr="Хоменко, Кузнецова - Финансовая грамотность. Новый мир. 5-7 классы. Учебник. В 2-х частях. ФГОС обложка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29000"/>
            <a:ext cx="2304256" cy="32403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0327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ОБОРОТНАЯ  СТОРОНА  БАНКОВСКОЙ КАРТЫ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8"/>
          <a:stretch/>
        </p:blipFill>
        <p:spPr bwMode="auto">
          <a:xfrm>
            <a:off x="407292" y="837266"/>
            <a:ext cx="8413179" cy="576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00808"/>
            <a:ext cx="1656184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934" y="837266"/>
            <a:ext cx="504056" cy="287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655638"/>
          </a:xfrm>
          <a:prstGeom prst="rect">
            <a:avLst/>
          </a:prstGeom>
          <a:gradFill rotWithShape="1">
            <a:gsLst>
              <a:gs pos="0">
                <a:srgbClr val="DFDFDF"/>
              </a:gs>
              <a:gs pos="50000">
                <a:srgbClr val="FFFFFF"/>
              </a:gs>
              <a:gs pos="100000">
                <a:srgbClr val="DFDFDF"/>
              </a:gs>
            </a:gsLst>
            <a:lin ang="5400000" scaled="1"/>
          </a:gradFill>
          <a:ln w="12700">
            <a:solidFill>
              <a:srgbClr val="000080"/>
            </a:solidFill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Банк: кредитно-финансовое учреждение</a:t>
            </a:r>
          </a:p>
        </p:txBody>
      </p:sp>
      <p:pic>
        <p:nvPicPr>
          <p:cNvPr id="10243" name="Picture 13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137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4114800" y="1981200"/>
            <a:ext cx="477838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  <a:p>
            <a:pPr>
              <a:defRPr/>
            </a:pPr>
            <a:endParaRPr lang="ru-RU" sz="3200" b="1">
              <a:solidFill>
                <a:srgbClr val="F8F8F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  <a:p>
            <a:pPr>
              <a:defRPr/>
            </a:pPr>
            <a:endParaRPr lang="ru-RU" sz="3200" b="1">
              <a:solidFill>
                <a:srgbClr val="F8F8F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</a:p>
          <a:p>
            <a:pPr>
              <a:defRPr/>
            </a:pPr>
            <a:endParaRPr lang="ru-RU" sz="3200" b="1">
              <a:solidFill>
                <a:srgbClr val="F8F8F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</a:t>
            </a:r>
          </a:p>
        </p:txBody>
      </p:sp>
      <p:pic>
        <p:nvPicPr>
          <p:cNvPr id="10245" name="Picture 1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137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6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5400"/>
            <a:ext cx="137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685800" y="1981200"/>
            <a:ext cx="50006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</a:t>
            </a:r>
          </a:p>
          <a:p>
            <a:pPr>
              <a:defRPr/>
            </a:pPr>
            <a:r>
              <a:rPr lang="ru-RU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</a:p>
          <a:p>
            <a:pPr>
              <a:defRPr/>
            </a:pPr>
            <a:r>
              <a:rPr lang="ru-RU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</a:t>
            </a:r>
          </a:p>
          <a:p>
            <a:pPr>
              <a:defRPr/>
            </a:pPr>
            <a:r>
              <a:rPr lang="ru-RU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  <a:p>
            <a:pPr>
              <a:defRPr/>
            </a:pPr>
            <a:r>
              <a:rPr lang="ru-RU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</a:p>
          <a:p>
            <a:pPr>
              <a:defRPr/>
            </a:pPr>
            <a:r>
              <a:rPr lang="ru-RU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</a:p>
          <a:p>
            <a:pPr>
              <a:defRPr/>
            </a:pPr>
            <a:r>
              <a:rPr lang="ru-RU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</a:p>
          <a:p>
            <a:pPr>
              <a:defRPr/>
            </a:pPr>
            <a:r>
              <a:rPr lang="ru-RU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7848600" y="1981200"/>
            <a:ext cx="500063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</a:t>
            </a:r>
          </a:p>
          <a:p>
            <a:pPr>
              <a:defRPr/>
            </a:pPr>
            <a:r>
              <a:rPr lang="ru-RU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</a:p>
          <a:p>
            <a:pPr>
              <a:defRPr/>
            </a:pPr>
            <a:r>
              <a:rPr lang="ru-RU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  <a:p>
            <a:pPr>
              <a:defRPr/>
            </a:pPr>
            <a:r>
              <a:rPr lang="ru-RU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</a:p>
          <a:p>
            <a:pPr>
              <a:defRPr/>
            </a:pPr>
            <a:r>
              <a:rPr lang="ru-RU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</a:p>
          <a:p>
            <a:pPr>
              <a:defRPr/>
            </a:pPr>
            <a:r>
              <a:rPr lang="ru-RU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  <a:p>
            <a:pPr>
              <a:defRPr/>
            </a:pPr>
            <a:r>
              <a:rPr lang="ru-RU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</a:p>
        </p:txBody>
      </p:sp>
      <p:sp>
        <p:nvSpPr>
          <p:cNvPr id="10249" name="Line 21"/>
          <p:cNvSpPr>
            <a:spLocks noChangeShapeType="1"/>
          </p:cNvSpPr>
          <p:nvPr/>
        </p:nvSpPr>
        <p:spPr bwMode="auto">
          <a:xfrm>
            <a:off x="1905000" y="3048000"/>
            <a:ext cx="160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250" name="Line 22"/>
          <p:cNvSpPr>
            <a:spLocks noChangeShapeType="1"/>
          </p:cNvSpPr>
          <p:nvPr/>
        </p:nvSpPr>
        <p:spPr bwMode="auto">
          <a:xfrm flipH="1" flipV="1">
            <a:off x="1905000" y="3733800"/>
            <a:ext cx="1676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251" name="Line 24"/>
          <p:cNvSpPr>
            <a:spLocks noChangeShapeType="1"/>
          </p:cNvSpPr>
          <p:nvPr/>
        </p:nvSpPr>
        <p:spPr bwMode="auto">
          <a:xfrm>
            <a:off x="5334000" y="312420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252" name="Line 25"/>
          <p:cNvSpPr>
            <a:spLocks noChangeShapeType="1"/>
          </p:cNvSpPr>
          <p:nvPr/>
        </p:nvSpPr>
        <p:spPr bwMode="auto">
          <a:xfrm flipH="1">
            <a:off x="5410200" y="3810000"/>
            <a:ext cx="1752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1752600" y="3962400"/>
            <a:ext cx="2057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       </a:t>
            </a: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</a:t>
            </a:r>
          </a:p>
          <a:p>
            <a:pPr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по</a:t>
            </a:r>
          </a:p>
          <a:p>
            <a:pPr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вкладам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5181600" y="4038600"/>
            <a:ext cx="2057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        </a:t>
            </a: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</a:t>
            </a:r>
          </a:p>
          <a:p>
            <a:pPr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ссудный</a:t>
            </a: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1828800" y="2057400"/>
            <a:ext cx="1841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Депозит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5257800" y="2057400"/>
            <a:ext cx="1611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Кредит</a:t>
            </a:r>
          </a:p>
        </p:txBody>
      </p:sp>
    </p:spTree>
    <p:extLst>
      <p:ext uri="{BB962C8B-B14F-4D97-AF65-F5344CB8AC3E}">
        <p14:creationId xmlns:p14="http://schemas.microsoft.com/office/powerpoint/2010/main" val="195041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07504" y="681799"/>
            <a:ext cx="8856984" cy="6001643"/>
          </a:xfrm>
          <a:prstGeom prst="rect">
            <a:avLst/>
          </a:prstGeom>
          <a:solidFill>
            <a:srgbClr val="F8F8F8"/>
          </a:solidFill>
          <a:ln w="25400">
            <a:solidFill>
              <a:srgbClr val="FF00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Банк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это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кредитно-финансовое 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учреждение.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Банк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это посредник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между депонентами (вкладчиками) и дебиторами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(должниками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Банковский вклад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это деньги, которые клиент размещает в банке, чтобы их сохранить  и получить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доход в виде процентов 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 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вкладу.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Депозит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банковский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вклад.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2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Депонент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вкладчик.     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Дебитор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должник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Кредит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это деньги, взятые в долг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условиях возвратности,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срочности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платности.</a:t>
            </a:r>
          </a:p>
          <a:p>
            <a:pPr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Кредитор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это тот, кто дал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деньги  в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долг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Ссудный 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%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больше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чем 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%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 вкладам.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981200" y="188640"/>
            <a:ext cx="4553619" cy="46166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80"/>
            </a:solidFill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>ТЕРМИНЫ И ОПРЕДЕЛЕНИЯ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81200" y="457200"/>
            <a:ext cx="4489450" cy="6556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80"/>
            </a:solidFill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Банковская  система</a:t>
            </a:r>
          </a:p>
        </p:txBody>
      </p:sp>
      <p:grpSp>
        <p:nvGrpSpPr>
          <p:cNvPr id="2" name="Organization Chart 4"/>
          <p:cNvGrpSpPr>
            <a:grpSpLocks/>
          </p:cNvGrpSpPr>
          <p:nvPr/>
        </p:nvGrpSpPr>
        <p:grpSpPr bwMode="auto">
          <a:xfrm>
            <a:off x="533400" y="1524000"/>
            <a:ext cx="7848600" cy="4648200"/>
            <a:chOff x="1152" y="1296"/>
            <a:chExt cx="2880" cy="720"/>
          </a:xfrm>
        </p:grpSpPr>
        <p:cxnSp>
          <p:nvCxnSpPr>
            <p:cNvPr id="1028" name="_s1028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3024" y="1152"/>
              <a:ext cx="144" cy="1008"/>
            </a:xfrm>
            <a:prstGeom prst="bentConnector3">
              <a:avLst>
                <a:gd name="adj1" fmla="val 20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521" y="1655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2017" y="1152"/>
              <a:ext cx="144" cy="1007"/>
            </a:xfrm>
            <a:prstGeom prst="bentConnector3">
              <a:avLst>
                <a:gd name="adj1" fmla="val 20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1" descr="Зеленый мрамор"/>
            <p:cNvSpPr>
              <a:spLocks noChangeArrowheads="1"/>
            </p:cNvSpPr>
            <p:nvPr/>
          </p:nvSpPr>
          <p:spPr bwMode="auto">
            <a:xfrm>
              <a:off x="2160" y="1296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Ц Е</a:t>
              </a:r>
              <a:r>
                <a:rPr lang="ru-RU" sz="3200" b="1" dirty="0" smtClea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 Н Т Р О Б А </a:t>
              </a:r>
              <a:r>
                <a:rPr lang="ru-RU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Н К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ЦБ</a:t>
              </a:r>
            </a:p>
          </p:txBody>
        </p:sp>
        <p:sp>
          <p:nvSpPr>
            <p:cNvPr id="4" name="_s1032"/>
            <p:cNvSpPr>
              <a:spLocks noChangeArrowheads="1"/>
            </p:cNvSpPr>
            <p:nvPr/>
          </p:nvSpPr>
          <p:spPr bwMode="auto">
            <a:xfrm>
              <a:off x="1152" y="172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solidFill>
                    <a:srgbClr val="F8F8F8"/>
                  </a:solidFill>
                  <a:latin typeface="Arial" charset="0"/>
                  <a:cs typeface="Arial" charset="0"/>
                </a:rPr>
                <a:t>КОМБАНК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solidFill>
                    <a:srgbClr val="F8F8F8"/>
                  </a:solidFill>
                  <a:latin typeface="Arial" charset="0"/>
                  <a:cs typeface="Arial" charset="0"/>
                </a:rPr>
                <a:t>КБ</a:t>
              </a:r>
            </a:p>
          </p:txBody>
        </p:sp>
        <p:sp>
          <p:nvSpPr>
            <p:cNvPr id="5" name="_s1033"/>
            <p:cNvSpPr>
              <a:spLocks noChangeArrowheads="1"/>
            </p:cNvSpPr>
            <p:nvPr/>
          </p:nvSpPr>
          <p:spPr bwMode="auto">
            <a:xfrm>
              <a:off x="2160" y="172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solidFill>
                    <a:srgbClr val="F8F8F8"/>
                  </a:solidFill>
                  <a:latin typeface="Arial" charset="0"/>
                  <a:cs typeface="Arial" charset="0"/>
                </a:rPr>
                <a:t>КОМБАНК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solidFill>
                    <a:srgbClr val="F8F8F8"/>
                  </a:solidFill>
                  <a:latin typeface="Arial" charset="0"/>
                  <a:cs typeface="Arial" charset="0"/>
                </a:rPr>
                <a:t>КБ</a:t>
              </a:r>
            </a:p>
          </p:txBody>
        </p:sp>
        <p:sp>
          <p:nvSpPr>
            <p:cNvPr id="6" name="_s1034"/>
            <p:cNvSpPr>
              <a:spLocks noChangeArrowheads="1"/>
            </p:cNvSpPr>
            <p:nvPr/>
          </p:nvSpPr>
          <p:spPr bwMode="auto">
            <a:xfrm>
              <a:off x="3168" y="172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solidFill>
                    <a:srgbClr val="F8F8F8"/>
                  </a:solidFill>
                  <a:latin typeface="Arial" charset="0"/>
                  <a:cs typeface="Arial" charset="0"/>
                </a:rPr>
                <a:t>КОМБАНК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solidFill>
                    <a:srgbClr val="F8F8F8"/>
                  </a:solidFill>
                  <a:latin typeface="Arial" charset="0"/>
                  <a:cs typeface="Arial" charset="0"/>
                </a:rPr>
                <a:t>КБ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37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09800" y="250405"/>
            <a:ext cx="4464496" cy="5847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FF0000"/>
                </a:solidFill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</a:rPr>
              <a:t>Виды  </a:t>
            </a:r>
            <a:r>
              <a:rPr lang="ru-RU" sz="3200" b="1" dirty="0">
                <a:solidFill>
                  <a:srgbClr val="FF0000"/>
                </a:solidFill>
              </a:rPr>
              <a:t>депозитов</a:t>
            </a:r>
          </a:p>
        </p:txBody>
      </p:sp>
      <p:pic>
        <p:nvPicPr>
          <p:cNvPr id="16387" name="Picture 3" descr="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2542">
            <a:off x="2952246" y="1082319"/>
            <a:ext cx="762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9251">
            <a:off x="5440977" y="1052594"/>
            <a:ext cx="762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1520" y="1484784"/>
            <a:ext cx="4190528" cy="323165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Текущий счёт    (вклад до </a:t>
            </a:r>
            <a:r>
              <a:rPr lang="ru-RU" sz="2800" b="1" dirty="0" smtClean="0">
                <a:solidFill>
                  <a:srgbClr val="FF0000"/>
                </a:solidFill>
              </a:rPr>
              <a:t>востребования</a:t>
            </a:r>
            <a:r>
              <a:rPr lang="ru-RU" sz="2800" b="1" dirty="0" smtClean="0">
                <a:solidFill>
                  <a:srgbClr val="FF0000"/>
                </a:solidFill>
              </a:rPr>
              <a:t>): </a:t>
            </a:r>
            <a:r>
              <a:rPr lang="ru-RU" sz="2800" b="1" dirty="0" smtClean="0">
                <a:solidFill>
                  <a:prstClr val="black"/>
                </a:solidFill>
              </a:rPr>
              <a:t>можно</a:t>
            </a:r>
            <a:endParaRPr lang="ru-RU" sz="2800" b="1" dirty="0">
              <a:solidFill>
                <a:prstClr val="black"/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prstClr val="black"/>
                </a:solidFill>
              </a:rPr>
              <a:t>использовать</a:t>
            </a:r>
            <a:endParaRPr lang="ru-RU" sz="2800" b="1" dirty="0">
              <a:solidFill>
                <a:prstClr val="black"/>
              </a:solidFill>
            </a:endParaRPr>
          </a:p>
          <a:p>
            <a:pPr eaLnBrk="1" hangingPunct="1"/>
            <a:r>
              <a:rPr lang="ru-RU" sz="2800" b="1" dirty="0">
                <a:solidFill>
                  <a:prstClr val="black"/>
                </a:solidFill>
              </a:rPr>
              <a:t>в любой </a:t>
            </a:r>
            <a:r>
              <a:rPr lang="ru-RU" sz="2800" b="1" dirty="0" smtClean="0">
                <a:solidFill>
                  <a:prstClr val="black"/>
                </a:solidFill>
              </a:rPr>
              <a:t>момент</a:t>
            </a:r>
          </a:p>
          <a:p>
            <a:pPr eaLnBrk="1" hangingPunct="1"/>
            <a:r>
              <a:rPr lang="ru-RU" sz="2800" b="1" dirty="0" smtClean="0">
                <a:solidFill>
                  <a:prstClr val="black"/>
                </a:solidFill>
              </a:rPr>
              <a:t>     (низкий  %)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</a:rPr>
              <a:t>      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743450" y="1484784"/>
            <a:ext cx="4149030" cy="317009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Срочные вклады:</a:t>
            </a:r>
            <a:endParaRPr lang="ru-RU" sz="2800" b="1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-"/>
            </a:pPr>
            <a:r>
              <a:rPr lang="ru-RU" sz="2800" b="1" dirty="0">
                <a:solidFill>
                  <a:prstClr val="black"/>
                </a:solidFill>
              </a:rPr>
              <a:t>это вклады на определённый</a:t>
            </a:r>
          </a:p>
          <a:p>
            <a:pPr eaLnBrk="1" hangingPunct="1"/>
            <a:r>
              <a:rPr lang="ru-RU" sz="2800" b="1" dirty="0">
                <a:solidFill>
                  <a:prstClr val="black"/>
                </a:solidFill>
              </a:rPr>
              <a:t>с</a:t>
            </a:r>
            <a:r>
              <a:rPr lang="ru-RU" sz="2800" b="1" dirty="0" smtClean="0">
                <a:solidFill>
                  <a:prstClr val="black"/>
                </a:solidFill>
              </a:rPr>
              <a:t>рок хранения денег. Их не пополняют и не изымают частично.</a:t>
            </a:r>
            <a:endParaRPr lang="ru-RU" sz="2800" b="1" dirty="0" smtClean="0">
              <a:solidFill>
                <a:prstClr val="black"/>
              </a:solidFill>
            </a:endParaRPr>
          </a:p>
          <a:p>
            <a:pPr eaLnBrk="1" hangingPunct="1"/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    (высокий %)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11271" name="Picture 7" descr="CA34UCJ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89467"/>
            <a:ext cx="2362200" cy="1524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22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9" grpId="0" animBg="1"/>
      <p:bldP spid="112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49328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 БЕЗОПАСНОГО  ХРАНЕНИЯ  ДЕНЕГ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806" y="850677"/>
            <a:ext cx="8659008" cy="575542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300" b="1" dirty="0" smtClean="0">
                <a:latin typeface="Arial" pitchFamily="34" charset="0"/>
                <a:cs typeface="Arial" pitchFamily="34" charset="0"/>
              </a:rPr>
              <a:t>1. ЧАСТЬ НАЛИЧНЫХ ДЕНЕГ ХРАНИТЕ ДОМА, </a:t>
            </a:r>
          </a:p>
          <a:p>
            <a:pPr algn="just"/>
            <a:r>
              <a:rPr lang="ru-RU" sz="2300" b="1" dirty="0" smtClean="0">
                <a:latin typeface="Arial" pitchFamily="34" charset="0"/>
                <a:cs typeface="Arial" pitchFamily="34" charset="0"/>
              </a:rPr>
              <a:t>СОБЛЮДАЯ МЕРЫ БЕЗОПАСНОСТИ.</a:t>
            </a:r>
          </a:p>
          <a:p>
            <a:pPr algn="just"/>
            <a:r>
              <a:rPr lang="ru-RU" sz="2300" b="1" dirty="0" smtClean="0">
                <a:latin typeface="Arial" pitchFamily="34" charset="0"/>
                <a:cs typeface="Arial" pitchFamily="34" charset="0"/>
              </a:rPr>
              <a:t>2. СОЗДАВАЙТЕ </a:t>
            </a:r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РЕЗЕРВНЫЙ ФОНД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, НАКАПЛИВАЯ  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 6   (ШЕСТИ ) </a:t>
            </a:r>
            <a:r>
              <a:rPr lang="ru-RU" sz="2300" b="1" dirty="0">
                <a:latin typeface="Arial" pitchFamily="34" charset="0"/>
                <a:cs typeface="Arial" pitchFamily="34" charset="0"/>
              </a:rPr>
              <a:t>ЕЖЕМЕСЯЧНЫХ ДОХОДОВ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СЕМЬИ.</a:t>
            </a:r>
          </a:p>
          <a:p>
            <a:pPr algn="just"/>
            <a:r>
              <a:rPr lang="ru-RU" sz="2300" b="1" dirty="0" smtClean="0">
                <a:latin typeface="Arial" pitchFamily="34" charset="0"/>
                <a:cs typeface="Arial" pitchFamily="34" charset="0"/>
              </a:rPr>
              <a:t>3. НАКАПЛИВАЙТЕ </a:t>
            </a:r>
            <a:r>
              <a:rPr lang="ru-RU" sz="2300" b="1" dirty="0">
                <a:latin typeface="Arial" pitchFamily="34" charset="0"/>
                <a:cs typeface="Arial" pitchFamily="34" charset="0"/>
              </a:rPr>
              <a:t>ЧАСТЬ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ДОХОДОВ ДЛЯ </a:t>
            </a:r>
            <a:r>
              <a:rPr lang="ru-RU" sz="2300" b="1" dirty="0">
                <a:latin typeface="Arial" pitchFamily="34" charset="0"/>
                <a:cs typeface="Arial" pitchFamily="34" charset="0"/>
              </a:rPr>
              <a:t>ДОСТИЖЕНИЯ ФИНАНСОВЫХ ЦЕЛЕЙ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В БУДУЩЕМ.</a:t>
            </a:r>
          </a:p>
          <a:p>
            <a:pPr algn="just"/>
            <a:r>
              <a:rPr lang="ru-RU" sz="2300" b="1" dirty="0" smtClean="0">
                <a:latin typeface="Arial" pitchFamily="34" charset="0"/>
                <a:cs typeface="Arial" pitchFamily="34" charset="0"/>
              </a:rPr>
              <a:t>4. ХРАНИТЕ И </a:t>
            </a:r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НАКАПЛИВАЙТЕ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ДЕНЬГИ, ПОЛУЧАЯ ПРОЦЕНТЫ  (%) В  КОМБАНКЕ  </a:t>
            </a:r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 СРОЧНОМ  БАНКОВСКОМ ВКЛАДЕ. </a:t>
            </a:r>
          </a:p>
          <a:p>
            <a:pPr algn="just"/>
            <a:r>
              <a:rPr lang="ru-RU" sz="2300" b="1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. СОЗДАВАЙТЕ </a:t>
            </a:r>
            <a:r>
              <a:rPr lang="ru-RU" sz="2300" b="1" dirty="0">
                <a:latin typeface="Arial" pitchFamily="34" charset="0"/>
                <a:cs typeface="Arial" pitchFamily="34" charset="0"/>
              </a:rPr>
              <a:t>ТЕКУЩИЙ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СЧЁТ, Т. Е. ВКЛАД ДО ВОСТРЕБОВАНИЯ, ЧТОБЫ  ПОЛЬЗОВАТЬСЯ  </a:t>
            </a:r>
          </a:p>
          <a:p>
            <a:pPr algn="just"/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БАНКОВСКОЙ КАРТОЙ.</a:t>
            </a:r>
          </a:p>
          <a:p>
            <a:pPr algn="just">
              <a:buClr>
                <a:srgbClr val="CC0000"/>
              </a:buClr>
              <a:buSzPct val="130000"/>
              <a:defRPr/>
            </a:pPr>
            <a:r>
              <a:rPr lang="ru-RU" sz="2300" b="1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. ВЫБИРАЙТЕ </a:t>
            </a:r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НАДЁЖНЫЙ КОМБАНК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, УЧИТЫВАЯ ДЛИТЕЛЬНОСТЬ РАБОТЫ </a:t>
            </a:r>
            <a:r>
              <a:rPr lang="ru-RU" sz="2300" b="1" dirty="0">
                <a:latin typeface="Arial" pitchFamily="34" charset="0"/>
                <a:cs typeface="Arial" pitchFamily="34" charset="0"/>
              </a:rPr>
              <a:t>НА ФИНАНСОВОМ РЫНКЕ,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НАЛИЧИЕ ЛИЦЕНЗИИ </a:t>
            </a:r>
            <a:r>
              <a:rPr lang="ru-RU" sz="2300" b="1" dirty="0">
                <a:latin typeface="Arial" pitchFamily="34" charset="0"/>
                <a:cs typeface="Arial" pitchFamily="34" charset="0"/>
              </a:rPr>
              <a:t>У КОМБАНКА, СТРАХОВАНИЕ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ВКЛАДОВ.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369214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ОГРАНИЧЕНИЯ ДЛЯ  ДЕТЕЙ 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ПРИ ИСПОЛЬЗОВАНИИ БАНКОВСКОЙ КАРТЫ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350" y="1203763"/>
            <a:ext cx="8507585" cy="469359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ДЕТИ ОТ 6 ДО 14 ЛЕТ МОГУТ ИМЕТЬ </a:t>
            </a:r>
          </a:p>
          <a:p>
            <a:r>
              <a:rPr lang="ru-RU" sz="2300" b="1" dirty="0" smtClean="0">
                <a:latin typeface="Arial" pitchFamily="34" charset="0"/>
                <a:cs typeface="Arial" pitchFamily="34" charset="0"/>
              </a:rPr>
              <a:t>СОБСТВЕННЫЙ ВКЛАД, ОТКРЫТЫЙ ИХ РОДИТЕЛЯМИ </a:t>
            </a:r>
          </a:p>
          <a:p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ИЛИ  ОПЕКУНАМИ.</a:t>
            </a:r>
          </a:p>
          <a:p>
            <a:endParaRPr lang="ru-RU" sz="23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300" b="1" dirty="0" smtClean="0">
                <a:latin typeface="Arial" pitchFamily="34" charset="0"/>
                <a:cs typeface="Arial" pitchFamily="34" charset="0"/>
              </a:rPr>
              <a:t>2. ДЕТИ ОТ 6 ДО 14 ЛЕТ ИМЕЮТ ПРАВО ПОЛЬЗОВАТЬСЯ</a:t>
            </a:r>
          </a:p>
          <a:p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БАНКОВСКОЙ КАРТОЙ.</a:t>
            </a:r>
          </a:p>
          <a:p>
            <a:endParaRPr lang="ru-RU" sz="23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300" b="1" dirty="0" smtClean="0">
                <a:latin typeface="Arial" pitchFamily="34" charset="0"/>
                <a:cs typeface="Arial" pitchFamily="34" charset="0"/>
              </a:rPr>
              <a:t>3. ДЕТИ СТАРШЕ 14 ЛЕТ МОГУТ ОТКРЫВАТЬ ВКЛАДЫ, </a:t>
            </a:r>
          </a:p>
          <a:p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ПОПОЛНЯТЬ  ИХ И РАСПОРЯЖАТЬСЯ ИМЕЮЩИМИСЯ </a:t>
            </a:r>
          </a:p>
          <a:p>
            <a:r>
              <a:rPr lang="ru-RU" sz="2300" b="1" dirty="0" smtClean="0">
                <a:latin typeface="Arial" pitchFamily="34" charset="0"/>
                <a:cs typeface="Arial" pitchFamily="34" charset="0"/>
              </a:rPr>
              <a:t>СРЕДСТВАМИ.</a:t>
            </a:r>
          </a:p>
          <a:p>
            <a:endParaRPr lang="ru-RU" sz="23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300" b="1" dirty="0" smtClean="0">
                <a:latin typeface="Arial" pitchFamily="34" charset="0"/>
                <a:cs typeface="Arial" pitchFamily="34" charset="0"/>
              </a:rPr>
              <a:t>4. ДЕТИ СТАРШЕ 14 ЛЕТ МОГУТ ПОЛУЧИТЬ </a:t>
            </a:r>
          </a:p>
          <a:p>
            <a:r>
              <a:rPr lang="ru-RU" sz="2300" b="1" dirty="0" smtClean="0">
                <a:latin typeface="Arial" pitchFamily="34" charset="0"/>
                <a:cs typeface="Arial" pitchFamily="34" charset="0"/>
              </a:rPr>
              <a:t>СОБСТВЕННУЮ (ОСНОВНУЮ) БАНКОВСКУЮ КАРТУ.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549503" cy="156966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ЗАДАНИЕ:</a:t>
            </a:r>
          </a:p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ВСТАВЬТЕ ПРОПУЩЕННЫЕ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СЛОВА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 ОПРЕДЕЛЕНИЯХ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188640"/>
            <a:ext cx="8683581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Деньги</a:t>
            </a: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это всеобщий  </a:t>
            </a: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эквивалент  .</a:t>
            </a:r>
          </a:p>
          <a:p>
            <a:endParaRPr lang="ru-RU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Безналичные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деньги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это депозиты (вклады) в банках, используемые для безналичных расчётов, а также счета для расчётов по чекам и пластиковым </a:t>
            </a: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картам.</a:t>
            </a:r>
          </a:p>
          <a:p>
            <a:endParaRPr lang="ru-RU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Банк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это посредник </a:t>
            </a: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между депонентами 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(вкладчиками) и дебиторами (должниками</a:t>
            </a: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247430"/>
            <a:ext cx="24482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19" y="1238901"/>
            <a:ext cx="285667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93309" y="2691212"/>
            <a:ext cx="2890075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8182" y="4603427"/>
            <a:ext cx="274197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5193784"/>
            <a:ext cx="255213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5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98" y="118770"/>
            <a:ext cx="8731690" cy="64940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Банковская электронная пластиковая карта </a:t>
            </a: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безналичный платёжный инструмент, который позволяет совершать платежи со счёта в банке или снимать наличные деньги </a:t>
            </a: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банкоматах  .</a:t>
            </a:r>
          </a:p>
          <a:p>
            <a:pPr lvl="0"/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Дебетовая карта 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привязана к счетам в комбанках, на которые поступают деньги</a:t>
            </a: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Банковский вклад 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это деньги, которые клиент размещает в банке, чтобы их сохранить  и получить доход в виде процентов по вкладу. 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728700"/>
            <a:ext cx="27363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4211" y="2170540"/>
            <a:ext cx="2482195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74548" y="3573016"/>
            <a:ext cx="140903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86129" y="4522928"/>
            <a:ext cx="157326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9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588" y="6016061"/>
            <a:ext cx="21857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170906">
            <a:off x="2368333" y="1988840"/>
            <a:ext cx="5904656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БАНКОВСКИЕ ВКЛАДЫ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И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БАНКОВСКИЕ  КАРТЫ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img-fotki.yandex.ru/get/42/goldfish2012.16/0_19a03_463d3215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376">
            <a:off x="6544047" y="958126"/>
            <a:ext cx="1758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 descr="http://opexobo-3yebo.ru/uploads/posts/2008-09/1222435829_russiapnew-1000rublei-2004-donatedoy_f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1024">
            <a:off x="6247500" y="490950"/>
            <a:ext cx="161131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http://img-fotki.yandex.ru/get/42/goldfish2012.16/0_19a03_463d3215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376">
            <a:off x="6696447" y="1110526"/>
            <a:ext cx="1758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http://img-fotki.yandex.ru/get/42/goldfish2012.16/0_19a03_463d3215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376">
            <a:off x="6848847" y="1262926"/>
            <a:ext cx="1758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69" y="1903008"/>
            <a:ext cx="2518593" cy="143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156" y="1526627"/>
            <a:ext cx="18907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6645" y="3573016"/>
            <a:ext cx="8490852" cy="2862322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ЦЕЛЬ: </a:t>
            </a:r>
            <a:r>
              <a:rPr lang="ru-RU" sz="2000" b="1" dirty="0">
                <a:latin typeface="Arial Narrow" pitchFamily="34" charset="0"/>
              </a:rPr>
              <a:t>УСВОИТЬ ХАРАКТЕРИСТИКУ БАНКОВСКОЙ КАРТЫ И  ПРАВИЛА БЕЗОПАСНОГО ХРАНЕНИЯ ДЕНЕГ.</a:t>
            </a:r>
          </a:p>
          <a:p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ЗАДАЧИ</a:t>
            </a:r>
            <a:r>
              <a:rPr lang="ru-RU" sz="2000" b="1" dirty="0">
                <a:latin typeface="Arial Narrow" pitchFamily="34" charset="0"/>
              </a:rPr>
              <a:t>: ИЗУЧИТЬ  КЛАССИФИКАЦИЮ ДЕНЕГ И БАНКОВСКИХ ВКЛАДОВ; ИЗУЧИТЬ ХАРАКТЕРИСТИКУ БАНКОВСКОЙ КАРТЫ; УСВОИТЬ  ПОНЯТИЯ «ДЕНЬГИ», «НАЛИЧНЫЕ И БЕЗНАЛИЧНЫЕ ДЕНЬГИ», «БАНКОВСКАЯ КАРТА»; «КОММЕРЧЕСКИЙ БАНК»; «БАНКОВСКИЙ ВКЛАД»; СФОРМУЛИРОВАТЬ ПРАВИЛА; ВЫПОЛНИТЬ </a:t>
            </a:r>
            <a:r>
              <a:rPr lang="ru-RU" sz="2000" b="1" dirty="0"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ЗАДАНИЕ – ВСТАВИТЬ ПРОПУЩЕННЫЕ СЛОВА В ОПРЕДЕЛЕНИЯХ</a:t>
            </a:r>
            <a:r>
              <a:rPr lang="ru-RU" sz="2000" b="1" dirty="0" smtClean="0">
                <a:latin typeface="Arial Narrow" pitchFamily="34" charset="0"/>
              </a:rPr>
              <a:t>.</a:t>
            </a:r>
            <a:endParaRPr lang="ru-RU" sz="2000" b="1" dirty="0" smtClean="0">
              <a:latin typeface="Arial Narrow" pitchFamily="34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Д/З: § 4.1 </a:t>
            </a:r>
            <a:r>
              <a:rPr lang="ru-RU" sz="2000" b="1" dirty="0">
                <a:latin typeface="Arial Narrow" pitchFamily="34" charset="0"/>
                <a:cs typeface="Arial" pitchFamily="34" charset="0"/>
              </a:rPr>
              <a:t>ПРОЧИТАТЬ,  СОСТАВИТЬ КЛАСТЕР, ВЫУЧИТЬ ОПРЕДЕЛЕНИЯ. </a:t>
            </a:r>
          </a:p>
        </p:txBody>
      </p:sp>
    </p:spTree>
    <p:extLst>
      <p:ext uri="{BB962C8B-B14F-4D97-AF65-F5344CB8AC3E}">
        <p14:creationId xmlns:p14="http://schemas.microsoft.com/office/powerpoint/2010/main" val="48855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332656"/>
            <a:ext cx="4248474" cy="627864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ОТВЕТЫ:</a:t>
            </a:r>
          </a:p>
          <a:p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 –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эквивалент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 – безналичные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3 –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пластиковым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4 –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вкладчиками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5 –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должниками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6 –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безналичный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7 –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банкоматах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8 –  деньги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9 –  деньги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10 -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процентов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4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5" name="Line 21"/>
          <p:cNvSpPr>
            <a:spLocks noChangeShapeType="1"/>
          </p:cNvSpPr>
          <p:nvPr/>
        </p:nvSpPr>
        <p:spPr bwMode="auto">
          <a:xfrm flipH="1">
            <a:off x="2071928" y="1036186"/>
            <a:ext cx="1311939" cy="0"/>
          </a:xfrm>
          <a:prstGeom prst="line">
            <a:avLst/>
          </a:prstGeom>
          <a:noFill/>
          <a:ln w="50800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3383868" y="851520"/>
            <a:ext cx="2052228" cy="369332"/>
          </a:xfrm>
          <a:prstGeom prst="rect">
            <a:avLst/>
          </a:prstGeom>
          <a:solidFill>
            <a:srgbClr val="FFFFFF"/>
          </a:solidFill>
          <a:ln w="38100" algn="ctr">
            <a:prstDash val="lgDashDotDot"/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ВИДЫ ДЕНЕГ</a:t>
            </a:r>
          </a:p>
        </p:txBody>
      </p:sp>
      <p:sp>
        <p:nvSpPr>
          <p:cNvPr id="62495" name="Line 31"/>
          <p:cNvSpPr>
            <a:spLocks noChangeShapeType="1"/>
          </p:cNvSpPr>
          <p:nvPr/>
        </p:nvSpPr>
        <p:spPr bwMode="auto">
          <a:xfrm>
            <a:off x="3451865" y="4450447"/>
            <a:ext cx="0" cy="1338731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192107" y="938142"/>
            <a:ext cx="1719184" cy="369332"/>
          </a:xfrm>
          <a:prstGeom prst="rect">
            <a:avLst/>
          </a:prstGeom>
          <a:solidFill>
            <a:srgbClr val="FFFFFF"/>
          </a:solidFill>
          <a:ln w="38100" algn="ctr">
            <a:prstDash val="lgDashDotDot"/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610B9"/>
                </a:solidFill>
                <a:latin typeface="Arial" charset="0"/>
              </a:rPr>
              <a:t>НАЛИЧНЫЕ</a:t>
            </a:r>
            <a:r>
              <a:rPr lang="ru-RU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470448" y="4921846"/>
            <a:ext cx="2304256" cy="646331"/>
          </a:xfrm>
          <a:prstGeom prst="rect">
            <a:avLst/>
          </a:prstGeom>
          <a:solidFill>
            <a:srgbClr val="FFFFFF"/>
          </a:solidFill>
          <a:ln w="38100" algn="ctr">
            <a:prstDash val="lgDashDotDot"/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БАНКОВСКИЕ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ЧЕКИ</a:t>
            </a:r>
            <a:endParaRPr lang="ru-RU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233025" y="3614599"/>
            <a:ext cx="1556087" cy="369332"/>
          </a:xfrm>
          <a:prstGeom prst="rect">
            <a:avLst/>
          </a:prstGeom>
          <a:solidFill>
            <a:srgbClr val="FFFFFF"/>
          </a:solidFill>
          <a:ln w="38100" algn="ctr">
            <a:prstDash val="lgDashDotDot"/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ДЕПОЗИТЫ 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4584769" y="3716616"/>
            <a:ext cx="2304256" cy="646331"/>
          </a:xfrm>
          <a:prstGeom prst="rect">
            <a:avLst/>
          </a:prstGeom>
          <a:solidFill>
            <a:srgbClr val="FFFFFF"/>
          </a:solidFill>
          <a:ln w="38100" algn="ctr">
            <a:prstDash val="lgDashDotDot"/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ЭД НА НОСИТЕЛЯХ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6751649" y="861614"/>
            <a:ext cx="1746553" cy="369332"/>
          </a:xfrm>
          <a:prstGeom prst="rect">
            <a:avLst/>
          </a:prstGeom>
          <a:solidFill>
            <a:srgbClr val="FFFFFF"/>
          </a:solidFill>
          <a:ln w="38100" algn="ctr">
            <a:prstDash val="lgDashDotDot"/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610B9"/>
                </a:solidFill>
                <a:latin typeface="Arial" charset="0"/>
              </a:rPr>
              <a:t>ЦИФРОВЫЕ</a:t>
            </a:r>
            <a:r>
              <a:rPr lang="ru-RU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3995936" y="2898929"/>
            <a:ext cx="2304256" cy="369332"/>
          </a:xfrm>
          <a:prstGeom prst="rect">
            <a:avLst/>
          </a:prstGeom>
          <a:solidFill>
            <a:srgbClr val="FFFFFF"/>
          </a:solidFill>
          <a:ln w="38100" algn="ctr">
            <a:prstDash val="lgDashDotDot"/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610B9"/>
                </a:solidFill>
                <a:latin typeface="Arial" charset="0"/>
              </a:rPr>
              <a:t>ЭЛЕКТРОННЫЕ</a:t>
            </a:r>
            <a:r>
              <a:rPr lang="ru-RU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1221032" y="2914989"/>
            <a:ext cx="2162836" cy="369332"/>
          </a:xfrm>
          <a:prstGeom prst="rect">
            <a:avLst/>
          </a:prstGeom>
          <a:solidFill>
            <a:srgbClr val="FFFFFF"/>
          </a:solidFill>
          <a:ln w="38100" algn="ctr">
            <a:prstDash val="lgDashDotDot"/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A08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БЕЗ</a:t>
            </a:r>
            <a:r>
              <a:rPr lang="ru-RU" b="1" dirty="0" smtClean="0">
                <a:solidFill>
                  <a:srgbClr val="C610B9"/>
                </a:solidFill>
                <a:latin typeface="Arial" charset="0"/>
              </a:rPr>
              <a:t>НАЛИЧНЫЕ</a:t>
            </a:r>
            <a:r>
              <a:rPr lang="ru-RU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4002596" y="3283995"/>
            <a:ext cx="533400" cy="1676400"/>
            <a:chOff x="1632" y="2784"/>
            <a:chExt cx="336" cy="1056"/>
          </a:xfrm>
        </p:grpSpPr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1632" y="2784"/>
              <a:ext cx="0" cy="48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>
              <a:off x="1632" y="3216"/>
              <a:ext cx="0" cy="624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1632" y="3216"/>
              <a:ext cx="336" cy="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1632" y="3840"/>
              <a:ext cx="336" cy="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3" name="Line 35"/>
          <p:cNvSpPr>
            <a:spLocks noChangeShapeType="1"/>
          </p:cNvSpPr>
          <p:nvPr/>
        </p:nvSpPr>
        <p:spPr bwMode="auto">
          <a:xfrm flipH="1">
            <a:off x="3034499" y="5756467"/>
            <a:ext cx="4572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24" name="Group 26"/>
          <p:cNvGrpSpPr>
            <a:grpSpLocks/>
          </p:cNvGrpSpPr>
          <p:nvPr/>
        </p:nvGrpSpPr>
        <p:grpSpPr bwMode="auto">
          <a:xfrm>
            <a:off x="2981520" y="3199496"/>
            <a:ext cx="457200" cy="1264070"/>
            <a:chOff x="1296" y="2016"/>
            <a:chExt cx="288" cy="1056"/>
          </a:xfrm>
        </p:grpSpPr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1584" y="2016"/>
              <a:ext cx="0" cy="48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H="1">
              <a:off x="1584" y="2448"/>
              <a:ext cx="0" cy="624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H="1">
              <a:off x="1296" y="2448"/>
              <a:ext cx="288" cy="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H="1">
              <a:off x="1296" y="3072"/>
              <a:ext cx="288" cy="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9" name="Line 35"/>
          <p:cNvSpPr>
            <a:spLocks noChangeShapeType="1"/>
          </p:cNvSpPr>
          <p:nvPr/>
        </p:nvSpPr>
        <p:spPr bwMode="auto">
          <a:xfrm flipH="1">
            <a:off x="3034499" y="5072877"/>
            <a:ext cx="4572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1369151" y="4232733"/>
            <a:ext cx="1405553" cy="461665"/>
          </a:xfrm>
          <a:prstGeom prst="rect">
            <a:avLst/>
          </a:prstGeom>
          <a:solidFill>
            <a:srgbClr val="FFFFFF"/>
          </a:solidFill>
          <a:ln w="38100" algn="ctr">
            <a:prstDash val="lgDashDotDot"/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ВЕКСЕЛЯ 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484856" y="5748287"/>
            <a:ext cx="2304256" cy="923330"/>
          </a:xfrm>
          <a:prstGeom prst="rect">
            <a:avLst/>
          </a:prstGeom>
          <a:solidFill>
            <a:srgbClr val="FFFFFF"/>
          </a:solidFill>
          <a:ln w="38100" algn="ctr">
            <a:prstDash val="lgDashDotDot"/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БАНКОВСКИЕ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ПЛАСТИКОВЫЕ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КАРТЫ</a:t>
            </a:r>
            <a:endParaRPr lang="ru-RU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9512" y="224644"/>
            <a:ext cx="8712968" cy="396044"/>
          </a:xfrm>
          <a:prstGeom prst="roundRect">
            <a:avLst/>
          </a:prstGeom>
          <a:solidFill>
            <a:srgbClr val="FFFFE5"/>
          </a:solidFill>
          <a:ln w="25400" cap="flat" cmpd="sng" algn="ctr">
            <a:solidFill>
              <a:srgbClr val="EEECE1"/>
            </a:solidFill>
            <a:prstDash val="solid"/>
          </a:ln>
          <a:effectLst/>
          <a:scene3d>
            <a:camera prst="perspectiveBelow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C00000"/>
                </a:solidFill>
              </a:rPr>
              <a:t>Особенности современных денег с позиции учёных</a:t>
            </a:r>
            <a:endParaRPr lang="ru-RU" sz="2400" b="1" kern="0" dirty="0">
              <a:solidFill>
                <a:srgbClr val="C00000"/>
              </a:solidFill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135591" y="2188767"/>
            <a:ext cx="1405553" cy="461665"/>
          </a:xfrm>
          <a:prstGeom prst="rect">
            <a:avLst/>
          </a:prstGeom>
          <a:solidFill>
            <a:srgbClr val="FFFFFF"/>
          </a:solidFill>
          <a:ln w="38100" algn="ctr">
            <a:prstDash val="lgDashDotDot"/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МОНЕТЫ</a:t>
            </a:r>
            <a:r>
              <a:rPr lang="ru-RU" b="1" dirty="0" smtClean="0">
                <a:solidFill>
                  <a:srgbClr val="003D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73032" y="1599424"/>
            <a:ext cx="1530673" cy="369332"/>
          </a:xfrm>
          <a:prstGeom prst="rect">
            <a:avLst/>
          </a:prstGeom>
          <a:solidFill>
            <a:srgbClr val="FFFFFF"/>
          </a:solidFill>
          <a:ln w="38100" algn="ctr">
            <a:prstDash val="lgDashDotDot"/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БАНКНОТЫ </a:t>
            </a:r>
          </a:p>
        </p:txBody>
      </p:sp>
      <p:grpSp>
        <p:nvGrpSpPr>
          <p:cNvPr id="34" name="Group 26"/>
          <p:cNvGrpSpPr>
            <a:grpSpLocks/>
          </p:cNvGrpSpPr>
          <p:nvPr/>
        </p:nvGrpSpPr>
        <p:grpSpPr bwMode="auto">
          <a:xfrm>
            <a:off x="1605920" y="1220852"/>
            <a:ext cx="356453" cy="1210618"/>
            <a:chOff x="1296" y="2016"/>
            <a:chExt cx="288" cy="1056"/>
          </a:xfrm>
        </p:grpSpPr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1584" y="2016"/>
              <a:ext cx="0" cy="48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 flipH="1">
              <a:off x="1296" y="2448"/>
              <a:ext cx="288" cy="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 flipH="1">
              <a:off x="1296" y="3072"/>
              <a:ext cx="288" cy="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H="1">
              <a:off x="1584" y="2448"/>
              <a:ext cx="0" cy="624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1" name="Line 21"/>
          <p:cNvSpPr>
            <a:spLocks noChangeShapeType="1"/>
          </p:cNvSpPr>
          <p:nvPr/>
        </p:nvSpPr>
        <p:spPr bwMode="auto">
          <a:xfrm flipH="1">
            <a:off x="2727896" y="1271890"/>
            <a:ext cx="1541399" cy="1518954"/>
          </a:xfrm>
          <a:prstGeom prst="line">
            <a:avLst/>
          </a:prstGeom>
          <a:noFill/>
          <a:ln w="76200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4269297" y="1220852"/>
            <a:ext cx="1258496" cy="1569992"/>
          </a:xfrm>
          <a:prstGeom prst="line">
            <a:avLst/>
          </a:prstGeom>
          <a:noFill/>
          <a:ln w="76200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" name="Line 23"/>
          <p:cNvSpPr>
            <a:spLocks noChangeShapeType="1"/>
          </p:cNvSpPr>
          <p:nvPr/>
        </p:nvSpPr>
        <p:spPr bwMode="auto">
          <a:xfrm flipH="1">
            <a:off x="3995936" y="4960395"/>
            <a:ext cx="6660" cy="787892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44" name="Group 21"/>
          <p:cNvGrpSpPr>
            <a:grpSpLocks/>
          </p:cNvGrpSpPr>
          <p:nvPr/>
        </p:nvGrpSpPr>
        <p:grpSpPr bwMode="auto">
          <a:xfrm>
            <a:off x="6762937" y="1255456"/>
            <a:ext cx="266700" cy="1828139"/>
            <a:chOff x="1632" y="2784"/>
            <a:chExt cx="336" cy="1056"/>
          </a:xfrm>
        </p:grpSpPr>
        <p:sp>
          <p:nvSpPr>
            <p:cNvPr id="45" name="Line 22"/>
            <p:cNvSpPr>
              <a:spLocks noChangeShapeType="1"/>
            </p:cNvSpPr>
            <p:nvPr/>
          </p:nvSpPr>
          <p:spPr bwMode="auto">
            <a:xfrm>
              <a:off x="1632" y="2784"/>
              <a:ext cx="0" cy="480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 flipH="1">
              <a:off x="1632" y="3216"/>
              <a:ext cx="0" cy="624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1632" y="3216"/>
              <a:ext cx="336" cy="0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1632" y="3840"/>
              <a:ext cx="336" cy="0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9" name="Line 21"/>
          <p:cNvSpPr>
            <a:spLocks noChangeShapeType="1"/>
          </p:cNvSpPr>
          <p:nvPr/>
        </p:nvSpPr>
        <p:spPr bwMode="auto">
          <a:xfrm>
            <a:off x="5527793" y="1024126"/>
            <a:ext cx="1223856" cy="12060"/>
          </a:xfrm>
          <a:prstGeom prst="line">
            <a:avLst/>
          </a:prstGeom>
          <a:noFill/>
          <a:ln w="50800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0" name="Line 35"/>
          <p:cNvSpPr>
            <a:spLocks noChangeShapeType="1"/>
          </p:cNvSpPr>
          <p:nvPr/>
        </p:nvSpPr>
        <p:spPr bwMode="auto">
          <a:xfrm>
            <a:off x="3962334" y="5756467"/>
            <a:ext cx="573662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4513286" y="4549066"/>
            <a:ext cx="2343858" cy="615553"/>
          </a:xfrm>
          <a:prstGeom prst="rect">
            <a:avLst/>
          </a:prstGeom>
          <a:solidFill>
            <a:srgbClr val="FFFFFF"/>
          </a:solidFill>
          <a:ln w="38100" algn="ctr">
            <a:prstDash val="lgDashDotDot"/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СЕТЕВЫЕ ЭД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(ЯНДЕКС ДЕНЬГИ)</a:t>
            </a:r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4552888" y="5568177"/>
            <a:ext cx="2304256" cy="707886"/>
          </a:xfrm>
          <a:prstGeom prst="rect">
            <a:avLst/>
          </a:prstGeom>
          <a:solidFill>
            <a:srgbClr val="FFFFFF"/>
          </a:solidFill>
          <a:ln w="38100" algn="ctr">
            <a:prstDash val="lgDashDotDot"/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ВИРТУАЛЬНЫЕ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(ИГРОВЫЕ)</a:t>
            </a: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7029637" y="1599424"/>
            <a:ext cx="1872280" cy="584775"/>
          </a:xfrm>
          <a:prstGeom prst="rect">
            <a:avLst/>
          </a:prstGeom>
          <a:solidFill>
            <a:srgbClr val="FFFFFF"/>
          </a:solidFill>
          <a:ln w="38100" algn="ctr">
            <a:prstDash val="lgDashDotDot"/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НЕФИАТНЫЕ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(КРИПТОВАЛЮТА)</a:t>
            </a:r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7029637" y="2431470"/>
            <a:ext cx="1820178" cy="861774"/>
          </a:xfrm>
          <a:prstGeom prst="rect">
            <a:avLst/>
          </a:prstGeom>
          <a:solidFill>
            <a:srgbClr val="FFFFFF"/>
          </a:solidFill>
          <a:ln w="38100" algn="ctr">
            <a:prstDash val="lgDashDotDot"/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ФИАТНЫЕ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(ЦИФРОВОЙ РУБЛЬ)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H="1">
            <a:off x="3431544" y="4450446"/>
            <a:ext cx="6660" cy="1338731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265" y="753208"/>
            <a:ext cx="8928992" cy="58939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900" b="1" dirty="0">
                <a:solidFill>
                  <a:prstClr val="black"/>
                </a:solidFill>
                <a:latin typeface="Arial Narrow" pitchFamily="34" charset="0"/>
              </a:rPr>
              <a:t>По поводу определения денег нет однозначного мнения учёных. Однако в настоящее время наиболее признаваемыми являются следующие определения</a:t>
            </a:r>
            <a:r>
              <a:rPr lang="ru-RU" sz="2900" dirty="0" smtClean="0">
                <a:solidFill>
                  <a:prstClr val="black"/>
                </a:solidFill>
                <a:latin typeface="Arial Narrow" pitchFamily="34" charset="0"/>
              </a:rPr>
              <a:t>. </a:t>
            </a:r>
            <a:r>
              <a:rPr lang="ru-RU" sz="2900" dirty="0">
                <a:solidFill>
                  <a:prstClr val="black"/>
                </a:solidFill>
                <a:latin typeface="Arial Narrow" pitchFamily="34" charset="0"/>
              </a:rPr>
              <a:t>«</a:t>
            </a:r>
            <a:r>
              <a:rPr lang="ru-RU" sz="2900" b="1" dirty="0">
                <a:solidFill>
                  <a:srgbClr val="C00000"/>
                </a:solidFill>
                <a:latin typeface="Arial Narrow" pitchFamily="34" charset="0"/>
              </a:rPr>
              <a:t>Деньги</a:t>
            </a:r>
            <a:r>
              <a:rPr lang="ru-RU" sz="2900" dirty="0">
                <a:solidFill>
                  <a:prstClr val="black"/>
                </a:solidFill>
                <a:latin typeface="Arial Narrow" pitchFamily="34" charset="0"/>
              </a:rPr>
              <a:t> – </a:t>
            </a:r>
            <a:r>
              <a:rPr lang="ru-RU" sz="2900" b="1" dirty="0">
                <a:solidFill>
                  <a:prstClr val="black"/>
                </a:solidFill>
                <a:latin typeface="Arial Narrow" pitchFamily="34" charset="0"/>
              </a:rPr>
              <a:t>это всеобщий обменный эквивалент</a:t>
            </a:r>
            <a:r>
              <a:rPr lang="ru-RU" sz="2900" dirty="0">
                <a:solidFill>
                  <a:prstClr val="black"/>
                </a:solidFill>
                <a:latin typeface="Arial Narrow" pitchFamily="34" charset="0"/>
              </a:rPr>
              <a:t>». «</a:t>
            </a:r>
            <a:r>
              <a:rPr lang="ru-RU" sz="2900" b="1" dirty="0">
                <a:solidFill>
                  <a:srgbClr val="C00000"/>
                </a:solidFill>
                <a:latin typeface="Arial Narrow" pitchFamily="34" charset="0"/>
              </a:rPr>
              <a:t>Наличные деньги</a:t>
            </a:r>
            <a:r>
              <a:rPr lang="ru-RU" sz="2900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900" dirty="0">
                <a:solidFill>
                  <a:prstClr val="black"/>
                </a:solidFill>
                <a:latin typeface="Arial Narrow" pitchFamily="34" charset="0"/>
              </a:rPr>
              <a:t>– </a:t>
            </a:r>
            <a:r>
              <a:rPr lang="ru-RU" sz="2900" b="1" dirty="0">
                <a:solidFill>
                  <a:prstClr val="black"/>
                </a:solidFill>
                <a:latin typeface="Arial Narrow" pitchFamily="34" charset="0"/>
              </a:rPr>
              <a:t>это деньги в виде монет и банкнот,  которые напрямую обмениваются на товары и услуги</a:t>
            </a:r>
            <a:r>
              <a:rPr lang="ru-RU" sz="2900" dirty="0">
                <a:solidFill>
                  <a:prstClr val="black"/>
                </a:solidFill>
                <a:latin typeface="Arial Narrow" pitchFamily="34" charset="0"/>
              </a:rPr>
              <a:t>». «</a:t>
            </a:r>
            <a:r>
              <a:rPr lang="ru-RU" sz="2900" b="1" dirty="0">
                <a:solidFill>
                  <a:srgbClr val="C00000"/>
                </a:solidFill>
                <a:latin typeface="Arial Narrow" pitchFamily="34" charset="0"/>
              </a:rPr>
              <a:t>Безналичные деньги</a:t>
            </a:r>
            <a:r>
              <a:rPr lang="ru-RU" sz="2900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900" dirty="0">
                <a:solidFill>
                  <a:prstClr val="black"/>
                </a:solidFill>
                <a:latin typeface="Arial Narrow" pitchFamily="34" charset="0"/>
              </a:rPr>
              <a:t>- </a:t>
            </a:r>
            <a:r>
              <a:rPr lang="ru-RU" sz="2900" b="1" dirty="0">
                <a:solidFill>
                  <a:prstClr val="black"/>
                </a:solidFill>
                <a:latin typeface="Arial Narrow" pitchFamily="34" charset="0"/>
              </a:rPr>
              <a:t>это депозиты </a:t>
            </a:r>
            <a:r>
              <a:rPr lang="ru-RU" sz="2900" b="1" dirty="0" smtClean="0">
                <a:solidFill>
                  <a:prstClr val="black"/>
                </a:solidFill>
                <a:latin typeface="Arial Narrow" pitchFamily="34" charset="0"/>
              </a:rPr>
              <a:t>(вклады) в </a:t>
            </a:r>
            <a:r>
              <a:rPr lang="ru-RU" sz="2900" b="1" dirty="0">
                <a:solidFill>
                  <a:prstClr val="black"/>
                </a:solidFill>
                <a:latin typeface="Arial Narrow" pitchFamily="34" charset="0"/>
              </a:rPr>
              <a:t>банках, используемые для безналичных расчётов, а также счета для расчётов по чекам и пластиковым картам</a:t>
            </a:r>
            <a:r>
              <a:rPr lang="ru-RU" sz="2900" dirty="0">
                <a:solidFill>
                  <a:prstClr val="black"/>
                </a:solidFill>
                <a:latin typeface="Arial Narrow" pitchFamily="34" charset="0"/>
              </a:rPr>
              <a:t>». «</a:t>
            </a:r>
            <a:r>
              <a:rPr lang="ru-RU" sz="2900" b="1" dirty="0">
                <a:solidFill>
                  <a:srgbClr val="C00000"/>
                </a:solidFill>
                <a:latin typeface="Arial Narrow" pitchFamily="34" charset="0"/>
              </a:rPr>
              <a:t>Банковская электронная пластиковая карта </a:t>
            </a:r>
            <a:r>
              <a:rPr lang="ru-RU" sz="2900" dirty="0">
                <a:solidFill>
                  <a:prstClr val="black"/>
                </a:solidFill>
                <a:latin typeface="Arial Narrow" pitchFamily="34" charset="0"/>
              </a:rPr>
              <a:t>– это </a:t>
            </a:r>
            <a:r>
              <a:rPr lang="ru-RU" sz="2900" b="1" dirty="0">
                <a:solidFill>
                  <a:prstClr val="black"/>
                </a:solidFill>
                <a:latin typeface="Arial Narrow" pitchFamily="34" charset="0"/>
              </a:rPr>
              <a:t>безналичный платёжный инструмент, который позволяет совершать платежи со счёта в банке или снимать наличные деньги в банкоматах</a:t>
            </a:r>
            <a:r>
              <a:rPr lang="ru-RU" sz="2900" dirty="0">
                <a:solidFill>
                  <a:prstClr val="black"/>
                </a:solidFill>
                <a:latin typeface="Arial Narrow" pitchFamily="34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6638" y="245838"/>
            <a:ext cx="278262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ТЕРМИНОЛОГИЯ</a:t>
            </a:r>
            <a:endParaRPr lang="ru-RU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891" y="836712"/>
            <a:ext cx="8820472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позиции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учёных, 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существуют наличные деньги в сфере обращения и безналичные деньги в виде банковских депозитов и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чеков, облигаций 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векселей, акций. Р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оль безналичных денег возрастает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Банковские пластиковые 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карты, электронные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деньги (ЭД) и 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цифровые деньги – это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новые формы безналичных денег, доля которых растёт 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общей денежной массе. </a:t>
            </a:r>
            <a:endParaRPr lang="ru-RU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1946 г. первую банковскую 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пластиковую карту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создал 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Джон С. </a:t>
            </a:r>
            <a:r>
              <a:rPr lang="ru-RU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Биггинс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специалист по кредиту в Национальном банке США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6288" y="188640"/>
            <a:ext cx="743171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ПРОИСХОЖДЕНИЕ ЭЛЕКТРОННЫХ ДЕНЕГ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(ЭД)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49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pic.rutubelist.ru/video/8e/22/8e2291e86ccb35fa1715595bc7a074a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2926" r="6972"/>
          <a:stretch/>
        </p:blipFill>
        <p:spPr bwMode="auto">
          <a:xfrm rot="20736733">
            <a:off x="474634" y="598460"/>
            <a:ext cx="3805779" cy="280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kredit-on.ru/wp-content/uploads/1/b/d/1bd1976aaabc83d99deb2610ce0e09f2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t="15760" r="3265" b="4714"/>
          <a:stretch/>
        </p:blipFill>
        <p:spPr bwMode="auto">
          <a:xfrm>
            <a:off x="3534376" y="247929"/>
            <a:ext cx="5486400" cy="38164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Прямоугольник 7"/>
          <p:cNvSpPr/>
          <p:nvPr/>
        </p:nvSpPr>
        <p:spPr>
          <a:xfrm>
            <a:off x="87634" y="4064353"/>
            <a:ext cx="8962540" cy="2677656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Дебетовая карта </a:t>
            </a:r>
            <a:r>
              <a:rPr lang="ru-RU" sz="2400" b="1" dirty="0" smtClean="0">
                <a:latin typeface="Arial Narrow" pitchFamily="34" charset="0"/>
              </a:rPr>
              <a:t>привязана </a:t>
            </a:r>
            <a:r>
              <a:rPr lang="ru-RU" sz="2400" b="1" dirty="0">
                <a:latin typeface="Arial Narrow" pitchFamily="34" charset="0"/>
              </a:rPr>
              <a:t>к </a:t>
            </a:r>
            <a:r>
              <a:rPr lang="ru-RU" sz="2400" b="1" dirty="0" smtClean="0">
                <a:latin typeface="Arial Narrow" pitchFamily="34" charset="0"/>
              </a:rPr>
              <a:t>счетам в комбанках, </a:t>
            </a:r>
            <a:r>
              <a:rPr lang="ru-RU" sz="2400" b="1" dirty="0">
                <a:latin typeface="Arial Narrow" pitchFamily="34" charset="0"/>
              </a:rPr>
              <a:t>на которые поступают деньги — заработная плата, пенсии, </a:t>
            </a:r>
            <a:r>
              <a:rPr lang="ru-RU" sz="2400" b="1" dirty="0" smtClean="0">
                <a:latin typeface="Arial Narrow" pitchFamily="34" charset="0"/>
              </a:rPr>
              <a:t>пособия. Такая карта используется для оплаты товаров и услуг, а также для получения наличных денег в банкоматах.</a:t>
            </a:r>
          </a:p>
          <a:p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Кредитная карта </a:t>
            </a:r>
            <a:r>
              <a:rPr lang="ru-RU" sz="2400" b="1" dirty="0">
                <a:latin typeface="Arial Narrow" pitchFamily="34" charset="0"/>
              </a:rPr>
              <a:t>— это финансовый инструмент, который позволяет владельцу получать банковский кредит с  процентами  </a:t>
            </a:r>
            <a:r>
              <a:rPr lang="ru-RU" sz="2400" b="1" dirty="0" smtClean="0">
                <a:latin typeface="Arial Narrow" pitchFamily="34" charset="0"/>
              </a:rPr>
              <a:t>и на  определенных условиях возврата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долга.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69569"/>
            <a:ext cx="3576172" cy="400110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non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ВИДЫ БАНКОВСКИХ КАРТ</a:t>
            </a:r>
            <a:endParaRPr lang="ru-RU" sz="2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5" t="8224" r="6967" b="74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" name="Рисунок 2" descr="https://gurukredit.ru/wp-content/uploads/2018/01/debetovayakarta-mir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38" y="18757"/>
            <a:ext cx="2279052" cy="1816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260648"/>
            <a:ext cx="4937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НАЦИОНАЛЬНАЯ ПЛАТЁЖНАЯ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СИСТЕМА «МИР»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6395"/>
          <a:stretch/>
        </p:blipFill>
        <p:spPr bwMode="auto">
          <a:xfrm>
            <a:off x="251520" y="1700808"/>
            <a:ext cx="5760640" cy="37444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547" y="610670"/>
            <a:ext cx="2430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БАНКОВСКАЯ 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КАРТА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t="6802" r="16543"/>
          <a:stretch/>
        </p:blipFill>
        <p:spPr bwMode="auto">
          <a:xfrm>
            <a:off x="3851920" y="1412776"/>
            <a:ext cx="4968552" cy="5112568"/>
          </a:xfrm>
          <a:prstGeom prst="rect">
            <a:avLst/>
          </a:prstGeom>
          <a:noFill/>
          <a:ln>
            <a:noFill/>
          </a:ln>
          <a:effectLst/>
          <a:scene3d>
            <a:camera prst="perspectiveBelow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4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33128" b="9933"/>
          <a:stretch/>
        </p:blipFill>
        <p:spPr bwMode="auto">
          <a:xfrm>
            <a:off x="0" y="1323832"/>
            <a:ext cx="9144000" cy="553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317847"/>
            <a:ext cx="682616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ЛИЦЕВАЯ СТОРОНА БАНКОВСКОЙ  КАРТЫ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326" y="2150309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МИКРОСХЕМА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60970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967</Words>
  <Application>Microsoft Office PowerPoint</Application>
  <PresentationFormat>Экран (4:3)</PresentationFormat>
  <Paragraphs>167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9_Тема Office</vt:lpstr>
      <vt:lpstr>Студия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52</cp:revision>
  <dcterms:created xsi:type="dcterms:W3CDTF">2023-12-18T20:41:51Z</dcterms:created>
  <dcterms:modified xsi:type="dcterms:W3CDTF">2024-06-18T10:23:34Z</dcterms:modified>
</cp:coreProperties>
</file>