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67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85" d="100"/>
          <a:sy n="85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C3CC250-B89B-4956-B206-5B994E1B9755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CC44C2-674D-4067-BB67-66FA67629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772400" cy="3552800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</a:rPr>
              <a:t>«Новая федеральная образовательная программа дошкольного образования (возрастной период ребенка от 1,6 до 3 лет)»</a:t>
            </a:r>
            <a:endParaRPr lang="en-US" sz="2800" b="1" i="1" dirty="0">
              <a:solidFill>
                <a:srgbClr val="002060"/>
              </a:solidFill>
            </a:endParaRPr>
          </a:p>
          <a:p>
            <a:r>
              <a:rPr lang="ru-RU" sz="2800" b="1" i="1" dirty="0">
                <a:solidFill>
                  <a:srgbClr val="002060"/>
                </a:solidFill>
              </a:rPr>
              <a:t>РЕЧЕВОЕ РАЗВИТИЕ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1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4318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речевого развития основными задачами образовательной деятельности являются: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формирование словаря: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развивать понимание речи и активизировать словарь;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 детей умение по словесному указанию педагога находить предметы, различать их местоположение, имитировать действия людей и движения животных;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обогащать словарь детей существительными, глаголами, прилагательными, наречиями и формировать умение использовать данные слова в речи;</a:t>
            </a:r>
          </a:p>
        </p:txBody>
      </p:sp>
    </p:spTree>
    <p:extLst>
      <p:ext uri="{BB962C8B-B14F-4D97-AF65-F5344CB8AC3E}">
        <p14:creationId xmlns:p14="http://schemas.microsoft.com/office/powerpoint/2010/main" val="251631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3330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речевого развития основными задачами образовательной деятельности являются: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звуковая культура речи: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упражнять детей в правильном произношении гласных и согласных звуков, звукоподражаний, отельных слов; формировать правильное произношение звукоподражательных слов в разном темпе, с разной силой голоса;</a:t>
            </a:r>
          </a:p>
        </p:txBody>
      </p:sp>
    </p:spTree>
    <p:extLst>
      <p:ext uri="{BB962C8B-B14F-4D97-AF65-F5344CB8AC3E}">
        <p14:creationId xmlns:p14="http://schemas.microsoft.com/office/powerpoint/2010/main" val="340235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3001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речевого развития основными задачами образовательной деятельности являются: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грамматический строй речи: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 детей умение согласовывать существительные и местоимения с глаголами, составлять фразы из 3-4 слов;</a:t>
            </a:r>
          </a:p>
        </p:txBody>
      </p:sp>
    </p:spTree>
    <p:extLst>
      <p:ext uri="{BB962C8B-B14F-4D97-AF65-F5344CB8AC3E}">
        <p14:creationId xmlns:p14="http://schemas.microsoft.com/office/powerpoint/2010/main" val="1606219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3330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речевого развития основными задачами образовательной деятельности являются: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связная речь: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продолжать развивать у детей умения понимать речь педагога, отвечать на вопросы; рассказывать об окружающем в 2-4 предложениях;</a:t>
            </a:r>
          </a:p>
        </p:txBody>
      </p:sp>
    </p:spTree>
    <p:extLst>
      <p:ext uri="{BB962C8B-B14F-4D97-AF65-F5344CB8AC3E}">
        <p14:creationId xmlns:p14="http://schemas.microsoft.com/office/powerpoint/2010/main" val="1547140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5113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речевого развития основными задачами образовательной деятельности являются: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5) интерес к художественной литературе: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 детей умение воспринимать небольшие по объему потешки, сказки и рассказы с наглядным сопровождением (и без него);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побуждать договаривать и произносить четверостишия уже известных ребенку стихов и песенок, воспроизводить игровые действия, движения персонажей;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поощрять отклик на ритм и мелодичность стихотворений, потешек; формировать умение в процессе чтения произведения повторять звуковые жесты;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развивать умение произносить звукоподражания, связанные с содержанием литературного материала (мяу-мяу, тик-так, баю-бай, ква-ква и т.п.), отвечать на вопросы по содержанию прочитанных произведений;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побуждать рассматривать книги и иллюстрации вместе с педагогом и самостоятельно;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развивать восприятие вопросительных и восклицательных интонаций художественного произведения.</a:t>
            </a:r>
            <a:endParaRPr lang="ru-RU" sz="1600" b="1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6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5174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образовательной деятельности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Формирование словаря: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 развивает понимание речи и активизирует словарь, формирует умение по словесному указанию находить предметы по цвету, размеру («Принеси красный кубик»), различать их местоположение, имитировать действия людей и движения животных; активизирует словарь детей: существительными, обозначающими названия транспортных средств, частей автомобиля, растений, фруктов, овощей, домашних животных и их детенышей; глаголами, обозначающими трудовые действия (мыть, стирать), взаимоотношения (помочь); прилагательными, обозначающими величину, цвет, вкус предметов; наречиями (сейчас, далеко). Педагог закрепляет у детей названия предметов и действий с предметами, некоторых особенностей предметов; названия некоторых трудовых действий и собственных действий; имена близких людей, имена детей группы; обозначения личностных качеств, особенностей внешности окружающих ребенка взрослых и сверстников.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50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4384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образовательной деятельности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Звуковая культура речи: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 формирует у детей умение говорить внятно, не торопясь, правильно произносить гласные и согласные звуки. В звукопроизношении для детей характерно физиологическое смягчение практически всех согласных звуков. В </a:t>
            </a:r>
            <a:r>
              <a:rPr lang="ru-RU" sz="1600" b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словопроизношении</a:t>
            </a: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ребенок пытается произнести все слова, которые необходимы для выражения его мысли. Педагог поощряет детей использовать разные по сложности слова, воспроизводить ритм слова, формирует умение детей не пропускать слоги в словах, выражать свое отношение к предмету разговора при помощи разнообразных вербальных и невербальных средств. У детей проявляется эмоциональная непроизвольная выразительность речи.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58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3988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образовательной деятельности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Грамматический строй речи: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 помогает детям овладеть умением правильно использовать большинство основных грамматических категорий: окончаний существительных; уменьшительно-ласкательных суффиксов; поощряет словотворчество, формирует умение детей выражать свои мысли посредством трех-, четырехсловных предложений.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67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8424936" cy="484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образовательной деятельности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u="sng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Связная речь:</a:t>
            </a:r>
          </a:p>
          <a:p>
            <a:pPr indent="450215" algn="ctr"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 формирует у детей умения рассказывать в 2-4 предложениях о нарисованном на картинке, об увиденном на прогулке, активно включаться в речевое взаимодействие, направленное на развитие умения понимать обращенную речь с опорой и без опоры на наглядность; побуждает детей проявлять интерес к общению со взрослыми и сверстниками, вступать в контакт с окружающими, выражать свои мысли, чувства, впечатления, используя речевые средства и элементарные этикетные формулы общения, реагировать на обращение с использованием доступных речевых средств, отвечать на вопросы педагога с использованием фразовой речи или формы простого предложения, относить к себе речь педагога, обращенную к группе детей, понимать ее содержание. Педагог развивает у детей умение использовать инициативную разговорную речь как средство общения и познания окружающего мира, употреблять в речи предложения разных типов, отражающие связи и зависимости объектов.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68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2635"/>
            <a:ext cx="8640960" cy="624227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5616" y="2564904"/>
            <a:ext cx="74168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4591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908720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25 ноября 2022 года Приказом Министерства просвещения РФ </a:t>
            </a:r>
          </a:p>
          <a:p>
            <a:pPr algn="ctr"/>
            <a:r>
              <a:rPr lang="ru-RU" sz="2200" b="1" dirty="0" err="1"/>
              <a:t>No</a:t>
            </a:r>
            <a:r>
              <a:rPr lang="ru-RU" sz="2200" b="1" dirty="0"/>
              <a:t> 1028</a:t>
            </a:r>
            <a:br>
              <a:rPr lang="ru-RU" sz="2200" b="1" dirty="0"/>
            </a:br>
            <a:r>
              <a:rPr lang="ru-RU" sz="2200" b="1" dirty="0"/>
              <a:t>утверждена федеральная образовательная программа дошкольного образования (далее – ФОП ДО).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89521"/>
            <a:ext cx="8352928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ФОП ДО разработана в соответствии с Порядком разработки и</a:t>
            </a:r>
            <a:br>
              <a:rPr lang="ru-RU" sz="2200" b="1" i="1" dirty="0"/>
            </a:br>
            <a:r>
              <a:rPr lang="ru-RU" sz="2200" b="1" i="1" dirty="0"/>
              <a:t>утверждения федеральных основных общеобразовательных программ, утвержденным приказом Министерства просвещения РФ от 30 сентября 2022г. </a:t>
            </a:r>
            <a:r>
              <a:rPr lang="ru-RU" sz="2200" b="1" i="1" dirty="0" err="1"/>
              <a:t>No</a:t>
            </a:r>
            <a:r>
              <a:rPr lang="ru-RU" sz="2200" b="1" i="1" dirty="0"/>
              <a:t> 874.</a:t>
            </a:r>
          </a:p>
        </p:txBody>
      </p:sp>
    </p:spTree>
    <p:extLst>
      <p:ext uri="{BB962C8B-B14F-4D97-AF65-F5344CB8AC3E}">
        <p14:creationId xmlns:p14="http://schemas.microsoft.com/office/powerpoint/2010/main" val="350658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0" y="307861"/>
            <a:ext cx="8679526" cy="62422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946" y="307861"/>
            <a:ext cx="8679526" cy="493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В области речевого развития основными задачами образовательной деятельности являются: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 От 1 года 6 месяцев до 2 лет: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развитие понимания речи:</a:t>
            </a:r>
            <a:r>
              <a:rPr lang="ru-RU" sz="1600" b="1" dirty="0"/>
              <a:t> закреплять умение понимать слова, обозначающие предметы, некоторые действия, признаки, размер, цвет, местоположение; 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понимать речь взрослого и выполнять его просьбы; 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выполнять несложные поручения;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развитие активной речи: </a:t>
            </a:r>
            <a:r>
              <a:rPr lang="ru-RU" sz="1600" b="1" dirty="0"/>
              <a:t>побуждать детей использовать накопленный запас слов по подражанию и самостоятельно, упражнять в замене звукоподражательных слов общеупотребительными;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 </a:t>
            </a:r>
            <a:r>
              <a:rPr lang="ru-RU" sz="2000" b="1" dirty="0"/>
              <a:t>способствовать развитию диалогической речи</a:t>
            </a:r>
            <a:r>
              <a:rPr lang="ru-RU" sz="1600" b="1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88442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0" y="307861"/>
            <a:ext cx="8679526" cy="62422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946" y="307861"/>
            <a:ext cx="8679526" cy="4941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В области речевого развития основными задачами образовательной деятельности являются: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 От 1 года 6 месяцев до 2 лет:</a:t>
            </a:r>
          </a:p>
          <a:p>
            <a:pPr lvl="0" algn="ctr">
              <a:lnSpc>
                <a:spcPct val="150000"/>
              </a:lnSpc>
            </a:pPr>
            <a:r>
              <a:rPr lang="ru-RU" sz="2000" b="1" dirty="0">
                <a:solidFill>
                  <a:srgbClr val="000000"/>
                </a:solidFill>
              </a:rPr>
              <a:t>воспроизводить за взрослым отдельные слова и короткие фразы; </a:t>
            </a:r>
          </a:p>
          <a:p>
            <a:pPr lvl="0" algn="ctr">
              <a:lnSpc>
                <a:spcPct val="150000"/>
              </a:lnSpc>
            </a:pPr>
            <a:r>
              <a:rPr lang="ru-RU" sz="2000" b="1" dirty="0">
                <a:solidFill>
                  <a:srgbClr val="000000"/>
                </a:solidFill>
              </a:rPr>
              <a:t>побуждать детей употреблять несложные для произношения слова и простые предложения;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развивать умение слушать чтение </a:t>
            </a:r>
            <a:r>
              <a:rPr lang="ru-RU" sz="1600" b="1" dirty="0"/>
              <a:t>взрослым наизусть потешек, стихов, песенок, сказок с наглядным сопровождением (картинки, игрушки, книжки- игрушки, книжки-картинки);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развивать у детей умение эмоционально откликаться </a:t>
            </a:r>
            <a:r>
              <a:rPr lang="ru-RU" sz="1600" b="1" dirty="0"/>
              <a:t>на ритм и мелодичность </a:t>
            </a:r>
            <a:r>
              <a:rPr lang="ru-RU" sz="1600" b="1" dirty="0" err="1"/>
              <a:t>пестушек</a:t>
            </a:r>
            <a:r>
              <a:rPr lang="ru-RU" sz="1600" b="1" dirty="0"/>
              <a:t>, песенок, потешек, сказок;</a:t>
            </a:r>
          </a:p>
        </p:txBody>
      </p:sp>
    </p:spTree>
    <p:extLst>
      <p:ext uri="{BB962C8B-B14F-4D97-AF65-F5344CB8AC3E}">
        <p14:creationId xmlns:p14="http://schemas.microsoft.com/office/powerpoint/2010/main" val="48579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0" y="307861"/>
            <a:ext cx="8679526" cy="62422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946" y="307861"/>
            <a:ext cx="8679526" cy="5680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В области речевого развития основными задачами образовательной деятельности являются: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 От 1 года 6 месяцев до 2 лет:</a:t>
            </a:r>
          </a:p>
          <a:p>
            <a:pPr lvl="0" algn="ctr">
              <a:lnSpc>
                <a:spcPct val="150000"/>
              </a:lnSpc>
            </a:pPr>
            <a:r>
              <a:rPr lang="ru-RU" sz="2000" b="1" dirty="0">
                <a:solidFill>
                  <a:srgbClr val="000000"/>
                </a:solidFill>
              </a:rPr>
              <a:t>поддерживать положительные эмоциональные и избирательные </a:t>
            </a:r>
            <a:r>
              <a:rPr lang="ru-RU" sz="1600" b="1" dirty="0">
                <a:solidFill>
                  <a:srgbClr val="000000"/>
                </a:solidFill>
              </a:rPr>
              <a:t>реакции в процессе чтения произведений фольклора и коротких литературных художественных произведений;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формировать умение показывать </a:t>
            </a:r>
            <a:r>
              <a:rPr lang="ru-RU" sz="1600" b="1" dirty="0"/>
              <a:t>и называть предметы, объекты, изображенные в книжках-картинках;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 показывая, называть </a:t>
            </a:r>
            <a:r>
              <a:rPr lang="ru-RU" sz="1600" b="1" dirty="0"/>
              <a:t>совершаемые персонажами действия;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воспринимать </a:t>
            </a:r>
            <a:r>
              <a:rPr lang="ru-RU" sz="1600" b="1" dirty="0"/>
              <a:t>вопросительные и восклицательные </a:t>
            </a:r>
            <a:r>
              <a:rPr lang="ru-RU" sz="2000" b="1" dirty="0"/>
              <a:t>интонации</a:t>
            </a:r>
            <a:r>
              <a:rPr lang="ru-RU" sz="1600" b="1" dirty="0"/>
              <a:t> поэтических произведений;</a:t>
            </a:r>
          </a:p>
          <a:p>
            <a:pPr algn="ctr">
              <a:lnSpc>
                <a:spcPct val="150000"/>
              </a:lnSpc>
            </a:pPr>
            <a:r>
              <a:rPr lang="ru-RU" sz="2000" b="1" dirty="0"/>
              <a:t>побуждать договаривать </a:t>
            </a:r>
            <a:r>
              <a:rPr lang="ru-RU" sz="1600" b="1" dirty="0"/>
              <a:t>(заканчивать) слова и строчки знакомых ребенку песенок и стихов.</a:t>
            </a:r>
          </a:p>
        </p:txBody>
      </p:sp>
    </p:spTree>
    <p:extLst>
      <p:ext uri="{BB962C8B-B14F-4D97-AF65-F5344CB8AC3E}">
        <p14:creationId xmlns:p14="http://schemas.microsoft.com/office/powerpoint/2010/main" val="322244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0" y="307861"/>
            <a:ext cx="8679526" cy="62422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946" y="307861"/>
            <a:ext cx="8679526" cy="3602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Содержание образовательной деятельности.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от 1 года 6 месяцев до 2 лет:</a:t>
            </a:r>
          </a:p>
          <a:p>
            <a:pPr algn="ctr">
              <a:lnSpc>
                <a:spcPct val="150000"/>
              </a:lnSpc>
            </a:pPr>
            <a:endParaRPr lang="ru-RU" sz="1600" b="1" dirty="0"/>
          </a:p>
          <a:p>
            <a:pPr algn="ctr">
              <a:lnSpc>
                <a:spcPct val="150000"/>
              </a:lnSpc>
            </a:pPr>
            <a:r>
              <a:rPr lang="ru-RU" sz="2000" b="1" dirty="0"/>
              <a:t>развитие понимания речи</a:t>
            </a:r>
            <a:r>
              <a:rPr lang="ru-RU" sz="1600" b="1" dirty="0"/>
              <a:t>: педагог закрепляет умение детей понимать слова, обозначающие предметы в поле зрения ребенка (мебель, одежда), действия и признаки предметов, размер, цвет, местоположение предметов; совершенствует умения детей понимать слова, обозначающие предметы, находить предметы по слову педагога, выполнять несложные поручения, включающие 2 действия (найди и принеси), отвечать на вопросы о названии предметов одежды, посуды, овощей и фруктов и действиях с ними;</a:t>
            </a:r>
          </a:p>
        </p:txBody>
      </p:sp>
    </p:spTree>
    <p:extLst>
      <p:ext uri="{BB962C8B-B14F-4D97-AF65-F5344CB8AC3E}">
        <p14:creationId xmlns:p14="http://schemas.microsoft.com/office/powerpoint/2010/main" val="54842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0" y="307861"/>
            <a:ext cx="8679526" cy="62422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946" y="307861"/>
            <a:ext cx="8679526" cy="286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Содержание образовательной деятельности.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от 1 года 6 месяцев до 2 лет:</a:t>
            </a:r>
          </a:p>
          <a:p>
            <a:pPr algn="ctr">
              <a:lnSpc>
                <a:spcPct val="150000"/>
              </a:lnSpc>
            </a:pPr>
            <a:endParaRPr lang="ru-RU" sz="1600" b="1" dirty="0"/>
          </a:p>
          <a:p>
            <a:pPr algn="ctr">
              <a:lnSpc>
                <a:spcPct val="150000"/>
              </a:lnSpc>
            </a:pPr>
            <a:r>
              <a:rPr lang="ru-RU" sz="2000" b="1" dirty="0"/>
              <a:t>развитие активной речи: </a:t>
            </a:r>
            <a:r>
              <a:rPr lang="ru-RU" sz="1600" b="1" dirty="0"/>
              <a:t>педагог закрепляет умение детей называть окружающих его людей, употреблять местоимения, называть предметы в комнате и вне ее, отдельные действия взрослых, свойства предметов (маленький, большой); выражать словами свои просьбы, желания. </a:t>
            </a:r>
          </a:p>
        </p:txBody>
      </p:sp>
    </p:spTree>
    <p:extLst>
      <p:ext uri="{BB962C8B-B14F-4D97-AF65-F5344CB8AC3E}">
        <p14:creationId xmlns:p14="http://schemas.microsoft.com/office/powerpoint/2010/main" val="354060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0" y="307861"/>
            <a:ext cx="8679526" cy="62422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116633"/>
            <a:ext cx="8712968" cy="66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/>
              <a:t>Содержание образовательной деятельности.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от 1 года 6 месяцев до 2 лет: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Педагог активизирует речь детей, побуждает ее использовать как средство общения с окружающими, формирует умение включаться в диалог с помощью доступных средств (вокализаций, движений, мимики, жестов, слов); активизирует речевые реакции детей путем разыгрывания простых сюжетов со знакомыми предметами, показа картин, отражающих понятные детям ситуации, формирует у детей умение осуществлять самостоятельные предметные и игровые действия, подсказывать, как можно обозначить их словом, как развить несложный сюжет, иллюстрируя предметную деятельность, развивает речевую активность ребенка в процессе </a:t>
            </a:r>
            <a:r>
              <a:rPr lang="ru-RU" sz="1600" b="1" dirty="0" err="1"/>
              <a:t>отобразительной</a:t>
            </a:r>
            <a:r>
              <a:rPr lang="ru-RU" sz="1600" b="1" dirty="0"/>
              <a:t> игры;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в процессе наблюдений детей за живыми объектами и движущимся транспортом педагог в любом контакте с ребенком поддерживает речевую активность, дает развернутое речевое описание происходящего, того, что ребенок пока может выразить лишь в однословном высказывании;</a:t>
            </a:r>
          </a:p>
          <a:p>
            <a:pPr algn="ctr">
              <a:lnSpc>
                <a:spcPct val="150000"/>
              </a:lnSpc>
            </a:pPr>
            <a:r>
              <a:rPr lang="ru-RU" sz="1600" b="1" dirty="0"/>
              <a:t>во время игр-занятий по рассматриванию предметов, игрушек педагог закрепляет у детей умение обозначать словом объекты и действия, выполнять одноименные действия разными игрушками.</a:t>
            </a:r>
          </a:p>
        </p:txBody>
      </p:sp>
    </p:spTree>
    <p:extLst>
      <p:ext uri="{BB962C8B-B14F-4D97-AF65-F5344CB8AC3E}">
        <p14:creationId xmlns:p14="http://schemas.microsoft.com/office/powerpoint/2010/main" val="207207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3257"/>
            <a:ext cx="8640960" cy="62422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613257"/>
            <a:ext cx="8640960" cy="85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 «Речевое развитие»</a:t>
            </a:r>
            <a:br>
              <a:rPr lang="ru-RU" sz="2400" b="1" dirty="0">
                <a:solidFill>
                  <a:srgbClr val="002060"/>
                </a:solidFill>
                <a:ea typeface="Calibri" panose="020F050202020403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a typeface="Calibri" panose="020F0502020204030204" pitchFamily="34" charset="0"/>
              </a:rPr>
              <a:t>Образовательная деятельность с детьми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29064"/>
              </p:ext>
            </p:extLst>
          </p:nvPr>
        </p:nvGraphicFramePr>
        <p:xfrm>
          <a:off x="323528" y="1479053"/>
          <a:ext cx="8568952" cy="2897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ВОЗРАСТ ДЕТЕЙ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СОДЕРЖАНИЕ ОБРАЗОВАТЕЛЬНОЙ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ДЕЯТЕЛЬНОСТИ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От 2 лет до 3 лет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Формирование словаря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Звуковая культура речи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Грамматический строй речи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Связная речь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509120"/>
            <a:ext cx="8640960" cy="106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Важно! Среди задач педагога в области речевого развития –</a:t>
            </a:r>
            <a:b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 детей от 2 до 7 лет интерес к художественной литературе.</a:t>
            </a:r>
            <a:endParaRPr lang="ru-RU" sz="2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34023"/>
      </p:ext>
    </p:extLst>
  </p:cSld>
  <p:clrMapOvr>
    <a:masterClrMapping/>
  </p:clrMapOvr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аттестация Леонова Л.Л. ред</Template>
  <TotalTime>541</TotalTime>
  <Words>1437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Wingdings</vt:lpstr>
      <vt:lpstr>День Победы_06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детский сад- оптимизация процесса подготовки к занятиям по изобразительной деятельности»</dc:title>
  <dc:creator>Елена</dc:creator>
  <cp:lastModifiedBy>123</cp:lastModifiedBy>
  <cp:revision>83</cp:revision>
  <dcterms:created xsi:type="dcterms:W3CDTF">2019-11-16T09:34:53Z</dcterms:created>
  <dcterms:modified xsi:type="dcterms:W3CDTF">2024-04-16T05:11:19Z</dcterms:modified>
</cp:coreProperties>
</file>