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36"/>
  </p:notesMasterIdLst>
  <p:sldIdLst>
    <p:sldId id="286" r:id="rId2"/>
    <p:sldId id="288" r:id="rId3"/>
    <p:sldId id="289" r:id="rId4"/>
    <p:sldId id="287" r:id="rId5"/>
    <p:sldId id="285" r:id="rId6"/>
    <p:sldId id="284" r:id="rId7"/>
    <p:sldId id="257" r:id="rId8"/>
    <p:sldId id="267" r:id="rId9"/>
    <p:sldId id="268" r:id="rId10"/>
    <p:sldId id="269" r:id="rId11"/>
    <p:sldId id="270" r:id="rId12"/>
    <p:sldId id="271" r:id="rId13"/>
    <p:sldId id="258" r:id="rId14"/>
    <p:sldId id="272" r:id="rId15"/>
    <p:sldId id="292" r:id="rId16"/>
    <p:sldId id="291" r:id="rId17"/>
    <p:sldId id="274" r:id="rId18"/>
    <p:sldId id="290" r:id="rId19"/>
    <p:sldId id="259" r:id="rId20"/>
    <p:sldId id="260" r:id="rId21"/>
    <p:sldId id="275" r:id="rId22"/>
    <p:sldId id="261" r:id="rId23"/>
    <p:sldId id="276" r:id="rId24"/>
    <p:sldId id="262" r:id="rId25"/>
    <p:sldId id="277" r:id="rId26"/>
    <p:sldId id="263" r:id="rId27"/>
    <p:sldId id="278" r:id="rId28"/>
    <p:sldId id="279" r:id="rId29"/>
    <p:sldId id="264" r:id="rId30"/>
    <p:sldId id="280" r:id="rId31"/>
    <p:sldId id="265" r:id="rId32"/>
    <p:sldId id="281" r:id="rId33"/>
    <p:sldId id="282" r:id="rId34"/>
    <p:sldId id="283" r:id="rId3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000099"/>
    <a:srgbClr val="FF00FF"/>
    <a:srgbClr val="FF5050"/>
    <a:srgbClr val="F4FBDF"/>
    <a:srgbClr val="0000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074" autoAdjust="0"/>
    <p:restoredTop sz="94374" autoAdjust="0"/>
  </p:normalViewPr>
  <p:slideViewPr>
    <p:cSldViewPr snapToGrid="0">
      <p:cViewPr varScale="1">
        <p:scale>
          <a:sx n="61" d="100"/>
          <a:sy n="61" d="100"/>
        </p:scale>
        <p:origin x="42" y="2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98FAE-C877-42AC-827A-C7DE54696D6D}" type="datetimeFigureOut">
              <a:rPr lang="ru-RU" smtClean="0"/>
              <a:pPr/>
              <a:t>18.06.2024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964D1-9D3E-4272-A3D0-9028966F37EC}" type="slidenum">
              <a:rPr lang="ru-RU" smtClean="0"/>
              <a:pPr/>
              <a:t>‹#›</a:t>
            </a:fld>
            <a:endParaRPr lang="ru-RU"/>
          </a:p>
        </p:txBody>
      </p:sp>
    </p:spTree>
    <p:extLst>
      <p:ext uri="{BB962C8B-B14F-4D97-AF65-F5344CB8AC3E}">
        <p14:creationId xmlns:p14="http://schemas.microsoft.com/office/powerpoint/2010/main" val="200319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C6964D1-9D3E-4272-A3D0-9028966F37EC}" type="slidenum">
              <a:rPr lang="ru-RU" smtClean="0"/>
              <a:pPr/>
              <a:t>6</a:t>
            </a:fld>
            <a:endParaRPr lang="ru-RU"/>
          </a:p>
        </p:txBody>
      </p:sp>
    </p:spTree>
    <p:extLst>
      <p:ext uri="{BB962C8B-B14F-4D97-AF65-F5344CB8AC3E}">
        <p14:creationId xmlns:p14="http://schemas.microsoft.com/office/powerpoint/2010/main" val="247037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964D1-9D3E-4272-A3D0-9028966F37E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63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108324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261122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2283989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C2375CA-D15C-459D-B0B6-051CC04C5919}" type="slidenum">
              <a:rPr lang="ru-RU" smtClean="0"/>
              <a:pPr/>
              <a:t>‹#›</a:t>
            </a:fld>
            <a:endParaRPr lang="ru-R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0959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85224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3396240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2712795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327617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227797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3913264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smtClean="0"/>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2500718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285960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344779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317066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857990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smtClean="0"/>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288564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861BE3F-7728-46D6-95BC-24000188B2C9}" type="datetimeFigureOut">
              <a:rPr lang="ru-RU" smtClean="0"/>
              <a:pPr/>
              <a:t>18.06.2024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C2375CA-D15C-459D-B0B6-051CC04C5919}" type="slidenum">
              <a:rPr lang="ru-RU" smtClean="0"/>
              <a:pPr/>
              <a:t>‹#›</a:t>
            </a:fld>
            <a:endParaRPr lang="ru-RU"/>
          </a:p>
        </p:txBody>
      </p:sp>
    </p:spTree>
    <p:extLst>
      <p:ext uri="{BB962C8B-B14F-4D97-AF65-F5344CB8AC3E}">
        <p14:creationId xmlns:p14="http://schemas.microsoft.com/office/powerpoint/2010/main" val="178992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861BE3F-7728-46D6-95BC-24000188B2C9}" type="datetimeFigureOut">
              <a:rPr lang="ru-RU" smtClean="0"/>
              <a:pPr/>
              <a:t>18.06.2024</a:t>
            </a:fld>
            <a:endParaRPr lang="ru-R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C2375CA-D15C-459D-B0B6-051CC04C5919}" type="slidenum">
              <a:rPr lang="ru-RU" smtClean="0"/>
              <a:pPr/>
              <a:t>‹#›</a:t>
            </a:fld>
            <a:endParaRPr lang="ru-RU"/>
          </a:p>
        </p:txBody>
      </p:sp>
    </p:spTree>
    <p:extLst>
      <p:ext uri="{BB962C8B-B14F-4D97-AF65-F5344CB8AC3E}">
        <p14:creationId xmlns:p14="http://schemas.microsoft.com/office/powerpoint/2010/main" val="4202145130"/>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6" descr="https://cf.ppt-online.org/files/slide/v/VfgroKABXCRuF3Epcz76D92xYhyZPG8Wmv0aj5/slid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893" y="180304"/>
            <a:ext cx="105507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Заголовок 2"/>
          <p:cNvSpPr>
            <a:spLocks noGrp="1"/>
          </p:cNvSpPr>
          <p:nvPr>
            <p:ph type="ctrTitle"/>
          </p:nvPr>
        </p:nvSpPr>
        <p:spPr>
          <a:xfrm>
            <a:off x="3304086" y="1641466"/>
            <a:ext cx="7684477" cy="2930705"/>
          </a:xfrm>
          <a:solidFill>
            <a:srgbClr val="FFCC99"/>
          </a:solidFill>
          <a:ln w="76200">
            <a:solidFill>
              <a:srgbClr val="FF5050"/>
            </a:solidFill>
          </a:ln>
        </p:spPr>
        <p:txBody>
          <a:bodyPr>
            <a:normAutofit/>
          </a:bodyPr>
          <a:lstStyle/>
          <a:p>
            <a:pPr eaLnBrk="1" hangingPunct="1"/>
            <a:r>
              <a:rPr lang="ru-RU" altLang="ru-RU" sz="4400" dirty="0" smtClean="0">
                <a:solidFill>
                  <a:srgbClr val="C00000"/>
                </a:solidFill>
                <a:latin typeface="Georgia" panose="02040502050405020303" pitchFamily="18" charset="0"/>
              </a:rPr>
              <a:t>«Взаимодействие </a:t>
            </a:r>
            <a:r>
              <a:rPr lang="ru-RU" altLang="ru-RU" sz="4400" dirty="0">
                <a:solidFill>
                  <a:srgbClr val="C00000"/>
                </a:solidFill>
                <a:latin typeface="Georgia" panose="02040502050405020303" pitchFamily="18" charset="0"/>
              </a:rPr>
              <a:t>родителей и </a:t>
            </a:r>
            <a:r>
              <a:rPr lang="ru-RU" altLang="ru-RU" sz="4400" dirty="0" smtClean="0">
                <a:solidFill>
                  <a:srgbClr val="C00000"/>
                </a:solidFill>
                <a:latin typeface="Georgia" panose="02040502050405020303" pitchFamily="18" charset="0"/>
              </a:rPr>
              <a:t>              школы </a:t>
            </a:r>
            <a:r>
              <a:rPr lang="ru-RU" altLang="ru-RU" sz="4400" dirty="0">
                <a:solidFill>
                  <a:srgbClr val="C00000"/>
                </a:solidFill>
                <a:latin typeface="Georgia" panose="02040502050405020303" pitchFamily="18" charset="0"/>
              </a:rPr>
              <a:t>искусств.                          Формы работы</a:t>
            </a:r>
            <a:r>
              <a:rPr lang="ru-RU" altLang="ru-RU" sz="4400" dirty="0" smtClean="0">
                <a:solidFill>
                  <a:srgbClr val="C00000"/>
                </a:solidFill>
                <a:latin typeface="Georgia" panose="02040502050405020303" pitchFamily="18" charset="0"/>
              </a:rPr>
              <a:t>»</a:t>
            </a:r>
            <a:br>
              <a:rPr lang="ru-RU" altLang="ru-RU" sz="4400" dirty="0" smtClean="0">
                <a:solidFill>
                  <a:srgbClr val="C00000"/>
                </a:solidFill>
                <a:latin typeface="Georgia" panose="02040502050405020303" pitchFamily="18" charset="0"/>
              </a:rPr>
            </a:br>
            <a:r>
              <a:rPr lang="ru-RU" altLang="ru-RU" sz="2000" dirty="0" smtClean="0">
                <a:solidFill>
                  <a:srgbClr val="C00000"/>
                </a:solidFill>
                <a:latin typeface="Georgia" panose="02040502050405020303" pitchFamily="18" charset="0"/>
              </a:rPr>
              <a:t>Доклад - презентация</a:t>
            </a:r>
            <a:endParaRPr lang="ru-RU" altLang="ru-RU" sz="2000" dirty="0">
              <a:solidFill>
                <a:srgbClr val="C00000"/>
              </a:solidFill>
              <a:latin typeface="Georgia" panose="02040502050405020303" pitchFamily="18" charset="0"/>
            </a:endParaRPr>
          </a:p>
        </p:txBody>
      </p:sp>
      <p:sp>
        <p:nvSpPr>
          <p:cNvPr id="2051" name="Rectangle 3"/>
          <p:cNvSpPr>
            <a:spLocks noGrp="1" noChangeArrowheads="1"/>
          </p:cNvSpPr>
          <p:nvPr>
            <p:ph type="subTitle" idx="1"/>
          </p:nvPr>
        </p:nvSpPr>
        <p:spPr>
          <a:xfrm>
            <a:off x="3200400" y="5181600"/>
            <a:ext cx="4346620" cy="1386625"/>
          </a:xfrm>
        </p:spPr>
        <p:txBody>
          <a:bodyPr>
            <a:noAutofit/>
          </a:bodyPr>
          <a:lstStyle/>
          <a:p>
            <a:pPr algn="r" eaLnBrk="1" hangingPunct="1">
              <a:lnSpc>
                <a:spcPct val="80000"/>
              </a:lnSpc>
            </a:pPr>
            <a:r>
              <a:rPr lang="ru-RU" altLang="ru-RU" sz="1800" b="1" dirty="0">
                <a:solidFill>
                  <a:srgbClr val="002060"/>
                </a:solidFill>
              </a:rPr>
              <a:t> </a:t>
            </a:r>
          </a:p>
          <a:p>
            <a:pPr eaLnBrk="1" hangingPunct="1">
              <a:lnSpc>
                <a:spcPct val="80000"/>
              </a:lnSpc>
            </a:pPr>
            <a:endParaRPr lang="ru-RU" altLang="ru-RU" sz="1800" b="1" dirty="0">
              <a:solidFill>
                <a:srgbClr val="002060"/>
              </a:solidFill>
            </a:endParaRPr>
          </a:p>
          <a:p>
            <a:pPr eaLnBrk="1" hangingPunct="1">
              <a:lnSpc>
                <a:spcPct val="80000"/>
              </a:lnSpc>
            </a:pPr>
            <a:endParaRPr lang="ru-RU" altLang="ru-RU" sz="1800" b="1" dirty="0">
              <a:solidFill>
                <a:srgbClr val="002060"/>
              </a:solidFill>
            </a:endParaRPr>
          </a:p>
          <a:p>
            <a:pPr eaLnBrk="1" hangingPunct="1">
              <a:lnSpc>
                <a:spcPct val="80000"/>
              </a:lnSpc>
            </a:pPr>
            <a:endParaRPr lang="ru-RU" altLang="ru-RU" sz="1800" b="1" dirty="0">
              <a:solidFill>
                <a:srgbClr val="002060"/>
              </a:solidFill>
            </a:endParaRPr>
          </a:p>
          <a:p>
            <a:pPr algn="r" eaLnBrk="1" hangingPunct="1">
              <a:lnSpc>
                <a:spcPct val="80000"/>
              </a:lnSpc>
            </a:pPr>
            <a:r>
              <a:rPr lang="ru-RU" altLang="ru-RU" sz="1800" b="1" dirty="0">
                <a:solidFill>
                  <a:srgbClr val="002060"/>
                </a:solidFill>
                <a:latin typeface="Monotype Corsiva" panose="03010101010201010101" pitchFamily="66" charset="0"/>
              </a:rPr>
              <a:t>п. </a:t>
            </a:r>
            <a:r>
              <a:rPr lang="ru-RU" altLang="ru-RU" sz="1800" b="1" dirty="0" err="1">
                <a:solidFill>
                  <a:srgbClr val="002060"/>
                </a:solidFill>
                <a:latin typeface="Monotype Corsiva" panose="03010101010201010101" pitchFamily="66" charset="0"/>
              </a:rPr>
              <a:t>Власиха</a:t>
            </a:r>
            <a:r>
              <a:rPr lang="ru-RU" altLang="ru-RU" sz="1800" b="1" dirty="0">
                <a:solidFill>
                  <a:srgbClr val="002060"/>
                </a:solidFill>
                <a:latin typeface="Monotype Corsiva" panose="03010101010201010101" pitchFamily="66" charset="0"/>
              </a:rPr>
              <a:t>,  </a:t>
            </a:r>
            <a:r>
              <a:rPr lang="ru-RU" altLang="ru-RU" sz="1800" b="1" smtClean="0">
                <a:solidFill>
                  <a:srgbClr val="002060"/>
                </a:solidFill>
                <a:latin typeface="Monotype Corsiva" panose="03010101010201010101" pitchFamily="66" charset="0"/>
              </a:rPr>
              <a:t>апрель </a:t>
            </a:r>
            <a:r>
              <a:rPr lang="ru-RU" altLang="ru-RU" sz="1800" b="1" smtClean="0">
                <a:solidFill>
                  <a:srgbClr val="002060"/>
                </a:solidFill>
                <a:latin typeface="Monotype Corsiva" panose="03010101010201010101" pitchFamily="66" charset="0"/>
              </a:rPr>
              <a:t>2024 </a:t>
            </a:r>
            <a:r>
              <a:rPr lang="ru-RU" altLang="ru-RU" sz="1800" b="1" dirty="0">
                <a:solidFill>
                  <a:srgbClr val="002060"/>
                </a:solidFill>
                <a:latin typeface="Monotype Corsiva" panose="03010101010201010101" pitchFamily="66" charset="0"/>
              </a:rPr>
              <a:t>г.</a:t>
            </a:r>
          </a:p>
        </p:txBody>
      </p:sp>
      <p:sp>
        <p:nvSpPr>
          <p:cNvPr id="2052" name="TextBox 1"/>
          <p:cNvSpPr txBox="1">
            <a:spLocks noChangeArrowheads="1"/>
          </p:cNvSpPr>
          <p:nvPr/>
        </p:nvSpPr>
        <p:spPr bwMode="auto">
          <a:xfrm>
            <a:off x="3745522" y="685800"/>
            <a:ext cx="6758965" cy="738664"/>
          </a:xfrm>
          <a:prstGeom prst="rect">
            <a:avLst/>
          </a:prstGeom>
          <a:solidFill>
            <a:schemeClr val="tx1"/>
          </a:solidFill>
          <a:ln w="57150">
            <a:solidFill>
              <a:schemeClr val="bg2">
                <a:lumMod val="60000"/>
                <a:lumOff val="40000"/>
              </a:schemeClr>
            </a:solid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002060"/>
                </a:solidFill>
                <a:latin typeface="Georgia" panose="02040502050405020303" pitchFamily="18" charset="0"/>
              </a:rPr>
              <a:t>Муниципальное  учреждение дополнительного образования  </a:t>
            </a:r>
          </a:p>
          <a:p>
            <a:pPr algn="ctr" eaLnBrk="1" hangingPunct="1">
              <a:spcBef>
                <a:spcPct val="0"/>
              </a:spcBef>
              <a:buFontTx/>
              <a:buNone/>
            </a:pPr>
            <a:r>
              <a:rPr lang="ru-RU" altLang="ru-RU" sz="1400" b="1" dirty="0">
                <a:solidFill>
                  <a:srgbClr val="002060"/>
                </a:solidFill>
                <a:latin typeface="Georgia" panose="02040502050405020303" pitchFamily="18" charset="0"/>
              </a:rPr>
              <a:t>Детская школа искусств «ГАРМОНИЯ»                                                 </a:t>
            </a:r>
            <a:r>
              <a:rPr lang="ru-RU" altLang="ru-RU" sz="1400" b="1" dirty="0" smtClean="0">
                <a:solidFill>
                  <a:srgbClr val="002060"/>
                </a:solidFill>
                <a:latin typeface="Georgia" panose="02040502050405020303" pitchFamily="18" charset="0"/>
              </a:rPr>
              <a:t>                                         </a:t>
            </a:r>
            <a:r>
              <a:rPr lang="ru-RU" altLang="ru-RU" sz="1400" b="1" dirty="0" err="1">
                <a:solidFill>
                  <a:srgbClr val="002060"/>
                </a:solidFill>
                <a:latin typeface="Georgia" panose="02040502050405020303" pitchFamily="18" charset="0"/>
              </a:rPr>
              <a:t>г.о</a:t>
            </a:r>
            <a:r>
              <a:rPr lang="ru-RU" altLang="ru-RU" sz="1400" b="1" dirty="0">
                <a:solidFill>
                  <a:srgbClr val="002060"/>
                </a:solidFill>
                <a:latin typeface="Georgia" panose="02040502050405020303" pitchFamily="18" charset="0"/>
              </a:rPr>
              <a:t>. </a:t>
            </a:r>
            <a:r>
              <a:rPr lang="ru-RU" altLang="ru-RU" sz="1400" b="1" dirty="0" err="1">
                <a:solidFill>
                  <a:srgbClr val="002060"/>
                </a:solidFill>
                <a:latin typeface="Georgia" panose="02040502050405020303" pitchFamily="18" charset="0"/>
              </a:rPr>
              <a:t>Власиха</a:t>
            </a:r>
            <a:r>
              <a:rPr lang="ru-RU" altLang="ru-RU" sz="1400" b="1" dirty="0">
                <a:solidFill>
                  <a:srgbClr val="002060"/>
                </a:solidFill>
                <a:latin typeface="Georgia" panose="02040502050405020303" pitchFamily="18" charset="0"/>
              </a:rPr>
              <a:t> Московской </a:t>
            </a:r>
            <a:r>
              <a:rPr lang="ru-RU" altLang="ru-RU" sz="1400" b="1" dirty="0" smtClean="0">
                <a:solidFill>
                  <a:srgbClr val="002060"/>
                </a:solidFill>
                <a:latin typeface="Georgia" panose="02040502050405020303" pitchFamily="18" charset="0"/>
              </a:rPr>
              <a:t>области</a:t>
            </a:r>
            <a:endParaRPr lang="ru-RU" altLang="ru-RU" sz="1400" b="1" dirty="0">
              <a:solidFill>
                <a:srgbClr val="002060"/>
              </a:solidFill>
              <a:latin typeface="Georgia" panose="02040502050405020303" pitchFamily="18" charset="0"/>
            </a:endParaRPr>
          </a:p>
        </p:txBody>
      </p:sp>
      <p:sp>
        <p:nvSpPr>
          <p:cNvPr id="2054" name="TextBox 5"/>
          <p:cNvSpPr txBox="1">
            <a:spLocks noChangeArrowheads="1"/>
          </p:cNvSpPr>
          <p:nvPr/>
        </p:nvSpPr>
        <p:spPr bwMode="auto">
          <a:xfrm>
            <a:off x="8229599" y="5181601"/>
            <a:ext cx="2554941" cy="1138773"/>
          </a:xfrm>
          <a:prstGeom prst="rect">
            <a:avLst/>
          </a:prstGeom>
          <a:solidFill>
            <a:schemeClr val="tx1"/>
          </a:solidFill>
          <a:ln w="28575">
            <a:solidFill>
              <a:schemeClr val="tx2">
                <a:lumMod val="50000"/>
              </a:schemeClr>
            </a:solid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i="1" dirty="0">
                <a:solidFill>
                  <a:srgbClr val="002060"/>
                </a:solidFill>
                <a:latin typeface="Monotype Corsiva" panose="03010101010201010101" pitchFamily="66" charset="0"/>
                <a:cs typeface="Times New Roman" panose="02020603050405020304" pitchFamily="18" charset="0"/>
              </a:rPr>
              <a:t>Автор доклада-презентации:                                               преподаватель                              </a:t>
            </a:r>
            <a:r>
              <a:rPr lang="ru-RU" altLang="ru-RU" sz="2000" b="1" i="1" dirty="0" err="1">
                <a:solidFill>
                  <a:srgbClr val="002060"/>
                </a:solidFill>
                <a:latin typeface="Monotype Corsiva" panose="03010101010201010101" pitchFamily="66" charset="0"/>
                <a:cs typeface="Times New Roman" panose="02020603050405020304" pitchFamily="18" charset="0"/>
              </a:rPr>
              <a:t>Пашнина</a:t>
            </a:r>
            <a:r>
              <a:rPr lang="ru-RU" altLang="ru-RU" sz="2000" b="1" i="1" dirty="0">
                <a:solidFill>
                  <a:srgbClr val="002060"/>
                </a:solidFill>
                <a:latin typeface="Monotype Corsiva" panose="03010101010201010101" pitchFamily="66" charset="0"/>
                <a:cs typeface="Times New Roman" panose="02020603050405020304" pitchFamily="18" charset="0"/>
              </a:rPr>
              <a:t>                            Марина Николаевна</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399" y="4572171"/>
            <a:ext cx="3146613" cy="1996054"/>
          </a:xfrm>
          <a:prstGeom prst="rect">
            <a:avLst/>
          </a:prstGeom>
        </p:spPr>
      </p:pic>
    </p:spTree>
    <p:extLst>
      <p:ext uri="{BB962C8B-B14F-4D97-AF65-F5344CB8AC3E}">
        <p14:creationId xmlns:p14="http://schemas.microsoft.com/office/powerpoint/2010/main" val="3640269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stretch>
            <a:fillRect/>
          </a:stretch>
        </p:blipFill>
        <p:spPr>
          <a:xfrm>
            <a:off x="4871545" y="121023"/>
            <a:ext cx="3736426" cy="966729"/>
          </a:xfrm>
          <a:prstGeom prst="rect">
            <a:avLst/>
          </a:prstGeom>
          <a:solidFill>
            <a:schemeClr val="tx1"/>
          </a:solidFill>
        </p:spPr>
      </p:pic>
      <p:sp>
        <p:nvSpPr>
          <p:cNvPr id="2" name="Прямоугольник 1"/>
          <p:cNvSpPr/>
          <p:nvPr/>
        </p:nvSpPr>
        <p:spPr>
          <a:xfrm>
            <a:off x="4871545" y="1324303"/>
            <a:ext cx="3878314" cy="5355312"/>
          </a:xfrm>
          <a:prstGeom prst="rect">
            <a:avLst/>
          </a:prstGeom>
        </p:spPr>
        <p:txBody>
          <a:bodyPr wrap="square">
            <a:spAutoFit/>
          </a:bodyPr>
          <a:lstStyle/>
          <a:p>
            <a:pPr lvl="0" algn="just"/>
            <a:r>
              <a:rPr lang="ru-RU" b="1" dirty="0">
                <a:solidFill>
                  <a:schemeClr val="tx1">
                    <a:lumMod val="95000"/>
                  </a:schemeClr>
                </a:solidFill>
                <a:latin typeface="Times New Roman" panose="02020603050405020304" pitchFamily="18" charset="0"/>
                <a:cs typeface="Times New Roman" panose="02020603050405020304" pitchFamily="18" charset="0"/>
              </a:rPr>
              <a:t>Ни с чем несравнимо впечатление от первого публичного выступления юного музыканта! Гордость, восторг, слезы умиления… На все концерты своих учащихся мы приглашаем родителей, бабушек, дедушек, сестер, братьев. Огромная поддержка близких людей, семьи нужна тогда, когда задумывается сольное выступление ученика. В жизни ребенка это важный и ответственный момент: нужно отдать много времени, сил, эмоций, чтобы успешно, на подъеме, без срывов исполнить произведение</a:t>
            </a:r>
            <a:r>
              <a:rPr lang="ru-RU" b="1" dirty="0" smtClean="0">
                <a:solidFill>
                  <a:schemeClr val="tx1">
                    <a:lumMod val="95000"/>
                  </a:schemeClr>
                </a:solidFill>
                <a:latin typeface="Times New Roman" panose="02020603050405020304" pitchFamily="18" charset="0"/>
                <a:cs typeface="Times New Roman" panose="02020603050405020304" pitchFamily="18" charset="0"/>
              </a:rPr>
              <a:t>. И как здесь важна поддержка не только преподавателя, но и родителей!</a:t>
            </a:r>
            <a:endParaRPr lang="ru-RU" dirty="0">
              <a:solidFill>
                <a:schemeClr val="tx1">
                  <a:lumMod val="95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78" y="121023"/>
            <a:ext cx="4033230" cy="2539157"/>
          </a:xfrm>
          <a:prstGeom prst="rect">
            <a:avLst/>
          </a:prstGeom>
          <a:ln w="76200">
            <a:solidFill>
              <a:schemeClr val="tx1"/>
            </a:solidFill>
          </a:ln>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578" y="3474610"/>
            <a:ext cx="2406560" cy="3023145"/>
          </a:xfrm>
          <a:prstGeom prst="rect">
            <a:avLst/>
          </a:prstGeom>
          <a:ln w="76200">
            <a:solidFill>
              <a:schemeClr val="tx1"/>
            </a:solidFill>
          </a:ln>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7524" y="121023"/>
            <a:ext cx="2816227" cy="2890191"/>
          </a:xfrm>
          <a:prstGeom prst="rect">
            <a:avLst/>
          </a:prstGeom>
          <a:ln w="76200">
            <a:solidFill>
              <a:schemeClr val="tx1"/>
            </a:solidFill>
          </a:ln>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7524" y="3365813"/>
            <a:ext cx="2816228" cy="3240740"/>
          </a:xfrm>
          <a:prstGeom prst="rect">
            <a:avLst/>
          </a:prstGeom>
          <a:ln w="76200">
            <a:solidFill>
              <a:schemeClr val="tx1"/>
            </a:solidFill>
          </a:ln>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7296" y="2560244"/>
            <a:ext cx="2327177" cy="3414887"/>
          </a:xfrm>
          <a:prstGeom prst="rect">
            <a:avLst/>
          </a:prstGeom>
          <a:ln w="76200">
            <a:solidFill>
              <a:schemeClr val="tx1"/>
            </a:solidFill>
          </a:ln>
        </p:spPr>
      </p:pic>
    </p:spTree>
    <p:extLst>
      <p:ext uri="{BB962C8B-B14F-4D97-AF65-F5344CB8AC3E}">
        <p14:creationId xmlns:p14="http://schemas.microsoft.com/office/powerpoint/2010/main" val="2358804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60331" y="0"/>
            <a:ext cx="4508937" cy="1122218"/>
          </a:xfrm>
          <a:ln>
            <a:solidFill>
              <a:schemeClr val="tx1"/>
            </a:solidFill>
          </a:ln>
        </p:spPr>
        <p:txBody>
          <a:bodyPr>
            <a:normAutofit/>
          </a:bodyPr>
          <a:lstStyle/>
          <a:p>
            <a:pPr marL="0" indent="0">
              <a:buNone/>
            </a:pPr>
            <a:r>
              <a:rPr lang="ru-RU" sz="3200" b="1" dirty="0" smtClean="0">
                <a:latin typeface="Times New Roman" panose="02020603050405020304" pitchFamily="18" charset="0"/>
                <a:cs typeface="Times New Roman" panose="02020603050405020304" pitchFamily="18" charset="0"/>
              </a:rPr>
              <a:t>КОНКУРСЫ</a:t>
            </a:r>
            <a:endParaRPr lang="ru-RU" sz="32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996" y="0"/>
            <a:ext cx="4782934" cy="3015156"/>
          </a:xfrm>
          <a:prstGeom prst="rect">
            <a:avLst/>
          </a:prstGeom>
          <a:ln w="76200">
            <a:solidFill>
              <a:schemeClr val="tx1"/>
            </a:solidFill>
          </a:ln>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220" y="2490952"/>
            <a:ext cx="3307709" cy="3993138"/>
          </a:xfrm>
          <a:prstGeom prst="rect">
            <a:avLst/>
          </a:prstGeom>
          <a:solidFill>
            <a:schemeClr val="bg2">
              <a:lumMod val="40000"/>
              <a:lumOff val="60000"/>
            </a:schemeClr>
          </a:solidFill>
          <a:ln w="76200">
            <a:solidFill>
              <a:schemeClr val="tx1"/>
            </a:solidFill>
          </a:ln>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2207" y="0"/>
            <a:ext cx="3405828" cy="3325907"/>
          </a:xfrm>
          <a:prstGeom prst="rect">
            <a:avLst/>
          </a:prstGeom>
          <a:ln w="76200">
            <a:solidFill>
              <a:schemeClr val="tx1"/>
            </a:solidFill>
          </a:ln>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7324" y="3484179"/>
            <a:ext cx="2270711" cy="2999911"/>
          </a:xfrm>
          <a:prstGeom prst="rect">
            <a:avLst/>
          </a:prstGeom>
          <a:ln w="76200">
            <a:solidFill>
              <a:schemeClr val="tx1"/>
            </a:solidFill>
          </a:ln>
        </p:spPr>
      </p:pic>
      <p:sp>
        <p:nvSpPr>
          <p:cNvPr id="5" name="Прямоугольник 4"/>
          <p:cNvSpPr/>
          <p:nvPr/>
        </p:nvSpPr>
        <p:spPr>
          <a:xfrm>
            <a:off x="236483" y="740979"/>
            <a:ext cx="5871619" cy="5743111"/>
          </a:xfrm>
          <a:prstGeom prst="rect">
            <a:avLst/>
          </a:prstGeom>
          <a:solidFill>
            <a:schemeClr val="tx2">
              <a:lumMod val="90000"/>
            </a:schemeClr>
          </a:solidFill>
        </p:spPr>
        <p:txBody>
          <a:bodyPr wrap="square">
            <a:spAutoFit/>
          </a:bodyPr>
          <a:lstStyle/>
          <a:p>
            <a:pPr algn="just">
              <a:lnSpc>
                <a:spcPct val="120000"/>
              </a:lnSpc>
              <a:spcAft>
                <a:spcPts val="0"/>
              </a:spcAft>
            </a:pPr>
            <a:r>
              <a:rPr lang="ru-RU" b="1" dirty="0">
                <a:solidFill>
                  <a:srgbClr val="181818"/>
                </a:solidFill>
                <a:latin typeface="Times New Roman" panose="02020603050405020304" pitchFamily="18" charset="0"/>
                <a:ea typeface="Times New Roman" panose="02020603050405020304" pitchFamily="18" charset="0"/>
              </a:rPr>
              <a:t>Конкурсное направление в деятельности ДШИ «Гармония» огромно. Любой конкурс или олимпиада всегда помогает участникам встать на более высокую ступеньку развития, обрести новые знания, умения, навыки, получить новый опыт.</a:t>
            </a:r>
            <a:endParaRPr lang="ru-RU" sz="1600" dirty="0">
              <a:latin typeface="Times New Roman" panose="02020603050405020304" pitchFamily="18" charset="0"/>
              <a:ea typeface="Times New Roman" panose="02020603050405020304" pitchFamily="18" charset="0"/>
            </a:endParaRPr>
          </a:p>
          <a:p>
            <a:pPr algn="just">
              <a:lnSpc>
                <a:spcPct val="120000"/>
              </a:lnSpc>
              <a:spcAft>
                <a:spcPts val="0"/>
              </a:spcAft>
            </a:pPr>
            <a:r>
              <a:rPr lang="ru-RU" b="1" dirty="0">
                <a:solidFill>
                  <a:srgbClr val="181818"/>
                </a:solidFill>
                <a:latin typeface="Times New Roman" panose="02020603050405020304" pitchFamily="18" charset="0"/>
                <a:ea typeface="Times New Roman" panose="02020603050405020304" pitchFamily="18" charset="0"/>
              </a:rPr>
              <a:t>    Конкурсы делают жизнь детей и их семей наиболее насыщенной и разнообразной: новые места, знакомства, эмоции – все это помогает  обрести смысл, интерес к жизни,  вытеснить гаджеты, игры, виртуальную реальность.</a:t>
            </a:r>
            <a:endParaRPr lang="ru-RU" sz="1600" dirty="0">
              <a:latin typeface="Times New Roman" panose="02020603050405020304" pitchFamily="18" charset="0"/>
              <a:ea typeface="Times New Roman" panose="02020603050405020304" pitchFamily="18" charset="0"/>
            </a:endParaRPr>
          </a:p>
          <a:p>
            <a:pPr algn="just">
              <a:lnSpc>
                <a:spcPct val="120000"/>
              </a:lnSpc>
              <a:spcAft>
                <a:spcPts val="0"/>
              </a:spcAft>
            </a:pPr>
            <a:r>
              <a:rPr lang="ru-RU" b="1" dirty="0">
                <a:solidFill>
                  <a:srgbClr val="181818"/>
                </a:solidFill>
                <a:latin typeface="Times New Roman" panose="02020603050405020304" pitchFamily="18" charset="0"/>
                <a:ea typeface="Times New Roman" panose="02020603050405020304" pitchFamily="18" charset="0"/>
              </a:rPr>
              <a:t>  В случае правильной организации конкурсов и олимпиад для учащихся и  адекватного отношения к ним родителей, у детей формируются здоровый дух </a:t>
            </a:r>
            <a:r>
              <a:rPr lang="ru-RU" b="1" dirty="0" err="1">
                <a:solidFill>
                  <a:srgbClr val="181818"/>
                </a:solidFill>
                <a:latin typeface="Times New Roman" panose="02020603050405020304" pitchFamily="18" charset="0"/>
                <a:ea typeface="Times New Roman" panose="02020603050405020304" pitchFamily="18" charset="0"/>
              </a:rPr>
              <a:t>соревновательности</a:t>
            </a:r>
            <a:r>
              <a:rPr lang="ru-RU" b="1" dirty="0">
                <a:solidFill>
                  <a:srgbClr val="181818"/>
                </a:solidFill>
                <a:latin typeface="Times New Roman" panose="02020603050405020304" pitchFamily="18" charset="0"/>
                <a:ea typeface="Times New Roman" panose="02020603050405020304" pitchFamily="18" charset="0"/>
              </a:rPr>
              <a:t> и конкуренции, уверенность в себе, своих силах, положительное отношение к другим, окружающему миру. Самое важное - умение радоваться своим успехам и успехам других.</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6849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578" y="346364"/>
            <a:ext cx="6964077" cy="2428367"/>
          </a:xfrm>
          <a:solidFill>
            <a:schemeClr val="accent5">
              <a:lumMod val="50000"/>
            </a:schemeClr>
          </a:solidFill>
          <a:ln w="76200">
            <a:solidFill>
              <a:schemeClr val="accent5">
                <a:lumMod val="40000"/>
                <a:lumOff val="60000"/>
              </a:schemeClr>
            </a:solidFill>
          </a:ln>
        </p:spPr>
        <p:txBody>
          <a:bodyPr>
            <a:noAutofit/>
          </a:bodyPr>
          <a:lstStyle/>
          <a:p>
            <a:pPr marL="0" indent="0" algn="just">
              <a:lnSpc>
                <a:spcPct val="100000"/>
              </a:lnSpc>
              <a:buNone/>
            </a:pPr>
            <a:r>
              <a:rPr lang="ru-RU" sz="1800" b="1" dirty="0" smtClean="0">
                <a:effectLst/>
              </a:rPr>
              <a:t>С </a:t>
            </a:r>
            <a:r>
              <a:rPr lang="ru-RU" sz="1800" b="1" dirty="0">
                <a:effectLst/>
              </a:rPr>
              <a:t>целью достижения результативности музыкального воспитания детей, необходимо разнообразить семейные формы музыкального образования. К этим формам относятся: </a:t>
            </a:r>
            <a:r>
              <a:rPr lang="ru-RU" sz="1800" b="1" dirty="0" smtClean="0">
                <a:effectLst/>
              </a:rPr>
              <a:t>посещение </a:t>
            </a:r>
            <a:r>
              <a:rPr lang="ru-RU" sz="1800" b="1" dirty="0">
                <a:effectLst/>
              </a:rPr>
              <a:t>музыкальных </a:t>
            </a:r>
            <a:r>
              <a:rPr lang="ru-RU" sz="1800" b="1" dirty="0" smtClean="0">
                <a:effectLst/>
              </a:rPr>
              <a:t>театров, концертных </a:t>
            </a:r>
            <a:r>
              <a:rPr lang="ru-RU" sz="1800" b="1" dirty="0">
                <a:effectLst/>
              </a:rPr>
              <a:t>программ филармонии, консерватории и других концертных </a:t>
            </a:r>
            <a:r>
              <a:rPr lang="ru-RU" sz="1800" b="1" dirty="0" smtClean="0">
                <a:effectLst/>
              </a:rPr>
              <a:t>площадок. В </a:t>
            </a:r>
            <a:r>
              <a:rPr lang="ru-RU" sz="1800" b="1" dirty="0">
                <a:effectLst/>
              </a:rPr>
              <a:t>этих условиях успешнее закрепляются знания, полученные на музыкальных занятиях.</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2618" y="346364"/>
            <a:ext cx="3466667" cy="6040580"/>
          </a:xfrm>
          <a:prstGeom prst="rect">
            <a:avLst/>
          </a:prstGeom>
          <a:solidFill>
            <a:srgbClr val="FFFFFF">
              <a:shade val="85000"/>
            </a:srgbClr>
          </a:solidFill>
          <a:ln w="76200" cap="rnd">
            <a:solidFill>
              <a:srgbClr val="FF000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78" y="2937164"/>
            <a:ext cx="4331714" cy="3449781"/>
          </a:xfrm>
          <a:prstGeom prst="ellipse">
            <a:avLst/>
          </a:prstGeom>
          <a:ln w="76200" cap="rnd">
            <a:solidFill>
              <a:srgbClr val="FF5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255" y="2959068"/>
            <a:ext cx="2784764" cy="2957945"/>
          </a:xfrm>
          <a:prstGeom prst="rect">
            <a:avLst/>
          </a:prstGeom>
          <a:solidFill>
            <a:srgbClr val="FFFFFF">
              <a:shade val="85000"/>
            </a:srgbClr>
          </a:solidFill>
          <a:ln w="76200" cap="sq">
            <a:solidFill>
              <a:srgbClr val="FF00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Прямоугольник 5"/>
          <p:cNvSpPr/>
          <p:nvPr/>
        </p:nvSpPr>
        <p:spPr>
          <a:xfrm>
            <a:off x="3484179" y="4438041"/>
            <a:ext cx="2016076" cy="923330"/>
          </a:xfrm>
          <a:prstGeom prst="rect">
            <a:avLst/>
          </a:prstGeom>
          <a:solidFill>
            <a:schemeClr val="tx1">
              <a:lumMod val="95000"/>
            </a:schemeClr>
          </a:solidFill>
          <a:ln w="76200">
            <a:solidFill>
              <a:srgbClr val="00B0F0"/>
            </a:solidFill>
          </a:ln>
        </p:spPr>
        <p:txBody>
          <a:bodyPr wrap="square">
            <a:spAutoFit/>
          </a:bodyPr>
          <a:lstStyle/>
          <a:p>
            <a:pPr algn="ctr">
              <a:lnSpc>
                <a:spcPct val="100000"/>
              </a:lnSpc>
            </a:pPr>
            <a:r>
              <a:rPr lang="ru-RU" b="1" dirty="0">
                <a:solidFill>
                  <a:schemeClr val="bg1"/>
                </a:solidFill>
                <a:latin typeface="Times New Roman" panose="02020603050405020304" pitchFamily="18" charset="0"/>
                <a:cs typeface="Times New Roman" panose="02020603050405020304" pitchFamily="18" charset="0"/>
              </a:rPr>
              <a:t>ПРИОБЩЕНИЕ К ПРЕКРАСНОМУ</a:t>
            </a:r>
          </a:p>
        </p:txBody>
      </p:sp>
    </p:spTree>
    <p:extLst>
      <p:ext uri="{BB962C8B-B14F-4D97-AF65-F5344CB8AC3E}">
        <p14:creationId xmlns:p14="http://schemas.microsoft.com/office/powerpoint/2010/main" val="2734147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04643" y="301880"/>
            <a:ext cx="6345620" cy="1326321"/>
          </a:xfrm>
          <a:solidFill>
            <a:schemeClr val="bg2">
              <a:lumMod val="20000"/>
              <a:lumOff val="80000"/>
            </a:schemeClr>
          </a:solidFill>
        </p:spPr>
        <p:txBody>
          <a:bodyPr>
            <a:normAutofit/>
          </a:bodyPr>
          <a:lstStyle/>
          <a:p>
            <a:r>
              <a:rPr lang="ru-RU" sz="2000" dirty="0" smtClean="0">
                <a:solidFill>
                  <a:srgbClr val="002060"/>
                </a:solidFill>
                <a:effectLst/>
              </a:rPr>
              <a:t> </a:t>
            </a:r>
            <a:r>
              <a:rPr lang="ru-RU" sz="2000" dirty="0" smtClean="0">
                <a:solidFill>
                  <a:srgbClr val="000000"/>
                </a:solidFill>
                <a:effectLst/>
                <a:latin typeface="Times New Roman" panose="02020603050405020304" pitchFamily="18" charset="0"/>
                <a:ea typeface="Times New Roman" panose="02020603050405020304" pitchFamily="18" charset="0"/>
              </a:rPr>
              <a:t>классные родительские собрания                                                          с </a:t>
            </a:r>
            <a:r>
              <a:rPr lang="ru-RU" sz="2000" dirty="0">
                <a:solidFill>
                  <a:srgbClr val="000000"/>
                </a:solidFill>
                <a:effectLst/>
                <a:latin typeface="Times New Roman" panose="02020603050405020304" pitchFamily="18" charset="0"/>
                <a:ea typeface="Times New Roman" panose="02020603050405020304" pitchFamily="18" charset="0"/>
              </a:rPr>
              <a:t>концертами учащихся </a:t>
            </a:r>
            <a:endParaRPr lang="ru-RU" sz="2000" dirty="0">
              <a:solidFill>
                <a:srgbClr val="002060"/>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837" y="3202735"/>
            <a:ext cx="3421118" cy="3380509"/>
          </a:xfrm>
          <a:prstGeom prst="rect">
            <a:avLst/>
          </a:prstGeom>
          <a:ln w="76200">
            <a:solidFill>
              <a:schemeClr val="tx1"/>
            </a:solidFill>
          </a:ln>
        </p:spPr>
      </p:pic>
      <p:sp>
        <p:nvSpPr>
          <p:cNvPr id="6" name="Объект 5"/>
          <p:cNvSpPr>
            <a:spLocks noGrp="1"/>
          </p:cNvSpPr>
          <p:nvPr>
            <p:ph idx="1"/>
          </p:nvPr>
        </p:nvSpPr>
        <p:spPr>
          <a:xfrm>
            <a:off x="5407572" y="1690254"/>
            <a:ext cx="6542690" cy="4993424"/>
          </a:xfrm>
        </p:spPr>
        <p:txBody>
          <a:bodyPr>
            <a:normAutofit fontScale="40000" lnSpcReduction="20000"/>
          </a:bodyPr>
          <a:lstStyle/>
          <a:p>
            <a:pPr algn="just"/>
            <a:r>
              <a:rPr lang="ru-RU" sz="3700" b="1" dirty="0">
                <a:effectLst/>
              </a:rPr>
              <a:t>В некоторых семьях имеют смутное представление о том, чему научились их сын или дочь даже по окончании ДШИ, поскольку ежедневно дома слышат так называемую черновую  работу: систематическую  проработку упражнений, этюдов, </a:t>
            </a:r>
            <a:r>
              <a:rPr lang="ru-RU" sz="3700" b="1" dirty="0" smtClean="0">
                <a:effectLst/>
              </a:rPr>
              <a:t>гамм, </a:t>
            </a:r>
            <a:r>
              <a:rPr lang="ru-RU" sz="3700" b="1" dirty="0">
                <a:effectLst/>
              </a:rPr>
              <a:t>многократное повторение сложных «малоудобных» в техническом отношении эпизодов </a:t>
            </a:r>
            <a:r>
              <a:rPr lang="ru-RU" sz="3700" b="1" dirty="0" smtClean="0">
                <a:effectLst/>
              </a:rPr>
              <a:t>произведений, </a:t>
            </a:r>
            <a:r>
              <a:rPr lang="ru-RU" sz="3700" b="1" dirty="0">
                <a:effectLst/>
              </a:rPr>
              <a:t>специальное заучивание отдельных фрагментов и целых сочинений. Выступления одарённых детей, «звёздочек», публика регулярно слышит на праздничных, отчётных концертах, конкурсах, в отличие от «середнячков», которых большинство в классе преподавателя. А ведь им концертный опыт просто необходим, т.к.  помогает преодолеть неуверенность, которая мешает успешному обучению, заставляет мобилизовать многие внутренние резервы.</a:t>
            </a:r>
          </a:p>
          <a:p>
            <a:pPr marL="0" indent="0" algn="just">
              <a:buNone/>
            </a:pPr>
            <a:r>
              <a:rPr lang="ru-RU" sz="3700" b="1" dirty="0">
                <a:effectLst/>
              </a:rPr>
              <a:t>В «Гармонии»  одной из распространённых и обязательных форм работы с родительским коллективом на протяжении многих лет остаётся классное родительское собрание с концертом учащихся </a:t>
            </a:r>
          </a:p>
          <a:p>
            <a:pPr marL="0" indent="0" algn="just">
              <a:buNone/>
            </a:pPr>
            <a:endParaRPr lang="ru-RU" sz="3700" b="1" dirty="0">
              <a:effectLst/>
            </a:endParaRPr>
          </a:p>
          <a:p>
            <a:endParaRPr lang="ru-RU"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558" y="552144"/>
            <a:ext cx="3161085" cy="2650591"/>
          </a:xfrm>
          <a:prstGeom prst="rect">
            <a:avLst/>
          </a:prstGeom>
          <a:ln w="76200">
            <a:solidFill>
              <a:srgbClr val="00B050"/>
            </a:solidFill>
          </a:ln>
        </p:spPr>
      </p:pic>
      <p:pic>
        <p:nvPicPr>
          <p:cNvPr id="10" name="Рисунок 9"/>
          <p:cNvPicPr>
            <a:picLocks noChangeAspect="1"/>
          </p:cNvPicPr>
          <p:nvPr/>
        </p:nvPicPr>
        <p:blipFill>
          <a:blip r:embed="rId4" cstate="print"/>
          <a:stretch>
            <a:fillRect/>
          </a:stretch>
        </p:blipFill>
        <p:spPr>
          <a:xfrm>
            <a:off x="134916" y="552144"/>
            <a:ext cx="2261444" cy="3010863"/>
          </a:xfrm>
          <a:prstGeom prst="rect">
            <a:avLst/>
          </a:prstGeom>
          <a:ln w="76200">
            <a:solidFill>
              <a:srgbClr val="FF00FF"/>
            </a:solidFill>
          </a:ln>
        </p:spPr>
      </p:pic>
    </p:spTree>
    <p:extLst>
      <p:ext uri="{BB962C8B-B14F-4D97-AF65-F5344CB8AC3E}">
        <p14:creationId xmlns:p14="http://schemas.microsoft.com/office/powerpoint/2010/main" val="1543613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0"/>
            <a:ext cx="10353762" cy="6857999"/>
          </a:xfrm>
        </p:spPr>
        <p:txBody>
          <a:bodyPr/>
          <a:lstStyle/>
          <a:p>
            <a:pPr marL="0" indent="0">
              <a:buNone/>
            </a:pPr>
            <a:r>
              <a:rPr lang="ru-RU" sz="3600" dirty="0">
                <a:solidFill>
                  <a:schemeClr val="accent4">
                    <a:lumMod val="60000"/>
                    <a:lumOff val="40000"/>
                  </a:schemeClr>
                </a:solidFill>
                <a:effectLst/>
              </a:rPr>
              <a:t> </a:t>
            </a:r>
          </a:p>
          <a:p>
            <a:pPr marL="0" indent="0">
              <a:buNone/>
            </a:pPr>
            <a:endParaRPr lang="ru-RU" dirty="0"/>
          </a:p>
        </p:txBody>
      </p:sp>
      <p:sp>
        <p:nvSpPr>
          <p:cNvPr id="2" name="AutoShape 2" descr="http://vlasiha-zato.ru/wp-content/uploads/2017/09/DSC_615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http://vlasiha-zato.ru/wp-content/uploads/2017/09/DSC_615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75" y="133988"/>
            <a:ext cx="3416359" cy="2355273"/>
          </a:xfrm>
          <a:prstGeom prst="rect">
            <a:avLst/>
          </a:prstGeom>
          <a:solidFill>
            <a:srgbClr val="00B050"/>
          </a:solidFill>
          <a:ln w="76200">
            <a:solidFill>
              <a:srgbClr val="00B050"/>
            </a:solidFill>
          </a:ln>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8836" y="1718441"/>
            <a:ext cx="2656625" cy="3853865"/>
          </a:xfrm>
          <a:prstGeom prst="rect">
            <a:avLst/>
          </a:prstGeom>
          <a:solidFill>
            <a:srgbClr val="FF0000"/>
          </a:solidFill>
          <a:ln w="76200">
            <a:solidFill>
              <a:srgbClr val="7030A0"/>
            </a:solidFill>
          </a:ln>
        </p:spPr>
      </p:pic>
      <p:sp>
        <p:nvSpPr>
          <p:cNvPr id="17" name="Прямоугольник 16"/>
          <p:cNvSpPr/>
          <p:nvPr/>
        </p:nvSpPr>
        <p:spPr>
          <a:xfrm>
            <a:off x="5976482" y="197346"/>
            <a:ext cx="5863420" cy="6463308"/>
          </a:xfrm>
          <a:prstGeom prst="rect">
            <a:avLst/>
          </a:prstGeom>
        </p:spPr>
        <p:txBody>
          <a:bodyPr wrap="square">
            <a:spAutoFit/>
          </a:bodyPr>
          <a:lstStyle/>
          <a:p>
            <a:pPr algn="just"/>
            <a:r>
              <a:rPr lang="ru-RU" b="1" dirty="0">
                <a:latin typeface="Times New Roman" panose="02020603050405020304" pitchFamily="18" charset="0"/>
                <a:cs typeface="Times New Roman" panose="02020603050405020304" pitchFamily="18" charset="0"/>
              </a:rPr>
              <a:t>Несомненно, что концерты учащихся на родительских собраниях дают возможность каждому ребенку выступить перед зрителями, показать уровень своего мастерства. Родители к таким концертам проявляют большой интерес: они видят своего сына или дочь на сцене, слышат его исполнение, невольно сравнивают с игрой других </a:t>
            </a:r>
            <a:r>
              <a:rPr lang="ru-RU" b="1" dirty="0" smtClean="0">
                <a:latin typeface="Times New Roman" panose="02020603050405020304" pitchFamily="18" charset="0"/>
                <a:cs typeface="Times New Roman" panose="02020603050405020304" pitchFamily="18" charset="0"/>
              </a:rPr>
              <a:t>детей, </a:t>
            </a:r>
            <a:r>
              <a:rPr lang="ru-RU" b="1" dirty="0">
                <a:latin typeface="Times New Roman" panose="02020603050405020304" pitchFamily="18" charset="0"/>
                <a:cs typeface="Times New Roman" panose="02020603050405020304" pitchFamily="18" charset="0"/>
              </a:rPr>
              <a:t>делают соответствующие </a:t>
            </a:r>
            <a:r>
              <a:rPr lang="ru-RU" b="1" dirty="0" smtClean="0">
                <a:latin typeface="Times New Roman" panose="02020603050405020304" pitchFamily="18" charset="0"/>
                <a:cs typeface="Times New Roman" panose="02020603050405020304" pitchFamily="18" charset="0"/>
              </a:rPr>
              <a:t>выводы, </a:t>
            </a:r>
            <a:r>
              <a:rPr lang="ru-RU" b="1" dirty="0">
                <a:latin typeface="Times New Roman" panose="02020603050405020304" pitchFamily="18" charset="0"/>
                <a:cs typeface="Times New Roman" panose="02020603050405020304" pitchFamily="18" charset="0"/>
              </a:rPr>
              <a:t>оценивают работу преподавателя.</a:t>
            </a:r>
          </a:p>
          <a:p>
            <a:pPr algn="just"/>
            <a:r>
              <a:rPr lang="ru-RU" b="1" dirty="0">
                <a:latin typeface="Times New Roman" panose="02020603050405020304" pitchFamily="18" charset="0"/>
                <a:cs typeface="Times New Roman" panose="02020603050405020304" pitchFamily="18" charset="0"/>
              </a:rPr>
              <a:t>Сами по себе родительские собрания с концертами  учащихся -серьёзное и ответственное мероприятие. Непросто преподавателю по специальности подготовить учащихся с разными природными данными и способностями к определённому сроку выступления. Но этот труд, в конечном итоге, себя оправдывает: ученики начинают заниматься добросовестнее, стараются не подводить преподавателя  и  родителей. Дети слышат друг друга, сравнивают себя с одноклассниками, плохо играть становится просто стыдно. Малыши тянутся за старшими, старшеклассники осознают свою значимость перед ними и ответственность перед всеми слушателями.</a:t>
            </a:r>
          </a:p>
          <a:p>
            <a:r>
              <a:rPr lang="ru-RU" dirty="0"/>
              <a:t> </a:t>
            </a:r>
          </a:p>
        </p:txBody>
      </p:sp>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75" y="2615312"/>
            <a:ext cx="2257441" cy="3887818"/>
          </a:xfrm>
          <a:prstGeom prst="rect">
            <a:avLst/>
          </a:prstGeom>
          <a:ln w="76200">
            <a:solidFill>
              <a:schemeClr val="bg2">
                <a:lumMod val="40000"/>
                <a:lumOff val="60000"/>
              </a:schemeClr>
            </a:solidFill>
          </a:ln>
        </p:spPr>
      </p:pic>
    </p:spTree>
    <p:extLst>
      <p:ext uri="{BB962C8B-B14F-4D97-AF65-F5344CB8AC3E}">
        <p14:creationId xmlns:p14="http://schemas.microsoft.com/office/powerpoint/2010/main" val="2590599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0"/>
            <a:ext cx="10353762" cy="6858000"/>
          </a:xfrm>
        </p:spPr>
        <p:txBody>
          <a:bodyPr>
            <a:normAutofit/>
          </a:bodyPr>
          <a:lstStyle/>
          <a:p>
            <a:pPr marL="0" indent="0">
              <a:buNone/>
            </a:pPr>
            <a:r>
              <a:rPr lang="ru-RU" sz="6200" dirty="0">
                <a:effectLst/>
              </a:rPr>
              <a:t> </a:t>
            </a:r>
          </a:p>
          <a:p>
            <a:pPr marL="0" indent="0">
              <a:buNone/>
            </a:pPr>
            <a:endParaRPr lang="ru-RU" dirty="0"/>
          </a:p>
        </p:txBody>
      </p:sp>
      <p:sp>
        <p:nvSpPr>
          <p:cNvPr id="2" name="Прямоугольник 1"/>
          <p:cNvSpPr/>
          <p:nvPr/>
        </p:nvSpPr>
        <p:spPr>
          <a:xfrm>
            <a:off x="3131127" y="356198"/>
            <a:ext cx="4625507" cy="4905958"/>
          </a:xfrm>
          <a:prstGeom prst="rect">
            <a:avLst/>
          </a:prstGeom>
          <a:solidFill>
            <a:schemeClr val="tx2"/>
          </a:solidFill>
          <a:ln w="76200">
            <a:solidFill>
              <a:srgbClr val="0070C0"/>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Часто </a:t>
            </a:r>
            <a:r>
              <a:rPr kumimoji="0" lang="ru-RU"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бывает, что в семье ребенка есть родственники, обладающие какими-либо музыкальными навыками (поют, играют на музыкальных инструментах). Очень интересным для семьи становится опыт совместного </a:t>
            </a:r>
            <a:r>
              <a:rPr kumimoji="0" lang="ru-RU" sz="1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музицирования</a:t>
            </a:r>
            <a:r>
              <a:rPr kumimoji="0" lang="ru-RU"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В таком роде музыкальных занятий происходит формирование партнерских, сплоченных отношений, взаимной поддержки, участия. В дальнейшем, такие выступления закрепляют первоочередное значение музыкальных занятий в семье, поскольку основаны на свободном времяпровождении ребенка и старших членов семьи. </a:t>
            </a:r>
            <a:r>
              <a:rPr kumimoji="0" lang="ru-RU" sz="1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И в нашей школе стало доброй традицией, в канун праздника                     8 марта, проводить концерт «Нашим мамам», на котором играют дети и их родители.</a:t>
            </a:r>
            <a:endParaRPr kumimoji="0" lang="ru-RU"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72" y="651164"/>
            <a:ext cx="2619115" cy="2867891"/>
          </a:xfrm>
          <a:prstGeom prst="rect">
            <a:avLst/>
          </a:prstGeom>
          <a:ln w="76200">
            <a:solidFill>
              <a:schemeClr val="accent5">
                <a:lumMod val="75000"/>
              </a:schemeClr>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217" y="356198"/>
            <a:ext cx="3965863" cy="61234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a:blip r:embed="rId5" cstate="print"/>
          <a:stretch>
            <a:fillRect/>
          </a:stretch>
        </p:blipFill>
        <p:spPr>
          <a:xfrm>
            <a:off x="235272" y="5444836"/>
            <a:ext cx="4163307" cy="1034793"/>
          </a:xfrm>
          <a:prstGeom prst="rect">
            <a:avLst/>
          </a:prstGeom>
          <a:solidFill>
            <a:srgbClr val="F4FBDF"/>
          </a:solidFill>
          <a:ln w="190500" cap="sq">
            <a:noFill/>
            <a:miter lim="800000"/>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055" y="3848992"/>
            <a:ext cx="1711870" cy="1217473"/>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249703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5407572" y="3373822"/>
            <a:ext cx="6542690" cy="3309856"/>
          </a:xfrm>
        </p:spPr>
        <p:txBody>
          <a:bodyPr>
            <a:normAutofit fontScale="92500" lnSpcReduction="20000"/>
          </a:bodyPr>
          <a:lstStyle/>
          <a:p>
            <a:pPr marL="0" indent="0" algn="just">
              <a:buNone/>
            </a:pPr>
            <a:r>
              <a:rPr lang="ru-RU" dirty="0">
                <a:effectLst/>
                <a:latin typeface="Times New Roman" panose="02020603050405020304" pitchFamily="18" charset="0"/>
                <a:ea typeface="Times New Roman" panose="02020603050405020304" pitchFamily="18" charset="0"/>
              </a:rPr>
              <a:t>ДШИ «Гармония» участвует в общественно значимых мероприятиях родной </a:t>
            </a:r>
            <a:r>
              <a:rPr lang="ru-RU" dirty="0" err="1">
                <a:effectLst/>
                <a:latin typeface="Times New Roman" panose="02020603050405020304" pitchFamily="18" charset="0"/>
                <a:ea typeface="Times New Roman" panose="02020603050405020304" pitchFamily="18" charset="0"/>
              </a:rPr>
              <a:t>Власихи</a:t>
            </a:r>
            <a:r>
              <a:rPr lang="ru-RU" dirty="0">
                <a:effectLst/>
                <a:latin typeface="Times New Roman" panose="02020603050405020304" pitchFamily="18" charset="0"/>
                <a:ea typeface="Times New Roman" panose="02020603050405020304" pitchFamily="18" charset="0"/>
              </a:rPr>
              <a:t> – в ежегодных праздниках двора и проекте передачи символов Победы. </a:t>
            </a:r>
            <a:r>
              <a:rPr lang="ru-RU" dirty="0" smtClean="0">
                <a:effectLst/>
                <a:latin typeface="Times New Roman" panose="02020603050405020304" pitchFamily="18" charset="0"/>
                <a:ea typeface="Times New Roman" panose="02020603050405020304" pitchFamily="18" charset="0"/>
              </a:rPr>
              <a:t>В этих мероприятиях активно участвуют и родители. Тем </a:t>
            </a:r>
            <a:r>
              <a:rPr lang="ru-RU" dirty="0">
                <a:effectLst/>
                <a:latin typeface="Times New Roman" panose="02020603050405020304" pitchFamily="18" charset="0"/>
                <a:ea typeface="Times New Roman" panose="02020603050405020304" pitchFamily="18" charset="0"/>
              </a:rPr>
              <a:t>самым создается система «семья – школа – общество», решается важнейшая проблема общественного значения: духовно-нравственное и патриотическое  воспитание детей и подростков, становление единой системы </a:t>
            </a:r>
            <a:r>
              <a:rPr lang="ru-RU" dirty="0" smtClean="0">
                <a:effectLst/>
                <a:latin typeface="Times New Roman" panose="02020603050405020304" pitchFamily="18" charset="0"/>
                <a:ea typeface="Times New Roman" panose="02020603050405020304" pitchFamily="18" charset="0"/>
              </a:rPr>
              <a:t>ценностей семьи </a:t>
            </a:r>
            <a:r>
              <a:rPr lang="ru-RU" dirty="0">
                <a:effectLst/>
                <a:latin typeface="Times New Roman" panose="02020603050405020304" pitchFamily="18" charset="0"/>
                <a:ea typeface="Times New Roman" panose="02020603050405020304" pitchFamily="18" charset="0"/>
              </a:rPr>
              <a:t>и школы, совместное приобщение разных поколений к ценностям культуры, выявление талантливых семей и продолжение фамильных культурных традиций.</a:t>
            </a:r>
          </a:p>
          <a:p>
            <a:endParaRPr lang="ru-RU" dirty="0"/>
          </a:p>
        </p:txBody>
      </p:sp>
      <p:pic>
        <p:nvPicPr>
          <p:cNvPr id="11" name="Рисунок 10"/>
          <p:cNvPicPr>
            <a:picLocks noChangeAspect="1"/>
          </p:cNvPicPr>
          <p:nvPr/>
        </p:nvPicPr>
        <p:blipFill>
          <a:blip r:embed="rId2" cstate="print"/>
          <a:stretch>
            <a:fillRect/>
          </a:stretch>
        </p:blipFill>
        <p:spPr>
          <a:xfrm>
            <a:off x="533947" y="434052"/>
            <a:ext cx="3469828" cy="3065893"/>
          </a:xfrm>
          <a:prstGeom prst="rect">
            <a:avLst/>
          </a:prstGeom>
          <a:ln w="76200">
            <a:solidFill>
              <a:schemeClr val="accent1">
                <a:lumMod val="50000"/>
              </a:schemeClr>
            </a:solidFill>
          </a:ln>
        </p:spPr>
      </p:pic>
      <p:pic>
        <p:nvPicPr>
          <p:cNvPr id="12" name="Рисунок 11"/>
          <p:cNvPicPr>
            <a:picLocks noChangeAspect="1"/>
          </p:cNvPicPr>
          <p:nvPr/>
        </p:nvPicPr>
        <p:blipFill>
          <a:blip r:embed="rId3" cstate="print"/>
          <a:stretch>
            <a:fillRect/>
          </a:stretch>
        </p:blipFill>
        <p:spPr>
          <a:xfrm>
            <a:off x="533947" y="3704897"/>
            <a:ext cx="4327301" cy="2864630"/>
          </a:xfrm>
          <a:prstGeom prst="rect">
            <a:avLst/>
          </a:prstGeom>
          <a:ln w="76200">
            <a:solidFill>
              <a:srgbClr val="00B0F0"/>
            </a:solidFill>
          </a:ln>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205" y="618187"/>
            <a:ext cx="3863661" cy="2645275"/>
          </a:xfrm>
          <a:prstGeom prst="rect">
            <a:avLst/>
          </a:prstGeom>
          <a:ln w="76200">
            <a:solidFill>
              <a:srgbClr val="A50021"/>
            </a:solidFill>
          </a:ln>
        </p:spPr>
      </p:pic>
      <p:sp>
        <p:nvSpPr>
          <p:cNvPr id="16" name="Прямоугольник 15"/>
          <p:cNvSpPr/>
          <p:nvPr/>
        </p:nvSpPr>
        <p:spPr>
          <a:xfrm>
            <a:off x="4003776" y="1686910"/>
            <a:ext cx="3973576" cy="954107"/>
          </a:xfrm>
          <a:prstGeom prst="rect">
            <a:avLst/>
          </a:prstGeom>
          <a:solidFill>
            <a:schemeClr val="tx1"/>
          </a:solidFill>
          <a:ln w="76200">
            <a:solidFill>
              <a:srgbClr val="000099"/>
            </a:solidFill>
          </a:ln>
        </p:spPr>
        <p:txBody>
          <a:bodyPr wrap="square">
            <a:spAutoFit/>
          </a:bodyPr>
          <a:lstStyle/>
          <a:p>
            <a:pPr lvl="0" algn="ctr">
              <a:defRPr/>
            </a:pPr>
            <a:r>
              <a:rPr lang="ru-RU" sz="2800" b="1" dirty="0">
                <a:solidFill>
                  <a:srgbClr val="000099"/>
                </a:solidFill>
                <a:latin typeface="Georgia" panose="02040502050405020303" pitchFamily="18" charset="0"/>
              </a:rPr>
              <a:t>Общественная значимость учебы </a:t>
            </a:r>
          </a:p>
        </p:txBody>
      </p:sp>
      <p:sp>
        <p:nvSpPr>
          <p:cNvPr id="17" name="Прямоугольник 16"/>
          <p:cNvSpPr/>
          <p:nvPr/>
        </p:nvSpPr>
        <p:spPr>
          <a:xfrm>
            <a:off x="2948152" y="843747"/>
            <a:ext cx="2066976" cy="757130"/>
          </a:xfrm>
          <a:prstGeom prst="rect">
            <a:avLst/>
          </a:prstGeom>
          <a:solidFill>
            <a:schemeClr val="tx1"/>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pPr marL="228600" algn="ctr">
              <a:lnSpc>
                <a:spcPct val="120000"/>
              </a:lnSpc>
              <a:spcAft>
                <a:spcPts val="0"/>
              </a:spcAft>
            </a:pPr>
            <a:r>
              <a:rPr lang="ru-RU" b="1" dirty="0" smtClean="0">
                <a:solidFill>
                  <a:srgbClr val="000000"/>
                </a:solidFill>
                <a:latin typeface="Times New Roman" panose="02020603050405020304" pitchFamily="18" charset="0"/>
                <a:ea typeface="Times New Roman" panose="02020603050405020304" pitchFamily="18" charset="0"/>
              </a:rPr>
              <a:t>ПРАЗЛНИКИ ДВОРА</a:t>
            </a:r>
            <a:endParaRPr lang="ru-RU" b="1" dirty="0">
              <a:latin typeface="Times New Roman" panose="02020603050405020304" pitchFamily="18" charset="0"/>
              <a:ea typeface="Times New Roman" panose="02020603050405020304" pitchFamily="18" charset="0"/>
            </a:endParaRPr>
          </a:p>
        </p:txBody>
      </p:sp>
      <p:pic>
        <p:nvPicPr>
          <p:cNvPr id="18" name="Рисунок 17"/>
          <p:cNvPicPr>
            <a:picLocks noChangeAspect="1"/>
          </p:cNvPicPr>
          <p:nvPr/>
        </p:nvPicPr>
        <p:blipFill>
          <a:blip r:embed="rId5" cstate="print"/>
          <a:stretch>
            <a:fillRect/>
          </a:stretch>
        </p:blipFill>
        <p:spPr>
          <a:xfrm>
            <a:off x="5202982" y="507826"/>
            <a:ext cx="6227018" cy="721884"/>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3495449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0"/>
            <a:ext cx="10353762" cy="6858000"/>
          </a:xfrm>
        </p:spPr>
        <p:txBody>
          <a:bodyPr>
            <a:normAutofit/>
          </a:bodyPr>
          <a:lstStyle/>
          <a:p>
            <a:pPr marL="0" indent="0">
              <a:buNone/>
            </a:pPr>
            <a:r>
              <a:rPr lang="ru-RU" sz="3600" dirty="0">
                <a:solidFill>
                  <a:schemeClr val="accent4">
                    <a:lumMod val="60000"/>
                    <a:lumOff val="40000"/>
                  </a:schemeClr>
                </a:solidFill>
                <a:effectLst/>
              </a:rPr>
              <a:t> </a:t>
            </a:r>
          </a:p>
          <a:p>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0149" y="214745"/>
            <a:ext cx="3178849" cy="3286991"/>
          </a:xfrm>
          <a:prstGeom prst="rect">
            <a:avLst/>
          </a:prstGeom>
          <a:ln w="76200">
            <a:solidFill>
              <a:srgbClr val="FF5050"/>
            </a:solidFill>
          </a:ln>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7" y="214745"/>
            <a:ext cx="2575535" cy="2722418"/>
          </a:xfrm>
          <a:prstGeom prst="rect">
            <a:avLst/>
          </a:prstGeom>
          <a:ln w="76200">
            <a:solidFill>
              <a:srgbClr val="00B050"/>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224" y="3844636"/>
            <a:ext cx="3223773" cy="2618509"/>
          </a:xfrm>
          <a:prstGeom prst="rect">
            <a:avLst/>
          </a:prstGeom>
          <a:ln w="76200">
            <a:solidFill>
              <a:srgbClr val="FF00FF"/>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37" y="3501735"/>
            <a:ext cx="2734862" cy="2958863"/>
          </a:xfrm>
          <a:prstGeom prst="rect">
            <a:avLst/>
          </a:prstGeom>
          <a:ln w="76200">
            <a:solidFill>
              <a:srgbClr val="00B0F0"/>
            </a:solidFill>
          </a:ln>
        </p:spPr>
      </p:pic>
      <p:graphicFrame>
        <p:nvGraphicFramePr>
          <p:cNvPr id="7" name="Таблица 6"/>
          <p:cNvGraphicFramePr>
            <a:graphicFrameLocks noGrp="1"/>
          </p:cNvGraphicFramePr>
          <p:nvPr>
            <p:extLst>
              <p:ext uri="{D42A27DB-BD31-4B8C-83A1-F6EECF244321}">
                <p14:modId xmlns:p14="http://schemas.microsoft.com/office/powerpoint/2010/main" val="1629445282"/>
              </p:ext>
            </p:extLst>
          </p:nvPr>
        </p:nvGraphicFramePr>
        <p:xfrm>
          <a:off x="3489331" y="214745"/>
          <a:ext cx="4560160" cy="1226550"/>
        </p:xfrm>
        <a:graphic>
          <a:graphicData uri="http://schemas.openxmlformats.org/drawingml/2006/table">
            <a:tbl>
              <a:tblPr firstRow="1" firstCol="1" bandRow="1">
                <a:effectLst>
                  <a:innerShdw blurRad="63500" dist="50800" dir="10800000">
                    <a:prstClr val="black">
                      <a:alpha val="50000"/>
                    </a:prstClr>
                  </a:innerShdw>
                </a:effectLst>
              </a:tblPr>
              <a:tblGrid>
                <a:gridCol w="4560160">
                  <a:extLst>
                    <a:ext uri="{9D8B030D-6E8A-4147-A177-3AD203B41FA5}">
                      <a16:colId xmlns:a16="http://schemas.microsoft.com/office/drawing/2014/main" val="694066740"/>
                    </a:ext>
                  </a:extLst>
                </a:gridCol>
              </a:tblGrid>
              <a:tr h="1226550">
                <a:tc>
                  <a:txBody>
                    <a:bodyPr/>
                    <a:lstStyle/>
                    <a:p>
                      <a:pPr algn="ctr">
                        <a:lnSpc>
                          <a:spcPct val="120000"/>
                        </a:lnSpc>
                        <a:spcAft>
                          <a:spcPts val="0"/>
                        </a:spcAft>
                      </a:pPr>
                      <a:endParaRPr lang="ru-RU" sz="1400" b="1" dirty="0" smtClean="0">
                        <a:solidFill>
                          <a:srgbClr val="000000"/>
                        </a:solidFill>
                        <a:effectLst/>
                        <a:latin typeface="Times New Roman" panose="02020603050405020304" pitchFamily="18" charset="0"/>
                        <a:ea typeface="Times New Roman" panose="02020603050405020304" pitchFamily="18" charset="0"/>
                      </a:endParaRPr>
                    </a:p>
                    <a:p>
                      <a:pPr algn="ctr">
                        <a:lnSpc>
                          <a:spcPct val="120000"/>
                        </a:lnSpc>
                        <a:spcAft>
                          <a:spcPts val="0"/>
                        </a:spcAft>
                      </a:pPr>
                      <a:r>
                        <a:rPr lang="ru-RU" sz="1800" b="1" dirty="0" smtClean="0">
                          <a:solidFill>
                            <a:srgbClr val="000099"/>
                          </a:solidFill>
                          <a:effectLst/>
                          <a:latin typeface="Times New Roman" panose="02020603050405020304" pitchFamily="18" charset="0"/>
                          <a:ea typeface="Times New Roman" panose="02020603050405020304" pitchFamily="18" charset="0"/>
                        </a:rPr>
                        <a:t>КЛУБ </a:t>
                      </a:r>
                      <a:r>
                        <a:rPr lang="ru-RU" sz="1800" b="1" dirty="0">
                          <a:solidFill>
                            <a:srgbClr val="000099"/>
                          </a:solidFill>
                          <a:effectLst/>
                          <a:latin typeface="Times New Roman" panose="02020603050405020304" pitchFamily="18" charset="0"/>
                          <a:ea typeface="Times New Roman" panose="02020603050405020304" pitchFamily="18" charset="0"/>
                        </a:rPr>
                        <a:t>ЮНЫХ </a:t>
                      </a:r>
                      <a:r>
                        <a:rPr lang="ru-RU" sz="1800" b="1" dirty="0" smtClean="0">
                          <a:solidFill>
                            <a:srgbClr val="000099"/>
                          </a:solidFill>
                          <a:effectLst/>
                          <a:latin typeface="Times New Roman" panose="02020603050405020304" pitchFamily="18" charset="0"/>
                          <a:ea typeface="Times New Roman" panose="02020603050405020304" pitchFamily="18" charset="0"/>
                        </a:rPr>
                        <a:t>МУЗЫКАНТОВ  </a:t>
                      </a:r>
                      <a:r>
                        <a:rPr lang="ru-RU" sz="1800" b="1" dirty="0">
                          <a:solidFill>
                            <a:srgbClr val="000099"/>
                          </a:solidFill>
                          <a:effectLst/>
                          <a:latin typeface="Times New Roman" panose="02020603050405020304" pitchFamily="18" charset="0"/>
                          <a:ea typeface="Times New Roman" panose="02020603050405020304" pitchFamily="18" charset="0"/>
                        </a:rPr>
                        <a:t>и РОДИТЕЛИ</a:t>
                      </a:r>
                    </a:p>
                    <a:p>
                      <a:pPr algn="ctr">
                        <a:lnSpc>
                          <a:spcPct val="120000"/>
                        </a:lnSpc>
                        <a:spcAft>
                          <a:spcPts val="0"/>
                        </a:spcAft>
                      </a:pPr>
                      <a:r>
                        <a:rPr lang="ru-RU" sz="1400" b="1" dirty="0">
                          <a:solidFill>
                            <a:srgbClr val="000000"/>
                          </a:solidFill>
                          <a:effectLst/>
                          <a:latin typeface="Times New Roman" panose="02020603050405020304" pitchFamily="18" charset="0"/>
                          <a:ea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23892301"/>
                  </a:ext>
                </a:extLst>
              </a:tr>
            </a:tbl>
          </a:graphicData>
        </a:graphic>
      </p:graphicFrame>
      <p:sp>
        <p:nvSpPr>
          <p:cNvPr id="8" name="Прямоугольник 7"/>
          <p:cNvSpPr/>
          <p:nvPr/>
        </p:nvSpPr>
        <p:spPr>
          <a:xfrm>
            <a:off x="3200401" y="1443841"/>
            <a:ext cx="5091544" cy="5816977"/>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Несколько лет в нашей школе работает «Клуб Юных </a:t>
            </a:r>
            <a:r>
              <a:rPr lang="ru-RU" sz="1600" dirty="0" smtClean="0">
                <a:latin typeface="Times New Roman" panose="02020603050405020304" pitchFamily="18" charset="0"/>
                <a:cs typeface="Times New Roman" panose="02020603050405020304" pitchFamily="18" charset="0"/>
              </a:rPr>
              <a:t>Музыкантов</a:t>
            </a:r>
            <a:r>
              <a:rPr lang="ru-RU" sz="1600" dirty="0">
                <a:latin typeface="Times New Roman" panose="02020603050405020304" pitchFamily="18" charset="0"/>
                <a:cs typeface="Times New Roman" panose="02020603050405020304" pitchFamily="18" charset="0"/>
              </a:rPr>
              <a:t>». В КЛУБЕ объединяются усилия учащихся, преподавателей, а также родителей активных, неравнодушных к музыкальному обучению своих детей. Члены клуба становятся «пропагандистами» мирового наследия музыкального искусства, занимаются музыкально-просветительской деятельностью. Клубом юных музыкантов проводятся музыкально-литературные композиции, интеллектуальные игры «Музыкальный эрудит», лекции-концерты, тематические встречи для учащихся ДШИ. Подготавливая данные мероприятия, преподаватели, дети и родители становятся союзниками и партнерами</a:t>
            </a:r>
            <a:r>
              <a:rPr lang="ru-RU" sz="1600" dirty="0" smtClean="0">
                <a:latin typeface="Times New Roman" panose="02020603050405020304" pitchFamily="18" charset="0"/>
                <a:cs typeface="Times New Roman" panose="02020603050405020304" pitchFamily="18" charset="0"/>
              </a:rPr>
              <a:t>. </a:t>
            </a:r>
            <a:r>
              <a:rPr lang="ru-RU" sz="1600" b="1" dirty="0" smtClean="0">
                <a:solidFill>
                  <a:srgbClr val="FFFF00"/>
                </a:solidFill>
                <a:latin typeface="Times New Roman" panose="02020603050405020304" pitchFamily="18" charset="0"/>
                <a:cs typeface="Times New Roman" panose="02020603050405020304" pitchFamily="18" charset="0"/>
              </a:rPr>
              <a:t>ВЫВОД:</a:t>
            </a:r>
            <a:r>
              <a:rPr lang="ru-RU" sz="1600" dirty="0" smtClean="0">
                <a:latin typeface="Times New Roman" panose="02020603050405020304" pitchFamily="18" charset="0"/>
                <a:cs typeface="Times New Roman" panose="02020603050405020304" pitchFamily="18" charset="0"/>
              </a:rPr>
              <a:t> </a:t>
            </a:r>
            <a:r>
              <a:rPr lang="ru-RU" sz="16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Работа </a:t>
            </a:r>
            <a:r>
              <a:rPr lang="ru-RU" sz="1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с родителями - неотъемлемая часть успеха работы всего коллектива. </a:t>
            </a:r>
            <a:r>
              <a:rPr lang="ru-RU" sz="16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Детская </a:t>
            </a:r>
            <a:r>
              <a:rPr lang="ru-RU" sz="1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школа искусств </a:t>
            </a:r>
            <a:r>
              <a:rPr lang="ru-RU" sz="16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«Гармония» - </a:t>
            </a:r>
            <a:r>
              <a:rPr lang="ru-RU" sz="1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это сотрудничество </a:t>
            </a:r>
            <a:r>
              <a:rPr lang="ru-RU" sz="16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преподавателей, учеников и </a:t>
            </a:r>
            <a:r>
              <a:rPr lang="ru-RU" sz="1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родителей. Помощь в организации учебного процесса, внеклассной </a:t>
            </a:r>
            <a:r>
              <a:rPr lang="ru-RU" sz="16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деятельности, </a:t>
            </a:r>
            <a:r>
              <a:rPr lang="ru-RU" sz="1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участие в конкурсных </a:t>
            </a:r>
            <a:r>
              <a:rPr lang="ru-RU" sz="16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мероприятиях  </a:t>
            </a:r>
            <a:r>
              <a:rPr lang="ru-RU" sz="1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разного уровня, организации досуга учеников без помощи родителей была бы невозможна</a:t>
            </a:r>
            <a:r>
              <a:rPr lang="ru-RU" sz="16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Дальнейших успехов всем нам!</a:t>
            </a:r>
            <a:endParaRPr lang="ru-RU" sz="1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071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0"/>
            <a:ext cx="10353762" cy="6857999"/>
          </a:xfrm>
        </p:spPr>
        <p:txBody>
          <a:bodyPr/>
          <a:lstStyle/>
          <a:p>
            <a:pPr marL="0" indent="0">
              <a:buNone/>
            </a:pPr>
            <a:r>
              <a:rPr lang="ru-RU" sz="3600" dirty="0">
                <a:solidFill>
                  <a:schemeClr val="accent4">
                    <a:lumMod val="60000"/>
                    <a:lumOff val="40000"/>
                  </a:schemeClr>
                </a:solidFill>
                <a:effectLst/>
              </a:rPr>
              <a:t> </a:t>
            </a:r>
          </a:p>
          <a:p>
            <a:pPr marL="0" indent="0">
              <a:buNone/>
            </a:pPr>
            <a:endParaRPr lang="ru-RU" dirty="0"/>
          </a:p>
        </p:txBody>
      </p:sp>
      <p:sp>
        <p:nvSpPr>
          <p:cNvPr id="2" name="AutoShape 2" descr="http://vlasiha-zato.ru/wp-content/uploads/2017/09/DSC_615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Rockwell"/>
              <a:ea typeface="+mn-ea"/>
              <a:cs typeface="+mn-cs"/>
            </a:endParaRPr>
          </a:p>
        </p:txBody>
      </p:sp>
      <p:sp>
        <p:nvSpPr>
          <p:cNvPr id="4" name="AutoShape 4" descr="http://vlasiha-zato.ru/wp-content/uploads/2017/09/DSC_615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101413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p:txBody>
          <a:bodyPr/>
          <a:lstStyle/>
          <a:p>
            <a:endParaRPr lang="ru-RU" dirty="0"/>
          </a:p>
        </p:txBody>
      </p:sp>
      <p:sp>
        <p:nvSpPr>
          <p:cNvPr id="11" name="Заголовок 10"/>
          <p:cNvSpPr>
            <a:spLocks noGrp="1"/>
          </p:cNvSpPr>
          <p:nvPr>
            <p:ph type="title"/>
          </p:nvPr>
        </p:nvSpPr>
        <p:spPr/>
        <p:txBody>
          <a:bodyPr/>
          <a:lstStyle/>
          <a:p>
            <a:endParaRPr lang="ru-RU" dirty="0"/>
          </a:p>
        </p:txBody>
      </p:sp>
    </p:spTree>
    <p:extLst>
      <p:ext uri="{BB962C8B-B14F-4D97-AF65-F5344CB8AC3E}">
        <p14:creationId xmlns:p14="http://schemas.microsoft.com/office/powerpoint/2010/main" val="993775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7425" y="-1"/>
            <a:ext cx="11822805" cy="6333565"/>
          </a:xfrm>
        </p:spPr>
        <p:txBody>
          <a:bodyPr/>
          <a:lstStyle/>
          <a:p>
            <a:endParaRPr lang="ru-RU" dirty="0">
              <a:solidFill>
                <a:schemeClr val="accent4">
                  <a:lumMod val="60000"/>
                  <a:lumOff val="40000"/>
                </a:schemeClr>
              </a:solidFill>
            </a:endParaRPr>
          </a:p>
        </p:txBody>
      </p:sp>
      <p:pic>
        <p:nvPicPr>
          <p:cNvPr id="3" name="Picture 6" descr="https://cf.ppt-online.org/files/slide/v/VfgroKABXCRuF3Epcz76D92xYhyZPG8Wmv0aj5/slid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476" y="0"/>
            <a:ext cx="107266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6833174" y="305068"/>
            <a:ext cx="4354778" cy="6247864"/>
          </a:xfrm>
          <a:prstGeom prst="rect">
            <a:avLst/>
          </a:prstGeom>
          <a:blipFill>
            <a:blip r:embed="rId5" cstate="print"/>
            <a:tile tx="0" ty="0" sx="100000" sy="100000" flip="none" algn="tl"/>
          </a:blipFill>
          <a:ln>
            <a:solidFill>
              <a:srgbClr val="A50021"/>
            </a:solidFill>
          </a:ln>
          <a:scene3d>
            <a:camera prst="orthographicFront"/>
            <a:lightRig rig="threePt" dir="t"/>
          </a:scene3d>
          <a:sp3d>
            <a:bevelT prst="relaxedInset"/>
          </a:sp3d>
        </p:spPr>
        <p:txBody>
          <a:bodyPr wrap="square">
            <a:spAutoFit/>
          </a:bodyPr>
          <a:lstStyle/>
          <a:p>
            <a:pPr algn="r"/>
            <a:r>
              <a:rPr lang="ru-RU" sz="1600" b="1" dirty="0" smtClean="0">
                <a:solidFill>
                  <a:srgbClr val="002060"/>
                </a:solidFill>
                <a:latin typeface="Times New Roman" panose="02020603050405020304" pitchFamily="18" charset="0"/>
                <a:cs typeface="Times New Roman" panose="02020603050405020304" pitchFamily="18" charset="0"/>
              </a:rPr>
              <a:t>«Воспитывают все: люди, вещи, явления.</a:t>
            </a:r>
          </a:p>
          <a:p>
            <a:pPr algn="r"/>
            <a:r>
              <a:rPr lang="ru-RU" sz="1600" b="1" dirty="0" smtClean="0">
                <a:solidFill>
                  <a:srgbClr val="002060"/>
                </a:solidFill>
                <a:latin typeface="Times New Roman" panose="02020603050405020304" pitchFamily="18" charset="0"/>
                <a:cs typeface="Times New Roman" panose="02020603050405020304" pitchFamily="18" charset="0"/>
              </a:rPr>
              <a:t>Но прежде всего, - люди.</a:t>
            </a:r>
          </a:p>
          <a:p>
            <a:pPr algn="r"/>
            <a:r>
              <a:rPr lang="ru-RU" sz="1600" b="1" dirty="0" smtClean="0">
                <a:solidFill>
                  <a:srgbClr val="002060"/>
                </a:solidFill>
                <a:latin typeface="Times New Roman" panose="02020603050405020304" pitchFamily="18" charset="0"/>
                <a:cs typeface="Times New Roman" panose="02020603050405020304" pitchFamily="18" charset="0"/>
              </a:rPr>
              <a:t>Из них на первом месте родители и педагоги»</a:t>
            </a:r>
          </a:p>
          <a:p>
            <a:pPr indent="342900" algn="just">
              <a:spcAft>
                <a:spcPts val="0"/>
              </a:spcAft>
            </a:pPr>
            <a:r>
              <a:rPr lang="ru-RU" sz="1600" b="1" dirty="0" smtClean="0">
                <a:solidFill>
                  <a:srgbClr val="002060"/>
                </a:solidFill>
                <a:latin typeface="Times New Roman" panose="02020603050405020304" pitchFamily="18" charset="0"/>
                <a:cs typeface="Times New Roman" panose="02020603050405020304" pitchFamily="18" charset="0"/>
              </a:rPr>
              <a:t>                                            А.С. Макаренко</a:t>
            </a:r>
          </a:p>
          <a:p>
            <a:pPr indent="342900" algn="just">
              <a:spcAft>
                <a:spcPts val="0"/>
              </a:spcAft>
            </a:pPr>
            <a:endParaRPr lang="ru-RU" sz="16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342900" algn="ctr">
              <a:spcAft>
                <a:spcPts val="0"/>
              </a:spcAft>
            </a:pP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Каждая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семья – это свой внутренний мир, своя жизнь, свои радости и печали, заботы и  традиции, духовность и быт.  Мягкое и тактичное вовлечение родителей в </a:t>
            </a:r>
            <a:r>
              <a:rPr lang="ru-RU"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воспитательно</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образовательный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процесс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ДШИ «Гармония»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делается для того, чтобы познакомить родителей с содержанием, методами и приемами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музыкального воспитания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 обучения, условиями детской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музыкальной деятельности</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Порой это помогает преодолеть негативное или предвзятое отношение родителей к ребенку,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его музыкальным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способностям, увидеть его в другом, ранее не известном свете.</a:t>
            </a:r>
          </a:p>
          <a:p>
            <a:pPr algn="r"/>
            <a:endParaRPr lang="ru-RU" sz="1600" b="1" dirty="0">
              <a:solidFill>
                <a:schemeClr val="bg1"/>
              </a:solidFill>
            </a:endParaRPr>
          </a:p>
        </p:txBody>
      </p:sp>
      <p:pic>
        <p:nvPicPr>
          <p:cNvPr id="6" name="Рисунок 5" descr="https://www.turnerskeyboards.com/wp-content/uploads/2017/07/Fotolia_114164319_Subscription_Monthly_M.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581" y="1425388"/>
            <a:ext cx="4057650" cy="333487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betkhoven-lunnaja-sonat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71792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609600"/>
            <a:ext cx="10353761" cy="1288473"/>
          </a:xfrm>
        </p:spPr>
        <p:txBody>
          <a:bodyPr>
            <a:normAutofit/>
          </a:bodyPr>
          <a:lstStyle/>
          <a:p>
            <a:pPr algn="ctr"/>
            <a:endParaRPr lang="ru-RU" sz="2000" dirty="0"/>
          </a:p>
        </p:txBody>
      </p:sp>
      <p:sp>
        <p:nvSpPr>
          <p:cNvPr id="3" name="Объект 2"/>
          <p:cNvSpPr>
            <a:spLocks noGrp="1"/>
          </p:cNvSpPr>
          <p:nvPr>
            <p:ph idx="1"/>
          </p:nvPr>
        </p:nvSpPr>
        <p:spPr/>
        <p:txBody>
          <a:bodyPr>
            <a:normAutofit/>
          </a:bodyPr>
          <a:lstStyle/>
          <a:p>
            <a:pPr marL="0" indent="0" algn="ctr">
              <a:buNone/>
            </a:pPr>
            <a:endParaRPr lang="ru-RU" sz="4000" dirty="0">
              <a:solidFill>
                <a:schemeClr val="accent4">
                  <a:lumMod val="60000"/>
                  <a:lumOff val="40000"/>
                </a:schemeClr>
              </a:solidFill>
            </a:endParaRPr>
          </a:p>
        </p:txBody>
      </p:sp>
    </p:spTree>
    <p:extLst>
      <p:ext uri="{BB962C8B-B14F-4D97-AF65-F5344CB8AC3E}">
        <p14:creationId xmlns:p14="http://schemas.microsoft.com/office/powerpoint/2010/main" val="4059102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914400" y="0"/>
            <a:ext cx="10353675" cy="900545"/>
          </a:xfrm>
        </p:spPr>
        <p:txBody>
          <a:bodyPr>
            <a:normAutofit/>
          </a:bodyPr>
          <a:lstStyle/>
          <a:p>
            <a:pPr marL="0" indent="0">
              <a:buNone/>
            </a:pPr>
            <a:endParaRPr lang="ru-RU" sz="3600" dirty="0">
              <a:solidFill>
                <a:schemeClr val="accent4">
                  <a:lumMod val="60000"/>
                  <a:lumOff val="40000"/>
                </a:schemeClr>
              </a:solidFill>
            </a:endParaRPr>
          </a:p>
        </p:txBody>
      </p:sp>
    </p:spTree>
    <p:extLst>
      <p:ext uri="{BB962C8B-B14F-4D97-AF65-F5344CB8AC3E}">
        <p14:creationId xmlns:p14="http://schemas.microsoft.com/office/powerpoint/2010/main" val="130103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endParaRPr lang="ru-RU" sz="6000" dirty="0">
              <a:solidFill>
                <a:schemeClr val="accent4">
                  <a:lumMod val="60000"/>
                  <a:lumOff val="40000"/>
                </a:schemeClr>
              </a:solidFill>
            </a:endParaRPr>
          </a:p>
        </p:txBody>
      </p:sp>
      <p:sp>
        <p:nvSpPr>
          <p:cNvPr id="3" name="Объект 2"/>
          <p:cNvSpPr>
            <a:spLocks noGrp="1"/>
          </p:cNvSpPr>
          <p:nvPr>
            <p:ph idx="1"/>
          </p:nvPr>
        </p:nvSpPr>
        <p:spPr/>
        <p:txBody>
          <a:bodyPr>
            <a:normAutofit/>
          </a:bodyPr>
          <a:lstStyle/>
          <a:p>
            <a:pPr marL="0" indent="0" algn="ctr">
              <a:buNone/>
            </a:pPr>
            <a:endParaRPr lang="ru-RU" sz="4000" dirty="0">
              <a:solidFill>
                <a:schemeClr val="accent4">
                  <a:lumMod val="60000"/>
                  <a:lumOff val="40000"/>
                </a:schemeClr>
              </a:solidFill>
            </a:endParaRPr>
          </a:p>
        </p:txBody>
      </p:sp>
    </p:spTree>
    <p:extLst>
      <p:ext uri="{BB962C8B-B14F-4D97-AF65-F5344CB8AC3E}">
        <p14:creationId xmlns:p14="http://schemas.microsoft.com/office/powerpoint/2010/main" val="2129307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914400" y="0"/>
            <a:ext cx="10353675" cy="6858000"/>
          </a:xfrm>
        </p:spPr>
        <p:txBody>
          <a:bodyPr>
            <a:normAutofit/>
          </a:bodyPr>
          <a:lstStyle/>
          <a:p>
            <a:pPr marL="0" indent="0">
              <a:buNone/>
            </a:pPr>
            <a:endParaRPr lang="ru-RU" dirty="0"/>
          </a:p>
        </p:txBody>
      </p:sp>
    </p:spTree>
    <p:extLst>
      <p:ext uri="{BB962C8B-B14F-4D97-AF65-F5344CB8AC3E}">
        <p14:creationId xmlns:p14="http://schemas.microsoft.com/office/powerpoint/2010/main" val="3643466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endParaRPr lang="ru-RU" sz="6000" dirty="0">
              <a:solidFill>
                <a:schemeClr val="accent4">
                  <a:lumMod val="60000"/>
                  <a:lumOff val="40000"/>
                </a:schemeClr>
              </a:solidFill>
            </a:endParaRPr>
          </a:p>
        </p:txBody>
      </p:sp>
      <p:sp>
        <p:nvSpPr>
          <p:cNvPr id="3" name="Объект 2"/>
          <p:cNvSpPr>
            <a:spLocks noGrp="1"/>
          </p:cNvSpPr>
          <p:nvPr>
            <p:ph idx="1"/>
          </p:nvPr>
        </p:nvSpPr>
        <p:spPr/>
        <p:txBody>
          <a:bodyPr>
            <a:normAutofit/>
          </a:bodyPr>
          <a:lstStyle/>
          <a:p>
            <a:pPr marL="0" indent="0" algn="ctr">
              <a:buNone/>
            </a:pPr>
            <a:endParaRPr lang="ru-RU" sz="4000" dirty="0">
              <a:solidFill>
                <a:schemeClr val="accent4">
                  <a:lumMod val="60000"/>
                  <a:lumOff val="40000"/>
                </a:schemeClr>
              </a:solidFill>
            </a:endParaRPr>
          </a:p>
        </p:txBody>
      </p:sp>
    </p:spTree>
    <p:extLst>
      <p:ext uri="{BB962C8B-B14F-4D97-AF65-F5344CB8AC3E}">
        <p14:creationId xmlns:p14="http://schemas.microsoft.com/office/powerpoint/2010/main" val="4176467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914400" y="0"/>
            <a:ext cx="10353675" cy="6858000"/>
          </a:xfrm>
        </p:spPr>
        <p:txBody>
          <a:bodyPr>
            <a:noAutofit/>
          </a:bodyPr>
          <a:lstStyle/>
          <a:p>
            <a:pPr marL="0" indent="0">
              <a:buNone/>
            </a:pPr>
            <a:endParaRPr lang="ru-RU" sz="3600" dirty="0">
              <a:solidFill>
                <a:schemeClr val="accent4">
                  <a:lumMod val="60000"/>
                  <a:lumOff val="40000"/>
                </a:schemeClr>
              </a:solidFill>
              <a:effectLst/>
            </a:endParaRPr>
          </a:p>
          <a:p>
            <a:pPr marL="0" indent="0">
              <a:buNone/>
            </a:pPr>
            <a:endParaRPr lang="ru-RU" sz="3600" dirty="0">
              <a:solidFill>
                <a:schemeClr val="accent4">
                  <a:lumMod val="60000"/>
                  <a:lumOff val="40000"/>
                </a:schemeClr>
              </a:solidFill>
            </a:endParaRPr>
          </a:p>
        </p:txBody>
      </p:sp>
    </p:spTree>
    <p:extLst>
      <p:ext uri="{BB962C8B-B14F-4D97-AF65-F5344CB8AC3E}">
        <p14:creationId xmlns:p14="http://schemas.microsoft.com/office/powerpoint/2010/main" val="2312351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endParaRPr lang="ru-RU" sz="6000" dirty="0">
              <a:solidFill>
                <a:schemeClr val="accent4">
                  <a:lumMod val="60000"/>
                  <a:lumOff val="40000"/>
                </a:schemeClr>
              </a:solidFill>
            </a:endParaRPr>
          </a:p>
        </p:txBody>
      </p:sp>
      <p:sp>
        <p:nvSpPr>
          <p:cNvPr id="3" name="Объект 2"/>
          <p:cNvSpPr>
            <a:spLocks noGrp="1"/>
          </p:cNvSpPr>
          <p:nvPr>
            <p:ph idx="1"/>
          </p:nvPr>
        </p:nvSpPr>
        <p:spPr/>
        <p:txBody>
          <a:bodyPr>
            <a:normAutofit/>
          </a:bodyPr>
          <a:lstStyle/>
          <a:p>
            <a:pPr marL="0" indent="0" algn="ctr">
              <a:buNone/>
            </a:pPr>
            <a:endParaRPr lang="ru-RU" sz="4000" dirty="0">
              <a:solidFill>
                <a:schemeClr val="accent4">
                  <a:lumMod val="60000"/>
                  <a:lumOff val="40000"/>
                </a:schemeClr>
              </a:solidFill>
            </a:endParaRPr>
          </a:p>
        </p:txBody>
      </p:sp>
    </p:spTree>
    <p:extLst>
      <p:ext uri="{BB962C8B-B14F-4D97-AF65-F5344CB8AC3E}">
        <p14:creationId xmlns:p14="http://schemas.microsoft.com/office/powerpoint/2010/main" val="1067799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0"/>
            <a:ext cx="10353762" cy="6858000"/>
          </a:xfrm>
        </p:spPr>
        <p:txBody>
          <a:bodyPr>
            <a:normAutofit fontScale="70000" lnSpcReduction="20000"/>
          </a:bodyPr>
          <a:lstStyle/>
          <a:p>
            <a:pPr marL="0" indent="0">
              <a:buNone/>
            </a:pPr>
            <a:r>
              <a:rPr lang="en-US" sz="5600" dirty="0">
                <a:solidFill>
                  <a:schemeClr val="accent4">
                    <a:lumMod val="60000"/>
                    <a:lumOff val="40000"/>
                  </a:schemeClr>
                </a:solidFill>
                <a:effectLst/>
              </a:rPr>
              <a:t> </a:t>
            </a:r>
            <a:endParaRPr lang="ru-RU" sz="5600" dirty="0">
              <a:solidFill>
                <a:schemeClr val="accent4">
                  <a:lumMod val="60000"/>
                  <a:lumOff val="40000"/>
                </a:schemeClr>
              </a:solidFill>
              <a:effectLst/>
            </a:endParaRPr>
          </a:p>
          <a:p>
            <a:endParaRPr lang="ru-RU" dirty="0">
              <a:effectLst/>
            </a:endParaRPr>
          </a:p>
          <a:p>
            <a:endParaRPr lang="ru-RU" dirty="0">
              <a:effectLst/>
            </a:endParaRPr>
          </a:p>
          <a:p>
            <a:endParaRPr lang="ru-RU" dirty="0">
              <a:effectLst/>
            </a:endParaRPr>
          </a:p>
          <a:p>
            <a:endParaRPr lang="ru-RU" dirty="0">
              <a:effectLst/>
            </a:endParaRPr>
          </a:p>
          <a:p>
            <a:endParaRPr lang="ru-RU" dirty="0">
              <a:effectLst/>
            </a:endParaRPr>
          </a:p>
          <a:p>
            <a:endParaRPr lang="ru-RU" dirty="0">
              <a:effectLst/>
            </a:endParaRPr>
          </a:p>
          <a:p>
            <a:endParaRPr lang="ru-RU" dirty="0">
              <a:effectLst/>
            </a:endParaRPr>
          </a:p>
          <a:p>
            <a:endParaRPr lang="ru-RU" dirty="0">
              <a:effectLst/>
            </a:endParaRPr>
          </a:p>
          <a:p>
            <a:endParaRPr lang="ru-RU" dirty="0">
              <a:effectLst/>
            </a:endParaRPr>
          </a:p>
          <a:p>
            <a:endParaRPr lang="ru-RU" dirty="0">
              <a:effectLst/>
            </a:endParaRPr>
          </a:p>
          <a:p>
            <a:pPr marL="0" indent="0">
              <a:buNone/>
            </a:pPr>
            <a:r>
              <a:rPr lang="en-US" dirty="0">
                <a:effectLst/>
              </a:rPr>
              <a:t> </a:t>
            </a:r>
            <a:endParaRPr lang="ru-RU" dirty="0">
              <a:effectLst/>
            </a:endParaRPr>
          </a:p>
          <a:p>
            <a:pPr marL="0" indent="0">
              <a:buNone/>
            </a:pPr>
            <a:endParaRPr lang="ru-RU" dirty="0">
              <a:effectLst/>
            </a:endParaRPr>
          </a:p>
          <a:p>
            <a:pPr marL="0" indent="0">
              <a:buNone/>
            </a:pPr>
            <a:r>
              <a:rPr lang="en-US" dirty="0">
                <a:effectLst/>
              </a:rPr>
              <a:t> </a:t>
            </a:r>
            <a:endParaRPr lang="ru-RU" dirty="0">
              <a:effectLst/>
            </a:endParaRPr>
          </a:p>
          <a:p>
            <a:pPr marL="0" indent="0">
              <a:buNone/>
            </a:pPr>
            <a:r>
              <a:rPr lang="en-US" dirty="0">
                <a:effectLst/>
              </a:rPr>
              <a:t> </a:t>
            </a:r>
            <a:endParaRPr lang="ru-RU" dirty="0">
              <a:effectLst/>
            </a:endParaRPr>
          </a:p>
          <a:p>
            <a:r>
              <a:rPr lang="en-US" dirty="0">
                <a:effectLst/>
              </a:rPr>
              <a:t> </a:t>
            </a:r>
            <a:endParaRPr lang="ru-RU" dirty="0">
              <a:effectLst/>
            </a:endParaRPr>
          </a:p>
          <a:p>
            <a:r>
              <a:rPr lang="en-US" dirty="0">
                <a:effectLst/>
              </a:rPr>
              <a:t> </a:t>
            </a:r>
            <a:endParaRPr lang="ru-RU" dirty="0">
              <a:effectLst/>
            </a:endParaRPr>
          </a:p>
          <a:p>
            <a:r>
              <a:rPr lang="en-US" dirty="0">
                <a:effectLst/>
              </a:rPr>
              <a:t> </a:t>
            </a:r>
            <a:endParaRPr lang="ru-RU" dirty="0">
              <a:effectLst/>
            </a:endParaRPr>
          </a:p>
          <a:p>
            <a:r>
              <a:rPr lang="en-US" dirty="0">
                <a:effectLst/>
              </a:rPr>
              <a:t> </a:t>
            </a:r>
            <a:endParaRPr lang="ru-RU" dirty="0">
              <a:effectLst/>
            </a:endParaRPr>
          </a:p>
          <a:p>
            <a:pPr marL="0" indent="0">
              <a:buNone/>
            </a:pPr>
            <a:endParaRPr lang="ru-RU" dirty="0"/>
          </a:p>
        </p:txBody>
      </p:sp>
    </p:spTree>
    <p:extLst>
      <p:ext uri="{BB962C8B-B14F-4D97-AF65-F5344CB8AC3E}">
        <p14:creationId xmlns:p14="http://schemas.microsoft.com/office/powerpoint/2010/main" val="3798751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914400" y="0"/>
            <a:ext cx="10353675" cy="6858000"/>
          </a:xfrm>
        </p:spPr>
        <p:txBody>
          <a:bodyPr>
            <a:normAutofit/>
          </a:bodyPr>
          <a:lstStyle/>
          <a:p>
            <a:pPr marL="0" indent="0">
              <a:buNone/>
            </a:pPr>
            <a:endParaRPr lang="ru-RU" sz="3300" dirty="0">
              <a:effectLst/>
            </a:endParaRPr>
          </a:p>
          <a:p>
            <a:endParaRPr lang="ru-RU" dirty="0">
              <a:effectLst/>
            </a:endParaRPr>
          </a:p>
          <a:p>
            <a:pPr marL="0" indent="0">
              <a:buNone/>
            </a:pPr>
            <a:r>
              <a:rPr lang="en-US" dirty="0">
                <a:effectLst/>
              </a:rPr>
              <a:t> </a:t>
            </a:r>
            <a:endParaRPr lang="ru-RU" dirty="0">
              <a:effectLst/>
            </a:endParaRPr>
          </a:p>
          <a:p>
            <a:pPr marL="0" indent="0">
              <a:buNone/>
            </a:pPr>
            <a:r>
              <a:rPr lang="en-US" dirty="0">
                <a:effectLst/>
              </a:rPr>
              <a:t> </a:t>
            </a:r>
            <a:endParaRPr lang="ru-RU" dirty="0">
              <a:effectLst/>
            </a:endParaRPr>
          </a:p>
          <a:p>
            <a:endParaRPr lang="ru-RU" dirty="0">
              <a:effectLst/>
            </a:endParaRPr>
          </a:p>
          <a:p>
            <a:endParaRPr lang="ru-RU" dirty="0">
              <a:effectLst/>
            </a:endParaRPr>
          </a:p>
          <a:p>
            <a:endParaRPr lang="ru-RU" dirty="0">
              <a:effectLst/>
            </a:endParaRPr>
          </a:p>
          <a:p>
            <a:endParaRPr lang="ru-RU" dirty="0">
              <a:effectLst/>
            </a:endParaRPr>
          </a:p>
          <a:p>
            <a:endParaRPr lang="ru-RU" dirty="0">
              <a:effectLst/>
            </a:endParaRPr>
          </a:p>
          <a:p>
            <a:pPr marL="0" indent="0">
              <a:buNone/>
            </a:pPr>
            <a:endParaRPr lang="ru-RU" dirty="0"/>
          </a:p>
        </p:txBody>
      </p:sp>
    </p:spTree>
    <p:extLst>
      <p:ext uri="{BB962C8B-B14F-4D97-AF65-F5344CB8AC3E}">
        <p14:creationId xmlns:p14="http://schemas.microsoft.com/office/powerpoint/2010/main" val="170436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endParaRPr lang="ru-RU" sz="6000" dirty="0">
              <a:solidFill>
                <a:schemeClr val="accent4">
                  <a:lumMod val="60000"/>
                  <a:lumOff val="40000"/>
                </a:schemeClr>
              </a:solidFill>
            </a:endParaRPr>
          </a:p>
        </p:txBody>
      </p:sp>
      <p:sp>
        <p:nvSpPr>
          <p:cNvPr id="3" name="Объект 2"/>
          <p:cNvSpPr>
            <a:spLocks noGrp="1"/>
          </p:cNvSpPr>
          <p:nvPr>
            <p:ph idx="1"/>
          </p:nvPr>
        </p:nvSpPr>
        <p:spPr/>
        <p:txBody>
          <a:bodyPr/>
          <a:lstStyle/>
          <a:p>
            <a:pPr marL="0" indent="0" algn="ctr">
              <a:buNone/>
            </a:pPr>
            <a:endParaRPr lang="ru-RU" sz="4000" dirty="0">
              <a:solidFill>
                <a:schemeClr val="accent4">
                  <a:lumMod val="60000"/>
                  <a:lumOff val="40000"/>
                </a:schemeClr>
              </a:solidFill>
            </a:endParaRPr>
          </a:p>
        </p:txBody>
      </p:sp>
    </p:spTree>
    <p:extLst>
      <p:ext uri="{BB962C8B-B14F-4D97-AF65-F5344CB8AC3E}">
        <p14:creationId xmlns:p14="http://schemas.microsoft.com/office/powerpoint/2010/main" val="3265557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01880" y="136478"/>
            <a:ext cx="7485320" cy="6482686"/>
          </a:xfrm>
          <a:solidFill>
            <a:schemeClr val="accent3">
              <a:lumMod val="20000"/>
              <a:lumOff val="80000"/>
            </a:schemeClr>
          </a:solidFill>
        </p:spPr>
        <p:txBody>
          <a:bodyPr>
            <a:noAutofit/>
          </a:bodyPr>
          <a:lstStyle/>
          <a:p>
            <a:pPr marL="0" indent="0" algn="just">
              <a:buNone/>
            </a:pPr>
            <a:r>
              <a:rPr lang="ru-RU" sz="1500" b="1" dirty="0" smtClean="0">
                <a:solidFill>
                  <a:srgbClr val="002060"/>
                </a:solidFill>
                <a:effectLst/>
                <a:latin typeface="Times New Roman" panose="02020603050405020304" pitchFamily="18" charset="0"/>
                <a:cs typeface="Times New Roman" panose="02020603050405020304" pitchFamily="18" charset="0"/>
              </a:rPr>
              <a:t>       </a:t>
            </a:r>
            <a:r>
              <a:rPr lang="ru-RU" sz="1500" b="1" dirty="0" smtClean="0">
                <a:solidFill>
                  <a:srgbClr val="002060"/>
                </a:solidFill>
                <a:effectLst/>
                <a:latin typeface="Times New Roman" panose="02020603050405020304" pitchFamily="18" charset="0"/>
                <a:cs typeface="Rod" panose="02030509050101010101" pitchFamily="49" charset="-79"/>
              </a:rPr>
              <a:t>Родители, порой, не владея в достаточной мере знанием возрастных и индивидуальных особенностей развития ребенка,  осуществляют воспитание вслепую, интуитивно. Все это, как правило, не приносит позитивных результатов в обучении детей игре на музыкальных инструментах, обучению вокалу. В таких семьях нет прочных межличностных связей между родителями и детьми. И в этом случае  очень важным становится общение преподавателей школы с родителями, установление теплых, </a:t>
            </a:r>
            <a:r>
              <a:rPr lang="ru-RU" sz="1500" b="1" dirty="0">
                <a:solidFill>
                  <a:srgbClr val="002060"/>
                </a:solidFill>
                <a:effectLst/>
                <a:latin typeface="Times New Roman" panose="02020603050405020304" pitchFamily="18" charset="0"/>
                <a:cs typeface="Rod" panose="02030509050101010101" pitchFamily="49" charset="-79"/>
              </a:rPr>
              <a:t>партнерских отношений, где каждый имеет вполне определённые </a:t>
            </a:r>
            <a:r>
              <a:rPr lang="ru-RU" sz="1500" b="1" dirty="0" smtClean="0">
                <a:solidFill>
                  <a:srgbClr val="002060"/>
                </a:solidFill>
                <a:effectLst/>
                <a:latin typeface="Times New Roman" panose="02020603050405020304" pitchFamily="18" charset="0"/>
                <a:cs typeface="Rod" panose="02030509050101010101" pitchFamily="49" charset="-79"/>
              </a:rPr>
              <a:t>задачи, свою часть работы. </a:t>
            </a:r>
          </a:p>
          <a:p>
            <a:pPr marL="0" indent="0" algn="just">
              <a:buNone/>
            </a:pPr>
            <a:r>
              <a:rPr lang="ru-RU" sz="1500" b="1" dirty="0">
                <a:solidFill>
                  <a:srgbClr val="002060"/>
                </a:solidFill>
                <a:effectLst/>
                <a:latin typeface="Times New Roman" panose="02020603050405020304" pitchFamily="18" charset="0"/>
                <a:cs typeface="Rod" panose="02030509050101010101" pitchFamily="49" charset="-79"/>
              </a:rPr>
              <a:t> </a:t>
            </a:r>
            <a:r>
              <a:rPr lang="ru-RU" sz="1500" b="1" dirty="0" smtClean="0">
                <a:solidFill>
                  <a:srgbClr val="002060"/>
                </a:solidFill>
                <a:effectLst/>
                <a:latin typeface="Times New Roman" panose="02020603050405020304" pitchFamily="18" charset="0"/>
                <a:cs typeface="Rod" panose="02030509050101010101" pitchFamily="49" charset="-79"/>
              </a:rPr>
              <a:t>        Надо объяснять родителям, что музыкальные </a:t>
            </a:r>
            <a:r>
              <a:rPr lang="ru-RU" sz="1500" b="1" dirty="0">
                <a:solidFill>
                  <a:srgbClr val="002060"/>
                </a:solidFill>
                <a:effectLst/>
                <a:latin typeface="Times New Roman" panose="02020603050405020304" pitchFamily="18" charset="0"/>
                <a:cs typeface="Rod" panose="02030509050101010101" pitchFamily="49" charset="-79"/>
              </a:rPr>
              <a:t>занятия воспитывают маленьких «цезарей», </a:t>
            </a:r>
            <a:r>
              <a:rPr lang="ru-RU" sz="1500" b="1" dirty="0">
                <a:solidFill>
                  <a:srgbClr val="002060"/>
                </a:solidFill>
                <a:effectLst/>
                <a:latin typeface="Times New Roman" panose="02020603050405020304" pitchFamily="18" charset="0"/>
                <a:cs typeface="Times New Roman" panose="02020603050405020304" pitchFamily="18" charset="0"/>
              </a:rPr>
              <a:t>умеющих делать много дел сразу. Музыка помогает ориентироваться в нескольких одновременных процессах: так, </a:t>
            </a:r>
            <a:r>
              <a:rPr lang="ru-RU" sz="1500" b="1" dirty="0" smtClean="0">
                <a:solidFill>
                  <a:srgbClr val="002060"/>
                </a:solidFill>
                <a:effectLst/>
                <a:latin typeface="Times New Roman" panose="02020603050405020304" pitchFamily="18" charset="0"/>
                <a:cs typeface="Times New Roman" panose="02020603050405020304" pitchFamily="18" charset="0"/>
              </a:rPr>
              <a:t>например, читающий </a:t>
            </a:r>
            <a:r>
              <a:rPr lang="ru-RU" sz="1500" b="1" dirty="0">
                <a:solidFill>
                  <a:srgbClr val="002060"/>
                </a:solidFill>
                <a:effectLst/>
                <a:latin typeface="Times New Roman" panose="02020603050405020304" pitchFamily="18" charset="0"/>
                <a:cs typeface="Times New Roman" panose="02020603050405020304" pitchFamily="18" charset="0"/>
              </a:rPr>
              <a:t>с листа пианист, сразу делает несколько дел – помнит о прошлом, смотрит в будущее и контролирует настоящее. Музыка течёт в своём темпе, и читающий с листа не может прерваться, отдохнуть и перевести дух. Музыка приучает мыслить и жить в нескольких направлениях. </a:t>
            </a:r>
            <a:r>
              <a:rPr lang="ru-RU" sz="1500" b="1" dirty="0" smtClean="0">
                <a:solidFill>
                  <a:srgbClr val="002060"/>
                </a:solidFill>
                <a:effectLst/>
                <a:latin typeface="Times New Roman" panose="02020603050405020304" pitchFamily="18" charset="0"/>
                <a:cs typeface="Times New Roman" panose="02020603050405020304" pitchFamily="18" charset="0"/>
              </a:rPr>
              <a:t>Родители должны это понять.</a:t>
            </a:r>
          </a:p>
          <a:p>
            <a:pPr marL="0" indent="0" algn="just">
              <a:buNone/>
            </a:pPr>
            <a:r>
              <a:rPr lang="ru-RU" sz="1500" b="1" dirty="0">
                <a:solidFill>
                  <a:srgbClr val="002060"/>
                </a:solidFill>
                <a:effectLst/>
                <a:latin typeface="Times New Roman" panose="02020603050405020304" pitchFamily="18" charset="0"/>
                <a:cs typeface="Rod" panose="02030509050101010101" pitchFamily="49" charset="-79"/>
              </a:rPr>
              <a:t> </a:t>
            </a:r>
            <a:r>
              <a:rPr lang="ru-RU" sz="1500" b="1" dirty="0" smtClean="0">
                <a:solidFill>
                  <a:srgbClr val="002060"/>
                </a:solidFill>
                <a:effectLst/>
                <a:latin typeface="Times New Roman" panose="02020603050405020304" pitchFamily="18" charset="0"/>
                <a:cs typeface="Rod" panose="02030509050101010101" pitchFamily="49" charset="-79"/>
              </a:rPr>
              <a:t>       Деятельность </a:t>
            </a:r>
            <a:r>
              <a:rPr lang="ru-RU" sz="1500" b="1" dirty="0">
                <a:solidFill>
                  <a:srgbClr val="002060"/>
                </a:solidFill>
                <a:effectLst/>
                <a:latin typeface="Times New Roman" panose="02020603050405020304" pitchFamily="18" charset="0"/>
                <a:cs typeface="Rod" panose="02030509050101010101" pitchFamily="49" charset="-79"/>
              </a:rPr>
              <a:t>родителей и </a:t>
            </a:r>
            <a:r>
              <a:rPr lang="ru-RU" sz="1500" b="1" dirty="0" smtClean="0">
                <a:solidFill>
                  <a:srgbClr val="002060"/>
                </a:solidFill>
                <a:effectLst/>
                <a:latin typeface="Times New Roman" panose="02020603050405020304" pitchFamily="18" charset="0"/>
                <a:cs typeface="Rod" panose="02030509050101010101" pitchFamily="49" charset="-79"/>
              </a:rPr>
              <a:t>преподавателей </a:t>
            </a:r>
            <a:r>
              <a:rPr lang="ru-RU" sz="1500" b="1" dirty="0">
                <a:solidFill>
                  <a:srgbClr val="002060"/>
                </a:solidFill>
                <a:effectLst/>
                <a:latin typeface="Times New Roman" panose="02020603050405020304" pitchFamily="18" charset="0"/>
                <a:cs typeface="Rod" panose="02030509050101010101" pitchFamily="49" charset="-79"/>
              </a:rPr>
              <a:t>в интересах ребенка может быть успешной только в том случае, если они станут союзниками, что позволит им лучше узнать ребенка, увидеть его в разных ситуациях. </a:t>
            </a:r>
            <a:r>
              <a:rPr lang="ru-RU" sz="1500" b="1" dirty="0" smtClean="0">
                <a:solidFill>
                  <a:srgbClr val="002060"/>
                </a:solidFill>
                <a:effectLst/>
                <a:latin typeface="Times New Roman" panose="02020603050405020304" pitchFamily="18" charset="0"/>
                <a:cs typeface="Rod" panose="02030509050101010101" pitchFamily="49" charset="-79"/>
              </a:rPr>
              <a:t>И,  </a:t>
            </a:r>
            <a:r>
              <a:rPr lang="ru-RU" sz="1500" b="1" dirty="0">
                <a:solidFill>
                  <a:srgbClr val="002060"/>
                </a:solidFill>
                <a:effectLst/>
                <a:latin typeface="Times New Roman" panose="02020603050405020304" pitchFamily="18" charset="0"/>
                <a:cs typeface="Rod" panose="02030509050101010101" pitchFamily="49" charset="-79"/>
              </a:rPr>
              <a:t>таким </a:t>
            </a:r>
            <a:r>
              <a:rPr lang="ru-RU" sz="1500" b="1" dirty="0" smtClean="0">
                <a:solidFill>
                  <a:srgbClr val="002060"/>
                </a:solidFill>
                <a:effectLst/>
                <a:latin typeface="Times New Roman" panose="02020603050405020304" pitchFamily="18" charset="0"/>
                <a:cs typeface="Rod" panose="02030509050101010101" pitchFamily="49" charset="-79"/>
              </a:rPr>
              <a:t>образом, преподаватели могут </a:t>
            </a:r>
            <a:r>
              <a:rPr lang="ru-RU" sz="1500" b="1" dirty="0">
                <a:solidFill>
                  <a:srgbClr val="002060"/>
                </a:solidFill>
                <a:effectLst/>
                <a:latin typeface="Times New Roman" panose="02020603050405020304" pitchFamily="18" charset="0"/>
                <a:cs typeface="Rod" panose="02030509050101010101" pitchFamily="49" charset="-79"/>
              </a:rPr>
              <a:t>помочь </a:t>
            </a:r>
            <a:r>
              <a:rPr lang="ru-RU" sz="1500" b="1" dirty="0" smtClean="0">
                <a:solidFill>
                  <a:srgbClr val="002060"/>
                </a:solidFill>
                <a:effectLst/>
                <a:latin typeface="Times New Roman" panose="02020603050405020304" pitchFamily="18" charset="0"/>
                <a:cs typeface="Rod" panose="02030509050101010101" pitchFamily="49" charset="-79"/>
              </a:rPr>
              <a:t>родителям </a:t>
            </a:r>
            <a:r>
              <a:rPr lang="ru-RU" sz="1500" b="1" dirty="0">
                <a:solidFill>
                  <a:srgbClr val="002060"/>
                </a:solidFill>
                <a:effectLst/>
                <a:latin typeface="Times New Roman" panose="02020603050405020304" pitchFamily="18" charset="0"/>
                <a:cs typeface="Rod" panose="02030509050101010101" pitchFamily="49" charset="-79"/>
              </a:rPr>
              <a:t>в понимании </a:t>
            </a:r>
            <a:r>
              <a:rPr lang="ru-RU" sz="1500" b="1" dirty="0">
                <a:solidFill>
                  <a:srgbClr val="002060"/>
                </a:solidFill>
                <a:effectLst/>
                <a:latin typeface="Times New Roman" panose="02020603050405020304" pitchFamily="18" charset="0"/>
                <a:cs typeface="Times New Roman" panose="02020603050405020304" pitchFamily="18" charset="0"/>
              </a:rPr>
              <a:t>индивидуальных особенностей детей, </a:t>
            </a:r>
            <a:r>
              <a:rPr lang="ru-RU" sz="1600" b="1" dirty="0">
                <a:solidFill>
                  <a:srgbClr val="002060"/>
                </a:solidFill>
                <a:effectLst/>
                <a:latin typeface="Times New Roman" panose="02020603050405020304" pitchFamily="18" charset="0"/>
                <a:cs typeface="Times New Roman" panose="02020603050405020304" pitchFamily="18" charset="0"/>
              </a:rPr>
              <a:t>развитии их </a:t>
            </a:r>
            <a:r>
              <a:rPr lang="ru-RU" sz="1600" b="1" dirty="0" smtClean="0">
                <a:solidFill>
                  <a:srgbClr val="002060"/>
                </a:solidFill>
                <a:effectLst/>
                <a:latin typeface="Times New Roman" panose="02020603050405020304" pitchFamily="18" charset="0"/>
                <a:cs typeface="Times New Roman" panose="02020603050405020304" pitchFamily="18" charset="0"/>
              </a:rPr>
              <a:t>музыкальных способностей</a:t>
            </a:r>
            <a:r>
              <a:rPr lang="ru-RU" sz="1600" b="1" dirty="0">
                <a:solidFill>
                  <a:srgbClr val="002060"/>
                </a:solidFill>
                <a:effectLst/>
                <a:latin typeface="Times New Roman" panose="02020603050405020304" pitchFamily="18" charset="0"/>
                <a:cs typeface="Times New Roman" panose="02020603050405020304" pitchFamily="18" charset="0"/>
              </a:rPr>
              <a:t>, формировании </a:t>
            </a:r>
            <a:r>
              <a:rPr lang="ru-RU" sz="1600" b="1" dirty="0" smtClean="0">
                <a:solidFill>
                  <a:srgbClr val="002060"/>
                </a:solidFill>
                <a:effectLst/>
                <a:latin typeface="Times New Roman" panose="02020603050405020304" pitchFamily="18" charset="0"/>
                <a:cs typeface="Times New Roman" panose="02020603050405020304" pitchFamily="18" charset="0"/>
              </a:rPr>
              <a:t>культурных  </a:t>
            </a:r>
            <a:r>
              <a:rPr lang="ru-RU" sz="1600" b="1" dirty="0">
                <a:solidFill>
                  <a:srgbClr val="002060"/>
                </a:solidFill>
                <a:effectLst/>
                <a:latin typeface="Times New Roman" panose="02020603050405020304" pitchFamily="18" charset="0"/>
                <a:cs typeface="Times New Roman" panose="02020603050405020304" pitchFamily="18" charset="0"/>
              </a:rPr>
              <a:t>ценностных </a:t>
            </a:r>
            <a:r>
              <a:rPr lang="ru-RU" sz="1600" b="1" dirty="0" smtClean="0">
                <a:solidFill>
                  <a:srgbClr val="002060"/>
                </a:solidFill>
                <a:effectLst/>
                <a:latin typeface="Times New Roman" panose="02020603050405020304" pitchFamily="18" charset="0"/>
                <a:cs typeface="Times New Roman" panose="02020603050405020304" pitchFamily="18" charset="0"/>
              </a:rPr>
              <a:t>ориентиров.</a:t>
            </a:r>
          </a:p>
          <a:p>
            <a:pPr marL="0" indent="0" algn="ctr">
              <a:buNone/>
            </a:pPr>
            <a:endParaRPr lang="ru-RU" sz="1600" b="1" dirty="0" smtClean="0">
              <a:solidFill>
                <a:srgbClr val="002060"/>
              </a:solidFill>
              <a:effectLst/>
              <a:latin typeface="Times New Roman" panose="02020603050405020304" pitchFamily="18" charset="0"/>
              <a:cs typeface="Times New Roman" panose="02020603050405020304" pitchFamily="18" charset="0"/>
            </a:endParaRPr>
          </a:p>
          <a:p>
            <a:pPr marL="0" indent="0" algn="ctr">
              <a:buNone/>
            </a:pPr>
            <a:endParaRPr lang="ru-RU" sz="1600" b="1" dirty="0" smtClean="0">
              <a:solidFill>
                <a:srgbClr val="002060"/>
              </a:solidFill>
              <a:effectLst/>
              <a:latin typeface="Times New Roman" panose="02020603050405020304" pitchFamily="18" charset="0"/>
              <a:cs typeface="Times New Roman" panose="02020603050405020304" pitchFamily="18" charset="0"/>
            </a:endParaRPr>
          </a:p>
          <a:p>
            <a:pPr marL="0" indent="0" algn="ctr">
              <a:buNone/>
            </a:pPr>
            <a:endParaRPr lang="ru-RU" sz="1600" b="1" dirty="0">
              <a:solidFill>
                <a:srgbClr val="002060"/>
              </a:solidFill>
              <a:effectLst/>
              <a:latin typeface="Times New Roman" panose="02020603050405020304" pitchFamily="18" charset="0"/>
              <a:cs typeface="Times New Roman" panose="02020603050405020304" pitchFamily="18" charset="0"/>
            </a:endParaRPr>
          </a:p>
          <a:p>
            <a:pPr marL="0" indent="0" algn="ctr">
              <a:buNone/>
            </a:pPr>
            <a:endParaRPr lang="ru-RU" sz="16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stretch>
            <a:fillRect/>
          </a:stretch>
        </p:blipFill>
        <p:spPr>
          <a:xfrm>
            <a:off x="631066" y="862885"/>
            <a:ext cx="3770814" cy="5267459"/>
          </a:xfrm>
          <a:prstGeom prst="rect">
            <a:avLst/>
          </a:prstGeom>
        </p:spPr>
      </p:pic>
    </p:spTree>
    <p:extLst>
      <p:ext uri="{BB962C8B-B14F-4D97-AF65-F5344CB8AC3E}">
        <p14:creationId xmlns:p14="http://schemas.microsoft.com/office/powerpoint/2010/main" val="6633642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0"/>
            <a:ext cx="10353762" cy="6858000"/>
          </a:xfrm>
        </p:spPr>
        <p:txBody>
          <a:bodyPr>
            <a:normAutofit/>
          </a:bodyPr>
          <a:lstStyle/>
          <a:p>
            <a:pPr marL="0" indent="0">
              <a:buNone/>
            </a:pPr>
            <a:r>
              <a:rPr lang="ru-RU" sz="3600" dirty="0">
                <a:solidFill>
                  <a:schemeClr val="accent4">
                    <a:lumMod val="60000"/>
                    <a:lumOff val="40000"/>
                  </a:schemeClr>
                </a:solidFill>
                <a:effectLst/>
              </a:rPr>
              <a:t> </a:t>
            </a:r>
          </a:p>
          <a:p>
            <a:pPr marL="0" indent="0">
              <a:buNone/>
            </a:pPr>
            <a:r>
              <a:rPr lang="ru-RU" sz="3600" dirty="0">
                <a:solidFill>
                  <a:schemeClr val="accent4">
                    <a:lumMod val="60000"/>
                    <a:lumOff val="40000"/>
                  </a:schemeClr>
                </a:solidFill>
                <a:effectLst/>
              </a:rPr>
              <a:t> </a:t>
            </a:r>
          </a:p>
          <a:p>
            <a:pPr marL="0" indent="0">
              <a:buNone/>
            </a:pPr>
            <a:endParaRPr lang="ru-RU" dirty="0"/>
          </a:p>
        </p:txBody>
      </p:sp>
    </p:spTree>
    <p:extLst>
      <p:ext uri="{BB962C8B-B14F-4D97-AF65-F5344CB8AC3E}">
        <p14:creationId xmlns:p14="http://schemas.microsoft.com/office/powerpoint/2010/main" val="1664913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endParaRPr lang="ru-RU" sz="6000" dirty="0">
              <a:solidFill>
                <a:schemeClr val="accent4">
                  <a:lumMod val="60000"/>
                  <a:lumOff val="40000"/>
                </a:schemeClr>
              </a:solidFill>
            </a:endParaRPr>
          </a:p>
        </p:txBody>
      </p:sp>
      <p:sp>
        <p:nvSpPr>
          <p:cNvPr id="3" name="Объект 2"/>
          <p:cNvSpPr>
            <a:spLocks noGrp="1"/>
          </p:cNvSpPr>
          <p:nvPr>
            <p:ph idx="1"/>
          </p:nvPr>
        </p:nvSpPr>
        <p:spPr/>
        <p:txBody>
          <a:bodyPr>
            <a:normAutofit/>
          </a:bodyPr>
          <a:lstStyle/>
          <a:p>
            <a:pPr marL="0" indent="0" algn="ctr">
              <a:buNone/>
            </a:pPr>
            <a:endParaRPr lang="ru-RU" sz="4000" dirty="0">
              <a:solidFill>
                <a:schemeClr val="accent4">
                  <a:lumMod val="60000"/>
                  <a:lumOff val="40000"/>
                </a:schemeClr>
              </a:solidFill>
            </a:endParaRPr>
          </a:p>
        </p:txBody>
      </p:sp>
    </p:spTree>
    <p:extLst>
      <p:ext uri="{BB962C8B-B14F-4D97-AF65-F5344CB8AC3E}">
        <p14:creationId xmlns:p14="http://schemas.microsoft.com/office/powerpoint/2010/main" val="3586189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0"/>
            <a:ext cx="10353762" cy="6858000"/>
          </a:xfrm>
        </p:spPr>
        <p:txBody>
          <a:bodyPr>
            <a:noAutofit/>
          </a:bodyPr>
          <a:lstStyle/>
          <a:p>
            <a:pPr marL="0" indent="0">
              <a:buNone/>
            </a:pPr>
            <a:r>
              <a:rPr lang="ru-RU" sz="2400" dirty="0">
                <a:solidFill>
                  <a:schemeClr val="accent4">
                    <a:lumMod val="60000"/>
                    <a:lumOff val="40000"/>
                  </a:schemeClr>
                </a:solidFill>
                <a:effectLst/>
              </a:rPr>
              <a:t> </a:t>
            </a:r>
          </a:p>
          <a:p>
            <a:pPr marL="0" indent="0">
              <a:buNone/>
            </a:pPr>
            <a:endParaRPr lang="ru-RU" sz="2400" dirty="0">
              <a:solidFill>
                <a:schemeClr val="accent4">
                  <a:lumMod val="60000"/>
                  <a:lumOff val="40000"/>
                </a:schemeClr>
              </a:solidFill>
            </a:endParaRPr>
          </a:p>
        </p:txBody>
      </p:sp>
    </p:spTree>
    <p:extLst>
      <p:ext uri="{BB962C8B-B14F-4D97-AF65-F5344CB8AC3E}">
        <p14:creationId xmlns:p14="http://schemas.microsoft.com/office/powerpoint/2010/main" val="3997919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0"/>
            <a:ext cx="10353762" cy="6858000"/>
          </a:xfrm>
        </p:spPr>
        <p:txBody>
          <a:bodyPr>
            <a:normAutofit/>
          </a:bodyPr>
          <a:lstStyle/>
          <a:p>
            <a:pPr marL="0" indent="0">
              <a:buNone/>
            </a:pPr>
            <a:endParaRPr lang="ru-RU" sz="3600" dirty="0">
              <a:solidFill>
                <a:schemeClr val="accent4">
                  <a:lumMod val="60000"/>
                  <a:lumOff val="40000"/>
                </a:schemeClr>
              </a:solidFill>
            </a:endParaRPr>
          </a:p>
        </p:txBody>
      </p:sp>
    </p:spTree>
    <p:extLst>
      <p:ext uri="{BB962C8B-B14F-4D97-AF65-F5344CB8AC3E}">
        <p14:creationId xmlns:p14="http://schemas.microsoft.com/office/powerpoint/2010/main" val="3774664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0" y="0"/>
            <a:ext cx="12192000" cy="6858000"/>
          </a:xfrm>
        </p:spPr>
        <p:txBody>
          <a:bodyPr/>
          <a:lstStyle/>
          <a:p>
            <a:endParaRPr lang="ru-RU" dirty="0"/>
          </a:p>
        </p:txBody>
      </p:sp>
    </p:spTree>
    <p:extLst>
      <p:ext uri="{BB962C8B-B14F-4D97-AF65-F5344CB8AC3E}">
        <p14:creationId xmlns:p14="http://schemas.microsoft.com/office/powerpoint/2010/main" val="204280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836024" y="618187"/>
            <a:ext cx="5742083" cy="5507662"/>
          </a:xfrm>
          <a:prstGeom prst="rect">
            <a:avLst/>
          </a:prstGeom>
          <a:solidFill>
            <a:schemeClr val="accent3">
              <a:lumMod val="20000"/>
              <a:lumOff val="80000"/>
            </a:schemeClr>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indent="449580" algn="just">
              <a:lnSpc>
                <a:spcPct val="115000"/>
              </a:lnSpc>
              <a:spcAft>
                <a:spcPts val="0"/>
              </a:spcAft>
            </a:pP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Отношение ребёнка и семьи к музыкальным занятиям, зачастую осложнены специфическими особенностями школы искусств, которые заключаются в том, что обучение музыкальному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искусству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подразумевает регулярную выработку определённого навыка (в игре на инструменте, сольфеджио, вокале и т.д.) Этот факт приводит к возникновению проблемы систематического выполнения домашнего задания, формирующего данный навык. К сожалению, многие родители, не понимая специфику обучения музыкальному искусству, относятся к школе искусств поверхностно, как «к кружку» или «секции», где ребёнок проводит своё свободное время, но при этом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 должен затрачивать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усилий в домашней работе</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Поэтому необходимо объяснить родителям важность регулярных домашних занятий.</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634" y="343925"/>
            <a:ext cx="4249272" cy="1908048"/>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634" y="2702858"/>
            <a:ext cx="4854390" cy="356915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174517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5769735" y="5638800"/>
            <a:ext cx="5447763" cy="1219200"/>
          </a:xfrm>
        </p:spPr>
        <p:txBody>
          <a:bodyPr>
            <a:normAutofit fontScale="62500" lnSpcReduction="20000"/>
          </a:bodyPr>
          <a:lstStyle/>
          <a:p>
            <a:pPr algn="r" eaLnBrk="1" hangingPunct="1">
              <a:lnSpc>
                <a:spcPct val="80000"/>
              </a:lnSpc>
            </a:pPr>
            <a:r>
              <a:rPr lang="ru-RU" altLang="ru-RU" sz="2000" dirty="0"/>
              <a:t> </a:t>
            </a:r>
          </a:p>
          <a:p>
            <a:pPr eaLnBrk="1" hangingPunct="1">
              <a:lnSpc>
                <a:spcPct val="80000"/>
              </a:lnSpc>
            </a:pPr>
            <a:endParaRPr lang="ru-RU" altLang="ru-RU" sz="2000" dirty="0"/>
          </a:p>
          <a:p>
            <a:pPr eaLnBrk="1" hangingPunct="1">
              <a:lnSpc>
                <a:spcPct val="80000"/>
              </a:lnSpc>
            </a:pPr>
            <a:endParaRPr lang="ru-RU" altLang="ru-RU" sz="2000" dirty="0"/>
          </a:p>
          <a:p>
            <a:pPr eaLnBrk="1" hangingPunct="1">
              <a:lnSpc>
                <a:spcPct val="80000"/>
              </a:lnSpc>
            </a:pPr>
            <a:endParaRPr lang="ru-RU" altLang="ru-RU" sz="2000" dirty="0"/>
          </a:p>
          <a:p>
            <a:pPr algn="r" eaLnBrk="1" hangingPunct="1">
              <a:lnSpc>
                <a:spcPct val="80000"/>
              </a:lnSpc>
            </a:pPr>
            <a:r>
              <a:rPr lang="ru-RU" altLang="ru-RU" sz="2000" b="1" dirty="0">
                <a:latin typeface="Monotype Corsiva" panose="03010101010201010101" pitchFamily="66" charset="0"/>
              </a:rPr>
              <a:t>п. </a:t>
            </a:r>
            <a:r>
              <a:rPr lang="ru-RU" altLang="ru-RU" sz="2000" b="1" dirty="0" err="1" smtClean="0">
                <a:latin typeface="Monotype Corsiva" panose="03010101010201010101" pitchFamily="66" charset="0"/>
              </a:rPr>
              <a:t>Власи</a:t>
            </a:r>
            <a:endParaRPr lang="ru-RU" altLang="ru-RU" sz="2000" b="1" dirty="0">
              <a:latin typeface="Monotype Corsiva" panose="03010101010201010101" pitchFamily="66" charset="0"/>
            </a:endParaRPr>
          </a:p>
        </p:txBody>
      </p:sp>
      <p:pic>
        <p:nvPicPr>
          <p:cNvPr id="4" name="Рисунок 3"/>
          <p:cNvPicPr>
            <a:picLocks noChangeAspect="1"/>
          </p:cNvPicPr>
          <p:nvPr/>
        </p:nvPicPr>
        <p:blipFill>
          <a:blip r:embed="rId2" cstate="print"/>
          <a:stretch>
            <a:fillRect/>
          </a:stretch>
        </p:blipFill>
        <p:spPr>
          <a:xfrm>
            <a:off x="3310759" y="183232"/>
            <a:ext cx="5334548" cy="6278644"/>
          </a:xfrm>
          <a:prstGeom prst="rect">
            <a:avLst/>
          </a:prstGeom>
          <a:solidFill>
            <a:schemeClr val="bg2">
              <a:lumMod val="20000"/>
              <a:lumOff val="80000"/>
            </a:schemeClr>
          </a:solidFill>
          <a:ln w="76200">
            <a:solidFill>
              <a:schemeClr val="accent3">
                <a:lumMod val="20000"/>
                <a:lumOff val="80000"/>
              </a:schemeClr>
            </a:solidFill>
          </a:ln>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883" y="1715428"/>
            <a:ext cx="3186546" cy="4837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102" y="183232"/>
            <a:ext cx="2809488" cy="4075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F:\СОЛЬФЕДЖИО\цветастые-примечания-нот-12610902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352" y="4810125"/>
            <a:ext cx="2438400" cy="1743075"/>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9" name="Рисунок 8" descr="F:\СОЛЬФЕДЖИО\цветастые-примечания-нот-12610902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7956" y="539090"/>
            <a:ext cx="2438400" cy="1743075"/>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984810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386366" y="5351673"/>
            <a:ext cx="6529588" cy="1023370"/>
          </a:xfrm>
          <a:solidFill>
            <a:schemeClr val="accent2">
              <a:lumMod val="20000"/>
              <a:lumOff val="80000"/>
            </a:schemeClr>
          </a:solidFill>
          <a:ln w="57150">
            <a:solidFill>
              <a:srgbClr val="000066"/>
            </a:solidFill>
          </a:ln>
        </p:spPr>
        <p:txBody>
          <a:bodyPr/>
          <a:lstStyle/>
          <a:p>
            <a:pPr algn="r" eaLnBrk="1" hangingPunct="1">
              <a:lnSpc>
                <a:spcPct val="80000"/>
              </a:lnSpc>
            </a:pPr>
            <a:r>
              <a:rPr lang="ru-RU" altLang="ru-RU" sz="2000" dirty="0"/>
              <a:t> </a:t>
            </a:r>
          </a:p>
          <a:p>
            <a:pPr eaLnBrk="1" hangingPunct="1">
              <a:lnSpc>
                <a:spcPct val="80000"/>
              </a:lnSpc>
            </a:pPr>
            <a:r>
              <a:rPr lang="ru-RU" altLang="ru-RU" sz="2400" b="1" dirty="0" smtClean="0">
                <a:solidFill>
                  <a:srgbClr val="002060"/>
                </a:solidFill>
                <a:latin typeface="Times New Roman" panose="02020603050405020304" pitchFamily="18" charset="0"/>
                <a:cs typeface="Times New Roman" panose="02020603050405020304" pitchFamily="18" charset="0"/>
              </a:rPr>
              <a:t>Индивидуальное консультирование</a:t>
            </a:r>
            <a:endParaRPr lang="ru-RU" altLang="ru-RU" sz="2400" b="1" dirty="0">
              <a:solidFill>
                <a:srgbClr val="002060"/>
              </a:solidFill>
              <a:latin typeface="Times New Roman" panose="02020603050405020304" pitchFamily="18" charset="0"/>
              <a:cs typeface="Times New Roman" panose="02020603050405020304" pitchFamily="18" charset="0"/>
            </a:endParaRPr>
          </a:p>
          <a:p>
            <a:pPr eaLnBrk="1" hangingPunct="1">
              <a:lnSpc>
                <a:spcPct val="80000"/>
              </a:lnSpc>
            </a:pPr>
            <a:endParaRPr lang="ru-RU" altLang="ru-RU" sz="2000" dirty="0"/>
          </a:p>
          <a:p>
            <a:pPr algn="r" eaLnBrk="1" hangingPunct="1">
              <a:lnSpc>
                <a:spcPct val="80000"/>
              </a:lnSpc>
            </a:pPr>
            <a:endParaRPr lang="ru-RU" altLang="ru-RU" sz="2000" b="1" dirty="0">
              <a:latin typeface="Monotype Corsiva" panose="03010101010201010101" pitchFamily="66" charset="0"/>
            </a:endParaRPr>
          </a:p>
        </p:txBody>
      </p:sp>
      <p:sp>
        <p:nvSpPr>
          <p:cNvPr id="2052" name="TextBox 1"/>
          <p:cNvSpPr txBox="1">
            <a:spLocks noChangeArrowheads="1"/>
          </p:cNvSpPr>
          <p:nvPr/>
        </p:nvSpPr>
        <p:spPr bwMode="auto">
          <a:xfrm>
            <a:off x="3048000" y="685800"/>
            <a:ext cx="579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ru-RU" altLang="ru-RU" sz="1800" b="1" dirty="0">
              <a:solidFill>
                <a:srgbClr val="000000"/>
              </a:solidFill>
              <a:latin typeface="Monotype Corsiva" panose="03010101010201010101" pitchFamily="66" charset="0"/>
            </a:endParaRPr>
          </a:p>
        </p:txBody>
      </p:sp>
      <p:sp>
        <p:nvSpPr>
          <p:cNvPr id="2054" name="TextBox 5"/>
          <p:cNvSpPr txBox="1">
            <a:spLocks noChangeArrowheads="1"/>
          </p:cNvSpPr>
          <p:nvPr/>
        </p:nvSpPr>
        <p:spPr bwMode="auto">
          <a:xfrm>
            <a:off x="7795885" y="5351674"/>
            <a:ext cx="2274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ru-RU" altLang="ru-RU" sz="2000" b="1" i="1" dirty="0">
              <a:solidFill>
                <a:srgbClr val="002060"/>
              </a:solidFill>
              <a:latin typeface="Monotype Corsiva" panose="03010101010201010101" pitchFamily="66" charset="0"/>
              <a:cs typeface="Times New Roman" panose="02020603050405020304" pitchFamily="18" charset="0"/>
            </a:endParaRPr>
          </a:p>
        </p:txBody>
      </p:sp>
      <p:sp>
        <p:nvSpPr>
          <p:cNvPr id="3" name="Прямоугольник 2"/>
          <p:cNvSpPr/>
          <p:nvPr/>
        </p:nvSpPr>
        <p:spPr>
          <a:xfrm>
            <a:off x="386365" y="685800"/>
            <a:ext cx="6529589" cy="4524315"/>
          </a:xfrm>
          <a:prstGeom prst="rect">
            <a:avLst/>
          </a:prstGeom>
          <a:solidFill>
            <a:schemeClr val="accent3">
              <a:lumMod val="20000"/>
              <a:lumOff val="80000"/>
            </a:schemeClr>
          </a:solidFill>
          <a:ln>
            <a:solidFill>
              <a:schemeClr val="tx2">
                <a:lumMod val="50000"/>
              </a:schemeClr>
            </a:solidFill>
          </a:ln>
        </p:spPr>
        <p:txBody>
          <a:bodyPr wrap="square">
            <a:spAutoFit/>
          </a:bodyPr>
          <a:lstStyle/>
          <a:p>
            <a:pPr indent="450215" algn="just">
              <a:spcAft>
                <a:spcPts val="0"/>
              </a:spcAft>
            </a:pPr>
            <a:r>
              <a:rPr lang="ru-RU" b="1" dirty="0">
                <a:solidFill>
                  <a:srgbClr val="002060"/>
                </a:solidFill>
                <a:latin typeface="Times New Roman" panose="02020603050405020304" pitchFamily="18" charset="0"/>
                <a:ea typeface="Times New Roman" panose="02020603050405020304" pitchFamily="18" charset="0"/>
              </a:rPr>
              <a:t>Традиционные формы </a:t>
            </a:r>
            <a:r>
              <a:rPr lang="ru-RU" b="1" dirty="0" smtClean="0">
                <a:solidFill>
                  <a:srgbClr val="002060"/>
                </a:solidFill>
                <a:latin typeface="Times New Roman" panose="02020603050405020304" pitchFamily="18" charset="0"/>
                <a:ea typeface="Times New Roman" panose="02020603050405020304" pitchFamily="18" charset="0"/>
              </a:rPr>
              <a:t>работы, особенно </a:t>
            </a:r>
            <a:r>
              <a:rPr lang="ru-RU" b="1" dirty="0">
                <a:solidFill>
                  <a:srgbClr val="002060"/>
                </a:solidFill>
                <a:latin typeface="Times New Roman" panose="02020603050405020304" pitchFamily="18" charset="0"/>
                <a:ea typeface="Times New Roman" panose="02020603050405020304" pitchFamily="18" charset="0"/>
              </a:rPr>
              <a:t>на начальном этапе </a:t>
            </a:r>
            <a:r>
              <a:rPr lang="ru-RU" b="1" dirty="0" smtClean="0">
                <a:solidFill>
                  <a:srgbClr val="002060"/>
                </a:solidFill>
                <a:latin typeface="Times New Roman" panose="02020603050405020304" pitchFamily="18" charset="0"/>
                <a:ea typeface="Times New Roman" panose="02020603050405020304" pitchFamily="18" charset="0"/>
              </a:rPr>
              <a:t>обучения,  в ДШИ «Гармония»  используются давно</a:t>
            </a:r>
            <a:r>
              <a:rPr lang="ru-RU" b="1" dirty="0">
                <a:solidFill>
                  <a:srgbClr val="002060"/>
                </a:solidFill>
                <a:latin typeface="Times New Roman" panose="02020603050405020304" pitchFamily="18" charset="0"/>
                <a:ea typeface="Times New Roman" panose="02020603050405020304" pitchFamily="18" charset="0"/>
              </a:rPr>
              <a:t>, и они приносят свой положительный результат. </a:t>
            </a:r>
            <a:r>
              <a:rPr lang="ru-RU" b="1" dirty="0" smtClean="0">
                <a:solidFill>
                  <a:srgbClr val="002060"/>
                </a:solidFill>
                <a:latin typeface="Times New Roman" panose="02020603050405020304" pitchFamily="18" charset="0"/>
                <a:ea typeface="Times New Roman" panose="02020603050405020304" pitchFamily="18" charset="0"/>
              </a:rPr>
              <a:t>Цель взаимодействия преподавателей с родителями -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установление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партнерских отношений с семьей каждого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ученика,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создание атмосферы </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взаимной поддержки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 общности интересов</a:t>
            </a: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smtClean="0">
              <a:solidFill>
                <a:srgbClr val="002060"/>
              </a:solidFill>
              <a:latin typeface="Times New Roman" panose="02020603050405020304" pitchFamily="18" charset="0"/>
              <a:ea typeface="Times New Roman" panose="02020603050405020304" pitchFamily="18" charset="0"/>
            </a:endParaRPr>
          </a:p>
          <a:p>
            <a:pPr algn="just">
              <a:spcAft>
                <a:spcPts val="750"/>
              </a:spcAft>
            </a:pPr>
            <a:r>
              <a:rPr lang="ru-RU" b="1" dirty="0" smtClean="0">
                <a:solidFill>
                  <a:srgbClr val="002060"/>
                </a:solidFill>
                <a:latin typeface="Times New Roman" panose="02020603050405020304" pitchFamily="18" charset="0"/>
                <a:ea typeface="Times New Roman" panose="02020603050405020304" pitchFamily="18" charset="0"/>
              </a:rPr>
              <a:t>Прежде всего - это </a:t>
            </a:r>
            <a:r>
              <a:rPr lang="ru-RU" b="1" dirty="0">
                <a:solidFill>
                  <a:srgbClr val="002060"/>
                </a:solidFill>
                <a:latin typeface="Times New Roman" panose="02020603050405020304" pitchFamily="18" charset="0"/>
                <a:ea typeface="Times New Roman" panose="02020603050405020304" pitchFamily="18" charset="0"/>
              </a:rPr>
              <a:t>индивидуальное консультирование родителей - по методическим вопросам (освоение образовательной программы, способы работы с ребенком, выбор индивидуального образовательного маршрута ученика и т. д.), по вопросам педагогики и психологии (индивидуальные особенности ребенка, влияние типологических особенностей на музыкальное развитие, рациональный выбор форм и методов работы в зависимости от индивидуальных особенностей учащегося и др.). </a:t>
            </a:r>
            <a:endParaRPr lang="ru-RU" dirty="0">
              <a:solidFill>
                <a:srgbClr val="002060"/>
              </a:solidFill>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8209" y="459075"/>
            <a:ext cx="3335627" cy="2905942"/>
          </a:xfrm>
          <a:prstGeom prst="rect">
            <a:avLst/>
          </a:prstGeom>
          <a:ln w="5715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563" y="2768961"/>
            <a:ext cx="3513728" cy="327162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070887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555" y="206062"/>
            <a:ext cx="3863774" cy="1403797"/>
          </a:xfrm>
          <a:solidFill>
            <a:schemeClr val="bg2">
              <a:lumMod val="20000"/>
              <a:lumOff val="80000"/>
            </a:schemeClr>
          </a:solidFill>
          <a:ln w="57150">
            <a:solidFill>
              <a:schemeClr val="tx1"/>
            </a:solidFill>
          </a:ln>
        </p:spPr>
        <p:txBody>
          <a:bodyPr>
            <a:normAutofit/>
          </a:bodyPr>
          <a:lstStyle/>
          <a:p>
            <a:pPr algn="ctr"/>
            <a:r>
              <a:rPr lang="ru-RU" sz="1800" dirty="0" smtClean="0">
                <a:solidFill>
                  <a:srgbClr val="000099"/>
                </a:solidFill>
              </a:rPr>
              <a:t>Посещение родителями уроков</a:t>
            </a:r>
            <a:endParaRPr lang="ru-RU" sz="1800" dirty="0">
              <a:solidFill>
                <a:srgbClr val="000099"/>
              </a:solidFill>
            </a:endParaRPr>
          </a:p>
        </p:txBody>
      </p:sp>
      <p:sp>
        <p:nvSpPr>
          <p:cNvPr id="3" name="Объект 2"/>
          <p:cNvSpPr>
            <a:spLocks noGrp="1"/>
          </p:cNvSpPr>
          <p:nvPr>
            <p:ph idx="1"/>
          </p:nvPr>
        </p:nvSpPr>
        <p:spPr>
          <a:xfrm>
            <a:off x="486556" y="1609859"/>
            <a:ext cx="3863772" cy="1784505"/>
          </a:xfrm>
          <a:solidFill>
            <a:srgbClr val="002060"/>
          </a:solidFill>
        </p:spPr>
        <p:txBody>
          <a:bodyPr>
            <a:noAutofit/>
          </a:bodyPr>
          <a:lstStyle/>
          <a:p>
            <a:pPr marL="0" indent="0" algn="just">
              <a:lnSpc>
                <a:spcPct val="100000"/>
              </a:lnSpc>
              <a:buNone/>
            </a:pPr>
            <a:r>
              <a:rPr lang="ru-RU" sz="1600" b="1" dirty="0">
                <a:effectLst/>
                <a:latin typeface="Times New Roman" panose="02020603050405020304" pitchFamily="18" charset="0"/>
                <a:cs typeface="Times New Roman" panose="02020603050405020304" pitchFamily="18" charset="0"/>
              </a:rPr>
              <a:t>Положительно влияет на образовательный процесс посещение родителями уроков начинающих </a:t>
            </a:r>
            <a:r>
              <a:rPr lang="ru-RU" sz="1600" b="1" dirty="0" smtClean="0">
                <a:effectLst/>
                <a:latin typeface="Times New Roman" panose="02020603050405020304" pitchFamily="18" charset="0"/>
                <a:cs typeface="Times New Roman" panose="02020603050405020304" pitchFamily="18" charset="0"/>
              </a:rPr>
              <a:t>музыкантов (да и не только начинающих). Здесь </a:t>
            </a:r>
            <a:r>
              <a:rPr lang="ru-RU" sz="1600" b="1" dirty="0">
                <a:effectLst/>
                <a:latin typeface="Times New Roman" panose="02020603050405020304" pitchFamily="18" charset="0"/>
                <a:cs typeface="Times New Roman" panose="02020603050405020304" pitchFamily="18" charset="0"/>
              </a:rPr>
              <a:t>же они получают консультацию по организации домашних занятий. </a:t>
            </a:r>
            <a:endParaRPr lang="ru-RU" sz="1600" dirty="0">
              <a:solidFill>
                <a:schemeClr val="accent4">
                  <a:lumMod val="60000"/>
                  <a:lumOff val="40000"/>
                </a:schemeClr>
              </a:solidFill>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8837" y="3394364"/>
            <a:ext cx="4982758" cy="3264013"/>
          </a:xfrm>
          <a:prstGeom prst="rect">
            <a:avLst/>
          </a:prstGeom>
          <a:ln w="76200">
            <a:solidFill>
              <a:schemeClr val="accent2">
                <a:lumMod val="40000"/>
                <a:lumOff val="60000"/>
              </a:schemeClr>
            </a:solidFill>
          </a:ln>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55" y="3394364"/>
            <a:ext cx="5221518" cy="3264013"/>
          </a:xfrm>
          <a:prstGeom prst="rect">
            <a:avLst/>
          </a:prstGeom>
          <a:ln w="76200">
            <a:solidFill>
              <a:schemeClr val="accent2">
                <a:lumMod val="40000"/>
                <a:lumOff val="60000"/>
              </a:schemeClr>
            </a:solidFill>
          </a:ln>
        </p:spPr>
      </p:pic>
      <p:sp>
        <p:nvSpPr>
          <p:cNvPr id="5" name="AutoShape 2" descr="http://vlasiha-zato.ru/wp-content/uploads/2019/02/10-1024x61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vlasiha-zato.ru/wp-content/uploads/2019/02/10-1024x61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028" y="206062"/>
            <a:ext cx="5056910" cy="2913352"/>
          </a:xfrm>
          <a:prstGeom prst="rect">
            <a:avLst/>
          </a:prstGeom>
          <a:ln w="76200">
            <a:solidFill>
              <a:schemeClr val="bg2">
                <a:lumMod val="20000"/>
                <a:lumOff val="80000"/>
              </a:schemeClr>
            </a:solidFill>
          </a:ln>
        </p:spPr>
      </p:pic>
    </p:spTree>
    <p:extLst>
      <p:ext uri="{BB962C8B-B14F-4D97-AF65-F5344CB8AC3E}">
        <p14:creationId xmlns:p14="http://schemas.microsoft.com/office/powerpoint/2010/main" val="3130205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8451" y="476518"/>
            <a:ext cx="6109324" cy="5486770"/>
          </a:xfrm>
          <a:prstGeom prst="rect">
            <a:avLst/>
          </a:prstGeom>
          <a:solidFill>
            <a:srgbClr val="FFFFFF">
              <a:shade val="85000"/>
            </a:srgbClr>
          </a:solidFill>
          <a:ln w="190500" cap="rnd">
            <a:solidFill>
              <a:schemeClr val="tx2"/>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Объект 6"/>
          <p:cNvSpPr>
            <a:spLocks noGrp="1"/>
          </p:cNvSpPr>
          <p:nvPr>
            <p:ph idx="1"/>
          </p:nvPr>
        </p:nvSpPr>
        <p:spPr>
          <a:xfrm>
            <a:off x="637310" y="692728"/>
            <a:ext cx="5389418" cy="4685344"/>
          </a:xfrm>
          <a:solidFill>
            <a:schemeClr val="tx2">
              <a:lumMod val="10000"/>
            </a:schemeClr>
          </a:solidFill>
        </p:spPr>
        <p:txBody>
          <a:bodyPr>
            <a:normAutofit fontScale="92500" lnSpcReduction="20000"/>
          </a:bodyPr>
          <a:lstStyle/>
          <a:p>
            <a:pPr marL="0" indent="0" algn="just">
              <a:buNone/>
            </a:pPr>
            <a:r>
              <a:rPr lang="ru-RU" sz="2100" b="1" dirty="0">
                <a:effectLst/>
                <a:latin typeface="Times New Roman" panose="02020603050405020304" pitchFamily="18" charset="0"/>
                <a:cs typeface="Times New Roman" panose="02020603050405020304" pitchFamily="18" charset="0"/>
              </a:rPr>
              <a:t>Постоянно актуальным остается взаимодействие </a:t>
            </a:r>
            <a:r>
              <a:rPr lang="ru-RU" sz="2100" b="1" dirty="0" smtClean="0">
                <a:effectLst/>
                <a:latin typeface="Times New Roman" panose="02020603050405020304" pitchFamily="18" charset="0"/>
                <a:cs typeface="Times New Roman" panose="02020603050405020304" pitchFamily="18" charset="0"/>
              </a:rPr>
              <a:t>ДШИ </a:t>
            </a:r>
            <a:r>
              <a:rPr lang="ru-RU" sz="2100" b="1" dirty="0">
                <a:effectLst/>
                <a:latin typeface="Times New Roman" panose="02020603050405020304" pitchFamily="18" charset="0"/>
                <a:cs typeface="Times New Roman" panose="02020603050405020304" pitchFamily="18" charset="0"/>
              </a:rPr>
              <a:t>и семьи в решении проблемы преодоления неуспеваемости ученика. Установлено, что семья и </a:t>
            </a:r>
            <a:r>
              <a:rPr lang="ru-RU" sz="2100" b="1" dirty="0" smtClean="0">
                <a:effectLst/>
                <a:latin typeface="Times New Roman" panose="02020603050405020304" pitchFamily="18" charset="0"/>
                <a:cs typeface="Times New Roman" panose="02020603050405020304" pitchFamily="18" charset="0"/>
              </a:rPr>
              <a:t>школа смотрят </a:t>
            </a:r>
            <a:r>
              <a:rPr lang="ru-RU" sz="2100" b="1" dirty="0">
                <a:effectLst/>
                <a:latin typeface="Times New Roman" panose="02020603050405020304" pitchFamily="18" charset="0"/>
                <a:cs typeface="Times New Roman" panose="02020603050405020304" pitchFamily="18" charset="0"/>
              </a:rPr>
              <a:t>на нее по-разному. </a:t>
            </a:r>
            <a:r>
              <a:rPr lang="ru-RU" sz="2100" b="1" dirty="0" smtClean="0">
                <a:effectLst/>
                <a:latin typeface="Times New Roman" panose="02020603050405020304" pitchFamily="18" charset="0"/>
                <a:cs typeface="Times New Roman" panose="02020603050405020304" pitchFamily="18" charset="0"/>
              </a:rPr>
              <a:t>Преподаватели </a:t>
            </a:r>
            <a:r>
              <a:rPr lang="ru-RU" sz="2100" b="1" dirty="0">
                <a:effectLst/>
                <a:latin typeface="Times New Roman" panose="02020603050405020304" pitchFamily="18" charset="0"/>
                <a:cs typeface="Times New Roman" panose="02020603050405020304" pitchFamily="18" charset="0"/>
              </a:rPr>
              <a:t>склонны считать главными причинами недостаток способностей в соответствующей области, бесконтрольность </a:t>
            </a:r>
            <a:r>
              <a:rPr lang="ru-RU" sz="2100" b="1" dirty="0" smtClean="0">
                <a:effectLst/>
                <a:latin typeface="Times New Roman" panose="02020603050405020304" pitchFamily="18" charset="0"/>
                <a:cs typeface="Times New Roman" panose="02020603050405020304" pitchFamily="18" charset="0"/>
              </a:rPr>
              <a:t>или недостаточное внимание семьи</a:t>
            </a:r>
            <a:r>
              <a:rPr lang="ru-RU" sz="2100" b="1" dirty="0">
                <a:effectLst/>
                <a:latin typeface="Times New Roman" panose="02020603050405020304" pitchFamily="18" charset="0"/>
                <a:cs typeface="Times New Roman" panose="02020603050405020304" pitchFamily="18" charset="0"/>
              </a:rPr>
              <a:t>. Родители же — в </a:t>
            </a:r>
            <a:r>
              <a:rPr lang="ru-RU" sz="2100" b="1" dirty="0" smtClean="0">
                <a:effectLst/>
                <a:latin typeface="Times New Roman" panose="02020603050405020304" pitchFamily="18" charset="0"/>
                <a:cs typeface="Times New Roman" panose="02020603050405020304" pitchFamily="18" charset="0"/>
              </a:rPr>
              <a:t>неусидчивости </a:t>
            </a:r>
            <a:r>
              <a:rPr lang="ru-RU" sz="2100" b="1" dirty="0">
                <a:effectLst/>
                <a:latin typeface="Times New Roman" panose="02020603050405020304" pitchFamily="18" charset="0"/>
                <a:cs typeface="Times New Roman" panose="02020603050405020304" pitchFamily="18" charset="0"/>
              </a:rPr>
              <a:t>детей и слабой работе </a:t>
            </a:r>
            <a:r>
              <a:rPr lang="ru-RU" sz="2100" b="1" dirty="0" smtClean="0">
                <a:effectLst/>
                <a:latin typeface="Times New Roman" panose="02020603050405020304" pitchFamily="18" charset="0"/>
                <a:cs typeface="Times New Roman" panose="02020603050405020304" pitchFamily="18" charset="0"/>
              </a:rPr>
              <a:t>ДШИ.  Совместное обсуждение проблемы </a:t>
            </a:r>
            <a:r>
              <a:rPr lang="ru-RU" sz="2100" b="1" dirty="0">
                <a:effectLst/>
                <a:latin typeface="Times New Roman" panose="02020603050405020304" pitchFamily="18" charset="0"/>
                <a:cs typeface="Times New Roman" panose="02020603050405020304" pitchFamily="18" charset="0"/>
              </a:rPr>
              <a:t>позволяет установить истинные причины неуспеваемости ученика. Только поняв их, </a:t>
            </a:r>
            <a:r>
              <a:rPr lang="ru-RU" sz="2100" b="1" dirty="0" smtClean="0">
                <a:effectLst/>
                <a:latin typeface="Times New Roman" panose="02020603050405020304" pitchFamily="18" charset="0"/>
                <a:cs typeface="Times New Roman" panose="02020603050405020304" pitchFamily="18" charset="0"/>
              </a:rPr>
              <a:t>родители и преподаватели могут </a:t>
            </a:r>
            <a:r>
              <a:rPr lang="ru-RU" sz="2100" b="1" dirty="0">
                <a:effectLst/>
                <a:latin typeface="Times New Roman" panose="02020603050405020304" pitchFamily="18" charset="0"/>
                <a:cs typeface="Times New Roman" panose="02020603050405020304" pitchFamily="18" charset="0"/>
              </a:rPr>
              <a:t>скорректировать свою деятельность. </a:t>
            </a:r>
          </a:p>
          <a:p>
            <a:endParaRPr lang="ru-RU" dirty="0"/>
          </a:p>
        </p:txBody>
      </p:sp>
      <p:sp>
        <p:nvSpPr>
          <p:cNvPr id="10" name="Прямоугольник 9"/>
          <p:cNvSpPr/>
          <p:nvPr/>
        </p:nvSpPr>
        <p:spPr>
          <a:xfrm>
            <a:off x="831273" y="5378512"/>
            <a:ext cx="5195455" cy="584775"/>
          </a:xfrm>
          <a:prstGeom prst="rect">
            <a:avLst/>
          </a:prstGeom>
          <a:solidFill>
            <a:schemeClr val="tx1"/>
          </a:solidFill>
        </p:spPr>
        <p:txBody>
          <a:bodyPr wrap="square">
            <a:spAutoFit/>
          </a:bodyPr>
          <a:lstStyle/>
          <a:p>
            <a:pPr algn="ctr"/>
            <a:endParaRPr lang="ru-RU" sz="3200" b="1" dirty="0">
              <a:latin typeface="Georgia" panose="02040502050405020303" pitchFamily="18" charset="0"/>
            </a:endParaRPr>
          </a:p>
        </p:txBody>
      </p:sp>
      <p:sp>
        <p:nvSpPr>
          <p:cNvPr id="11" name="Прямоугольник 10"/>
          <p:cNvSpPr/>
          <p:nvPr/>
        </p:nvSpPr>
        <p:spPr>
          <a:xfrm>
            <a:off x="1268985" y="5439847"/>
            <a:ext cx="4608955" cy="461665"/>
          </a:xfrm>
          <a:prstGeom prst="rect">
            <a:avLst/>
          </a:prstGeom>
        </p:spPr>
        <p:txBody>
          <a:bodyPr wrap="none">
            <a:spAutoFit/>
            <a:scene3d>
              <a:camera prst="orthographicFront"/>
              <a:lightRig rig="threePt" dir="t"/>
            </a:scene3d>
            <a:sp3d extrusionH="57150">
              <a:bevelT w="38100" h="38100"/>
            </a:sp3d>
          </a:bodyPr>
          <a:lstStyle/>
          <a:p>
            <a:pPr algn="ctr"/>
            <a:r>
              <a:rPr lang="ru-RU" sz="2400" b="1" dirty="0">
                <a:solidFill>
                  <a:schemeClr val="tx2">
                    <a:lumMod val="25000"/>
                  </a:schemeClr>
                </a:solidFill>
                <a:latin typeface="Georgia" panose="02040502050405020303" pitchFamily="18" charset="0"/>
              </a:rPr>
              <a:t>Борьба с неуспеваемостью</a:t>
            </a:r>
          </a:p>
        </p:txBody>
      </p:sp>
    </p:spTree>
    <p:extLst>
      <p:ext uri="{BB962C8B-B14F-4D97-AF65-F5344CB8AC3E}">
        <p14:creationId xmlns:p14="http://schemas.microsoft.com/office/powerpoint/2010/main" val="752291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471052"/>
            <a:ext cx="10353762" cy="2026488"/>
          </a:xfrm>
        </p:spPr>
        <p:txBody>
          <a:bodyPr>
            <a:normAutofit fontScale="92500" lnSpcReduction="10000"/>
          </a:bodyPr>
          <a:lstStyle/>
          <a:p>
            <a:pPr marL="0" indent="0" algn="just">
              <a:buNone/>
            </a:pPr>
            <a:r>
              <a:rPr lang="ru-RU" b="1" dirty="0">
                <a:effectLst/>
                <a:latin typeface="Times New Roman" panose="02020603050405020304" pitchFamily="18" charset="0"/>
                <a:cs typeface="Times New Roman" panose="02020603050405020304" pitchFamily="18" charset="0"/>
              </a:rPr>
              <a:t>Открытые уроки. </a:t>
            </a:r>
            <a:r>
              <a:rPr lang="ru-RU" b="1" dirty="0" smtClean="0">
                <a:effectLst/>
                <a:latin typeface="Times New Roman" panose="02020603050405020304" pitchFamily="18" charset="0"/>
                <a:cs typeface="Times New Roman" panose="02020603050405020304" pitchFamily="18" charset="0"/>
              </a:rPr>
              <a:t>Если родители не посещали уроки своих детей на первоначальном этапе обучения в ДШИ, то можно </a:t>
            </a:r>
            <a:r>
              <a:rPr lang="ru-RU" b="1" dirty="0">
                <a:effectLst/>
                <a:latin typeface="Times New Roman" panose="02020603050405020304" pitchFamily="18" charset="0"/>
                <a:cs typeface="Times New Roman" panose="02020603050405020304" pitchFamily="18" charset="0"/>
              </a:rPr>
              <a:t>предложить </a:t>
            </a:r>
            <a:r>
              <a:rPr lang="ru-RU" b="1" dirty="0" smtClean="0">
                <a:effectLst/>
                <a:latin typeface="Times New Roman" panose="02020603050405020304" pitchFamily="18" charset="0"/>
                <a:cs typeface="Times New Roman" panose="02020603050405020304" pitchFamily="18" charset="0"/>
              </a:rPr>
              <a:t>им, прийти </a:t>
            </a:r>
            <a:r>
              <a:rPr lang="ru-RU" b="1" dirty="0">
                <a:effectLst/>
                <a:latin typeface="Times New Roman" panose="02020603050405020304" pitchFamily="18" charset="0"/>
                <a:cs typeface="Times New Roman" panose="02020603050405020304" pitchFamily="18" charset="0"/>
              </a:rPr>
              <a:t>на открытый урок, на котором будет продемонстрирована часть работы, или часть конечного результата. Такие действия </a:t>
            </a:r>
            <a:r>
              <a:rPr lang="ru-RU" b="1" dirty="0" smtClean="0">
                <a:effectLst/>
                <a:latin typeface="Times New Roman" panose="02020603050405020304" pitchFamily="18" charset="0"/>
                <a:cs typeface="Times New Roman" panose="02020603050405020304" pitchFamily="18" charset="0"/>
              </a:rPr>
              <a:t>преподавателя </a:t>
            </a:r>
            <a:r>
              <a:rPr lang="ru-RU" b="1" dirty="0">
                <a:effectLst/>
                <a:latin typeface="Times New Roman" panose="02020603050405020304" pitchFamily="18" charset="0"/>
                <a:cs typeface="Times New Roman" panose="02020603050405020304" pitchFamily="18" charset="0"/>
              </a:rPr>
              <a:t>помогут простимулировать ребенка на выполнение определенной, возможно, сложной части работы, напоминая ученику, что данную работу необходимо показать родителям.</a:t>
            </a:r>
          </a:p>
          <a:p>
            <a:pPr marL="0" indent="0">
              <a:buNone/>
            </a:pPr>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321" y="2715490"/>
            <a:ext cx="5434071" cy="3671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17" y="2715490"/>
            <a:ext cx="5167125" cy="3671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Прямоугольник 4"/>
          <p:cNvSpPr/>
          <p:nvPr/>
        </p:nvSpPr>
        <p:spPr>
          <a:xfrm>
            <a:off x="4844952" y="2998673"/>
            <a:ext cx="2156346" cy="369332"/>
          </a:xfrm>
          <a:prstGeom prst="rect">
            <a:avLst/>
          </a:prstGeom>
          <a:solidFill>
            <a:schemeClr val="tx1"/>
          </a:solidFill>
          <a:ln w="76200">
            <a:solidFill>
              <a:schemeClr val="bg2"/>
            </a:solidFill>
          </a:ln>
        </p:spPr>
        <p:txBody>
          <a:bodyPr wrap="square">
            <a:spAutoFit/>
          </a:bodyPr>
          <a:lstStyle/>
          <a:p>
            <a:r>
              <a:rPr lang="ru-RU" b="1" dirty="0">
                <a:ln w="0"/>
                <a:solidFill>
                  <a:sysClr val="windowText" lastClr="000000"/>
                </a:solidFill>
                <a:effectLst>
                  <a:outerShdw blurRad="38100" dist="19050" dir="2700000" algn="tl" rotWithShape="0">
                    <a:schemeClr val="dk1">
                      <a:alpha val="40000"/>
                    </a:schemeClr>
                  </a:outerShdw>
                </a:effectLst>
              </a:rPr>
              <a:t>Открытые </a:t>
            </a:r>
            <a:r>
              <a:rPr lang="ru-RU" b="1" dirty="0" smtClean="0">
                <a:ln w="0"/>
                <a:solidFill>
                  <a:sysClr val="windowText" lastClr="000000"/>
                </a:solidFill>
                <a:effectLst>
                  <a:outerShdw blurRad="38100" dist="19050" dir="2700000" algn="tl" rotWithShape="0">
                    <a:schemeClr val="dk1">
                      <a:alpha val="40000"/>
                    </a:schemeClr>
                  </a:outerShdw>
                </a:effectLst>
              </a:rPr>
              <a:t>уроки </a:t>
            </a:r>
            <a:endParaRPr lang="ru-RU" b="1" dirty="0">
              <a:ln w="0"/>
              <a:solidFill>
                <a:sysClr val="windowText" lastClr="0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312243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TM04033921[[fn=Дамаск]]</Template>
  <TotalTime>1158</TotalTime>
  <Words>1360</Words>
  <Application>Microsoft Office PowerPoint</Application>
  <PresentationFormat>Широкоэкранный</PresentationFormat>
  <Paragraphs>93</Paragraphs>
  <Slides>34</Slides>
  <Notes>2</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34</vt:i4>
      </vt:variant>
    </vt:vector>
  </HeadingPairs>
  <TitlesOfParts>
    <vt:vector size="43" baseType="lpstr">
      <vt:lpstr>Arial</vt:lpstr>
      <vt:lpstr>Bookman Old Style</vt:lpstr>
      <vt:lpstr>Calibri</vt:lpstr>
      <vt:lpstr>Georgia</vt:lpstr>
      <vt:lpstr>Monotype Corsiva</vt:lpstr>
      <vt:lpstr>Rockwell</vt:lpstr>
      <vt:lpstr>Rod</vt:lpstr>
      <vt:lpstr>Times New Roman</vt:lpstr>
      <vt:lpstr>Damask</vt:lpstr>
      <vt:lpstr>«Взаимодействие родителей и               школы искусств.                          Формы работы» Доклад - презентация</vt:lpstr>
      <vt:lpstr>Презентация PowerPoint</vt:lpstr>
      <vt:lpstr>Презентация PowerPoint</vt:lpstr>
      <vt:lpstr>Презентация PowerPoint</vt:lpstr>
      <vt:lpstr>Презентация PowerPoint</vt:lpstr>
      <vt:lpstr>Презентация PowerPoint</vt:lpstr>
      <vt:lpstr>Посещение родителями уроков</vt:lpstr>
      <vt:lpstr>Презентация PowerPoint</vt:lpstr>
      <vt:lpstr>Презентация PowerPoint</vt:lpstr>
      <vt:lpstr>Презентация PowerPoint</vt:lpstr>
      <vt:lpstr>Презентация PowerPoint</vt:lpstr>
      <vt:lpstr>Презентация PowerPoint</vt:lpstr>
      <vt:lpstr> классные родительские собрания                                                          с концертами учащихся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Средства музыкальной выразительности</dc:title>
  <dc:creator>Maksim</dc:creator>
  <cp:lastModifiedBy>дмитрий</cp:lastModifiedBy>
  <cp:revision>112</cp:revision>
  <dcterms:created xsi:type="dcterms:W3CDTF">2020-05-05T10:10:41Z</dcterms:created>
  <dcterms:modified xsi:type="dcterms:W3CDTF">2024-06-18T03:21:11Z</dcterms:modified>
</cp:coreProperties>
</file>