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314" r:id="rId4"/>
    <p:sldId id="313" r:id="rId5"/>
    <p:sldId id="269" r:id="rId6"/>
    <p:sldId id="270" r:id="rId7"/>
    <p:sldId id="271" r:id="rId8"/>
    <p:sldId id="281" r:id="rId9"/>
    <p:sldId id="315" r:id="rId10"/>
    <p:sldId id="293" r:id="rId11"/>
    <p:sldId id="274" r:id="rId12"/>
    <p:sldId id="275" r:id="rId13"/>
    <p:sldId id="291" r:id="rId14"/>
    <p:sldId id="307" r:id="rId15"/>
    <p:sldId id="283" r:id="rId16"/>
    <p:sldId id="282" r:id="rId17"/>
    <p:sldId id="297" r:id="rId18"/>
    <p:sldId id="302" r:id="rId19"/>
    <p:sldId id="310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CD225-895D-4673-866C-4DB62222E136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18A1-5829-45EC-ACF0-D1FCF3105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8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18A1-5829-45EC-ACF0-D1FCF3105E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8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CC35B4-1F6F-4FC0-AD74-12DA857D92C8}" type="datetimeFigureOut">
              <a:rPr lang="ru-RU" smtClean="0"/>
              <a:pPr/>
              <a:t>30.05.2024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F1E137-3E10-499D-B5A0-36F97B606E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1669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ФЕДЕРАЛЬНОЕ КАЗЕННОЕ ПРОФЕССИОНАЛЬНОЕ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№ 117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ФСИН РОССИИ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Филиал № 6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72816"/>
            <a:ext cx="6875216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324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Разработчик : мастер производственного обучения Смирнов Сергей Борисович</a:t>
            </a: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Самара 2024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92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Классификация методов обучения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Ю.К. </a:t>
            </a:r>
            <a:r>
              <a:rPr lang="ru-RU" sz="3200" dirty="0" err="1" smtClean="0">
                <a:solidFill>
                  <a:srgbClr val="C00000"/>
                </a:solidFill>
              </a:rPr>
              <a:t>Бабанского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1.Методы организации учебно-познавательной деятельности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                                            </a:t>
            </a:r>
            <a:r>
              <a:rPr lang="ru-RU" sz="2400" i="1" dirty="0" smtClean="0"/>
              <a:t>Таблица 1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949339"/>
              </p:ext>
            </p:extLst>
          </p:nvPr>
        </p:nvGraphicFramePr>
        <p:xfrm>
          <a:off x="642910" y="2214554"/>
          <a:ext cx="700132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324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Методы получения новых знаний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Методы выработки учебных умений и</a:t>
                      </a:r>
                      <a:r>
                        <a:rPr lang="ru-RU" sz="1600" baseline="0" dirty="0" smtClean="0"/>
                        <a:t> накопления опыта учебной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Методы закрепления и повторения изученного материала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Рассказ, объяснение, лекция, беседа, работа с книгой, иллюстрация, демонстрация, </a:t>
                      </a:r>
                    </a:p>
                    <a:p>
                      <a:pPr algn="ctr"/>
                      <a:r>
                        <a:rPr lang="ru-RU" sz="1600" dirty="0" smtClean="0"/>
                        <a:t>организация наблюдения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Упражнения (устные и письменные, графические, практические), </a:t>
                      </a:r>
                    </a:p>
                    <a:p>
                      <a:pPr algn="ctr"/>
                      <a:r>
                        <a:rPr lang="ru-RU" sz="1600" dirty="0" smtClean="0"/>
                        <a:t>лабораторные работы, практические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Повторение, обобщающая беседа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26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Классификация методов обучения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Ю.К. </a:t>
            </a:r>
            <a:r>
              <a:rPr lang="ru-RU" dirty="0" err="1" smtClean="0">
                <a:solidFill>
                  <a:srgbClr val="C00000"/>
                </a:solidFill>
              </a:rPr>
              <a:t>Бабанского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2. Методы стимулирования учебно-познавательной деятельности</a:t>
            </a:r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					</a:t>
            </a:r>
            <a:r>
              <a:rPr lang="ru-RU" sz="2400" i="1" dirty="0" smtClean="0"/>
              <a:t>Таблица 2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   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2740821"/>
              </p:ext>
            </p:extLst>
          </p:nvPr>
        </p:nvGraphicFramePr>
        <p:xfrm>
          <a:off x="1071538" y="2357430"/>
          <a:ext cx="679043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43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эмоционального стимулирования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Методы развития познавательного интереса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/>
                        <a:t>Создание ситуаций успеха в обучении</a:t>
                      </a:r>
                      <a:r>
                        <a:rPr lang="ru-RU" sz="1600" baseline="0" dirty="0" smtClean="0"/>
                        <a:t> (подбор заданий нарастающей сложности, дифференцированная помощь обучающимся).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/>
                        <a:t>Поощрение и порицание.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/>
                        <a:t>Использование игровых форм учебной деятельности.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/>
                        <a:t>Постановка системы перспектив.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/>
                        <a:t>Формирование готовности к восприятию учебного материала.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/>
                        <a:t>Выстраивание вокруг учебного материала игрового приключенческого сюжета.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/>
                        <a:t>Метод стимулирования</a:t>
                      </a:r>
                      <a:r>
                        <a:rPr lang="ru-RU" sz="1600" baseline="0" dirty="0" smtClean="0"/>
                        <a:t> занимательным содержанием.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/>
                        <a:t>Метод создания ситуаций творческого поиска.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35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23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3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Интерактивные методы позволяют: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81124"/>
            <a:ext cx="7056784" cy="47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7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4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Активные и интерактивные методы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User\Desktop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66667" cy="37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5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User\Desktop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496"/>
            <a:ext cx="9144000" cy="646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25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28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такое метод обучения?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Главный вопрос для каждого педагога: «</a:t>
            </a:r>
            <a:r>
              <a:rPr lang="ru-RU" sz="2800" dirty="0" smtClean="0">
                <a:solidFill>
                  <a:srgbClr val="0070C0"/>
                </a:solidFill>
              </a:rPr>
              <a:t>Как учить?</a:t>
            </a:r>
            <a:r>
              <a:rPr lang="ru-RU" sz="2800" dirty="0" smtClean="0"/>
              <a:t>».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Метод обучения – важнейшая категория педагогики.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Слово «</a:t>
            </a:r>
            <a:r>
              <a:rPr lang="ru-RU" sz="2800" dirty="0" smtClean="0">
                <a:solidFill>
                  <a:srgbClr val="0070C0"/>
                </a:solidFill>
              </a:rPr>
              <a:t>метод</a:t>
            </a:r>
            <a:r>
              <a:rPr lang="ru-RU" sz="2800" dirty="0" smtClean="0"/>
              <a:t>» произошло от греческого «</a:t>
            </a:r>
            <a:r>
              <a:rPr lang="en-US" sz="2800" dirty="0" err="1" smtClean="0">
                <a:solidFill>
                  <a:srgbClr val="0070C0"/>
                </a:solidFill>
              </a:rPr>
              <a:t>methodos</a:t>
            </a:r>
            <a:r>
              <a:rPr lang="ru-RU" sz="2800" dirty="0" smtClean="0"/>
              <a:t>»,  что в переводе означает: «путь исследования», «способ достижения цели или решения конкретной задачи».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Методы обучения – это способы организации учебно-познавательной деятельности обучающихся.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Благодарю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47672" y="2017300"/>
            <a:ext cx="5401056" cy="35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53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2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Классификации методов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Первое наиболее полное описание системы методов, сложившихся в 60-е годы 20 века, дал Е.Я. </a:t>
            </a:r>
            <a:r>
              <a:rPr lang="ru-RU" sz="2400" dirty="0" err="1" smtClean="0"/>
              <a:t>Голант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Он предложил классификацию </a:t>
            </a:r>
            <a:r>
              <a:rPr lang="ru-RU" sz="2400" u="sng" dirty="0" smtClean="0">
                <a:solidFill>
                  <a:srgbClr val="002060"/>
                </a:solidFill>
              </a:rPr>
              <a:t>по уровню активности обучающихся</a:t>
            </a:r>
            <a:r>
              <a:rPr lang="ru-RU" sz="2400" dirty="0" smtClean="0"/>
              <a:t> и разделил все методы на активные и пассивные.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Активные методы</a:t>
            </a:r>
            <a:r>
              <a:rPr lang="ru-RU" sz="2400" dirty="0" smtClean="0"/>
              <a:t>, организующие самостоятельную работу обучающихся, - работа с книгой, </a:t>
            </a:r>
            <a:r>
              <a:rPr lang="ru-RU" sz="2400" dirty="0"/>
              <a:t>л</a:t>
            </a:r>
            <a:r>
              <a:rPr lang="ru-RU" sz="2400" dirty="0" smtClean="0"/>
              <a:t>абораторный метод и др.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Пассивные методы обучения </a:t>
            </a:r>
            <a:r>
              <a:rPr lang="ru-RU" sz="2400" dirty="0" smtClean="0"/>
              <a:t>(когда обучающиеся только слушают и смотрят) – рассказ, лекция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о</a:t>
            </a:r>
            <a:r>
              <a:rPr lang="ru-RU" sz="2400" dirty="0" smtClean="0"/>
              <a:t>бъяснение, демонстрация, иллюстрация 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49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Классификации методов обучения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(продолжение 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М.Н. </a:t>
            </a:r>
            <a:r>
              <a:rPr lang="ru-RU" sz="2400" dirty="0" err="1" smtClean="0"/>
              <a:t>Скаткин</a:t>
            </a:r>
            <a:r>
              <a:rPr lang="ru-RU" sz="2400" dirty="0" smtClean="0"/>
              <a:t> и И.Я. </a:t>
            </a:r>
            <a:r>
              <a:rPr lang="ru-RU" sz="2400" dirty="0" err="1" smtClean="0"/>
              <a:t>Лернер</a:t>
            </a:r>
            <a:r>
              <a:rPr lang="ru-RU" sz="2400" dirty="0" smtClean="0"/>
              <a:t> предложили классификацию </a:t>
            </a:r>
            <a:r>
              <a:rPr lang="ru-RU" sz="2400" u="sng" dirty="0" smtClean="0">
                <a:solidFill>
                  <a:srgbClr val="002060"/>
                </a:solidFill>
              </a:rPr>
              <a:t>по уровню включения обучающихся в продуктивную (творческую) деятельность: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1) объяснительно-иллюстративные методы;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2) </a:t>
            </a:r>
            <a:r>
              <a:rPr lang="ru-RU" sz="2400" dirty="0">
                <a:solidFill>
                  <a:srgbClr val="C00000"/>
                </a:solidFill>
              </a:rPr>
              <a:t>р</a:t>
            </a:r>
            <a:r>
              <a:rPr lang="ru-RU" sz="2400" dirty="0" smtClean="0">
                <a:solidFill>
                  <a:srgbClr val="C00000"/>
                </a:solidFill>
              </a:rPr>
              <a:t>епродуктивные методы;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3) </a:t>
            </a:r>
            <a:r>
              <a:rPr lang="ru-RU" sz="2400" dirty="0">
                <a:solidFill>
                  <a:srgbClr val="C00000"/>
                </a:solidFill>
              </a:rPr>
              <a:t>п</a:t>
            </a:r>
            <a:r>
              <a:rPr lang="ru-RU" sz="2400" dirty="0" smtClean="0">
                <a:solidFill>
                  <a:srgbClr val="C00000"/>
                </a:solidFill>
              </a:rPr>
              <a:t>роблемное изложение </a:t>
            </a:r>
            <a:r>
              <a:rPr lang="ru-RU" sz="2400" dirty="0" smtClean="0"/>
              <a:t>(педагог ставит проблему и показывает путь ее решения);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4) частично-поисковые методы </a:t>
            </a:r>
            <a:r>
              <a:rPr lang="ru-RU" sz="2400" dirty="0" smtClean="0"/>
              <a:t>(эвристические);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5) </a:t>
            </a:r>
            <a:r>
              <a:rPr lang="ru-RU" sz="2400" dirty="0">
                <a:solidFill>
                  <a:srgbClr val="C00000"/>
                </a:solidFill>
              </a:rPr>
              <a:t>и</a:t>
            </a:r>
            <a:r>
              <a:rPr lang="ru-RU" sz="2400" dirty="0" smtClean="0">
                <a:solidFill>
                  <a:srgbClr val="C00000"/>
                </a:solidFill>
              </a:rPr>
              <a:t>сследовательский метод.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Классификации методов обучения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Е.И. Перовский и Д.О. Лордкипанидзе предложили классификацию методов обучения </a:t>
            </a:r>
            <a:r>
              <a:rPr lang="ru-RU" u="sng" dirty="0" smtClean="0">
                <a:solidFill>
                  <a:srgbClr val="002060"/>
                </a:solidFill>
              </a:rPr>
              <a:t>по источникам получения знаний</a:t>
            </a:r>
            <a:r>
              <a:rPr lang="ru-RU" u="sng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Словесные методы </a:t>
            </a:r>
            <a:r>
              <a:rPr lang="ru-RU" dirty="0" smtClean="0"/>
              <a:t>(опираются на устное или печатное слово).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Наглядные методы </a:t>
            </a:r>
            <a:r>
              <a:rPr lang="ru-RU" dirty="0" smtClean="0"/>
              <a:t>(опираются на наблюдаемые предметы, </a:t>
            </a:r>
            <a:r>
              <a:rPr lang="ru-RU" dirty="0"/>
              <a:t>я</a:t>
            </a:r>
            <a:r>
              <a:rPr lang="ru-RU" dirty="0" smtClean="0"/>
              <a:t>вления).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Практические методы </a:t>
            </a:r>
            <a:r>
              <a:rPr lang="ru-RU" dirty="0" smtClean="0"/>
              <a:t>(опираются на практические действия, ориентированные на получение знаний, </a:t>
            </a:r>
            <a:r>
              <a:rPr lang="ru-RU" dirty="0"/>
              <a:t>в</a:t>
            </a:r>
            <a:r>
              <a:rPr lang="ru-RU" dirty="0" smtClean="0"/>
              <a:t>ыработку умений и навыков).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93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09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425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ФЕДЕРАЛЬНОЕ КАЗЕННОЕ ПРОФЕССИОНАЛЬНОЕ  ОБРАЗОВАТЕЛЬНОЕ УЧРЕЖДЕНИЕ № 117 ФСИН РОССИИ Филиал № 6</vt:lpstr>
      <vt:lpstr>Что такое метод обучения?</vt:lpstr>
      <vt:lpstr>Слайд 3</vt:lpstr>
      <vt:lpstr>Слайд 4</vt:lpstr>
      <vt:lpstr>Классификации методов обучения</vt:lpstr>
      <vt:lpstr>Классификации методов обучения (продолжение 1)</vt:lpstr>
      <vt:lpstr>Классификации методов обучения  </vt:lpstr>
      <vt:lpstr>Слайд 8</vt:lpstr>
      <vt:lpstr>Слайд 9</vt:lpstr>
      <vt:lpstr>Слайд 10</vt:lpstr>
      <vt:lpstr>Классификация методов обучения Ю.К. Бабанского </vt:lpstr>
      <vt:lpstr>Классификация методов обучения Ю.К. Бабанского  </vt:lpstr>
      <vt:lpstr>Слайд 13</vt:lpstr>
      <vt:lpstr>Слайд 14</vt:lpstr>
      <vt:lpstr>Интерактивные методы позволяют:</vt:lpstr>
      <vt:lpstr>Слайд 16</vt:lpstr>
      <vt:lpstr>Активные и интерактивные методы обучения</vt:lpstr>
      <vt:lpstr>Слайд 18</vt:lpstr>
      <vt:lpstr>Слайд 19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обучения</dc:title>
  <dc:creator>User</dc:creator>
  <cp:lastModifiedBy>Школа</cp:lastModifiedBy>
  <cp:revision>97</cp:revision>
  <dcterms:created xsi:type="dcterms:W3CDTF">2017-03-26T13:13:00Z</dcterms:created>
  <dcterms:modified xsi:type="dcterms:W3CDTF">2024-05-30T10:50:04Z</dcterms:modified>
</cp:coreProperties>
</file>