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8" r:id="rId13"/>
    <p:sldId id="269" r:id="rId14"/>
    <p:sldId id="270" r:id="rId15"/>
    <p:sldId id="280" r:id="rId16"/>
    <p:sldId id="281" r:id="rId17"/>
    <p:sldId id="282" r:id="rId18"/>
    <p:sldId id="283" r:id="rId19"/>
    <p:sldId id="284" r:id="rId20"/>
    <p:sldId id="285" r:id="rId21"/>
    <p:sldId id="274" r:id="rId22"/>
    <p:sldId id="287" r:id="rId23"/>
    <p:sldId id="286" r:id="rId24"/>
    <p:sldId id="275" r:id="rId25"/>
    <p:sldId id="276" r:id="rId26"/>
    <p:sldId id="278" r:id="rId27"/>
    <p:sldId id="279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B7E60-2037-4AE8-A0CA-B6EE88E87BEB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6CBB7-E9CF-4011-B742-EDA12319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64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84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5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1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5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1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CBB7-E9CF-4011-B742-EDA12319A78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4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29000"/>
                <a:lumMod val="40000"/>
                <a:lumOff val="60000"/>
              </a:srgbClr>
            </a:gs>
            <a:gs pos="25000">
              <a:srgbClr val="FF6633">
                <a:lumMod val="76000"/>
                <a:lumOff val="24000"/>
              </a:srgbClr>
            </a:gs>
            <a:gs pos="50000">
              <a:srgbClr val="FFFF00">
                <a:lumMod val="54000"/>
                <a:lumOff val="46000"/>
              </a:srgbClr>
            </a:gs>
            <a:gs pos="75000">
              <a:srgbClr val="01A78F">
                <a:lumMod val="56000"/>
                <a:lumOff val="44000"/>
              </a:srgbClr>
            </a:gs>
            <a:gs pos="100000">
              <a:srgbClr val="3366FF">
                <a:lumMod val="66000"/>
                <a:lumOff val="34000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7D7408-1402-47AE-BFFA-B60AF5407279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89C158-1439-4A18-9BCF-A864AABD58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.png"/><Relationship Id="rId5" Type="http://schemas.openxmlformats.org/officeDocument/2006/relationships/slide" Target="slide18.xml"/><Relationship Id="rId10" Type="http://schemas.openxmlformats.org/officeDocument/2006/relationships/slide" Target="slide23.xml"/><Relationship Id="rId4" Type="http://schemas.openxmlformats.org/officeDocument/2006/relationships/slide" Target="slide17.xml"/><Relationship Id="rId9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445224"/>
            <a:ext cx="4499992" cy="12241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студентка 241 группы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Гончарук Дарья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307" y="1700808"/>
            <a:ext cx="7175351" cy="1793167"/>
          </a:xfrm>
          <a:effectLst/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18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  <a:t/>
            </a:r>
            <a:br>
              <a:rPr lang="ru-RU" altLang="ru-RU" sz="1800" b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ru-RU" alt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Отделение: Преподавание в начальных классах</a:t>
            </a:r>
            <a:r>
              <a:rPr lang="ru-RU" alt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Выпускная квалификационная  работа по теме:</a:t>
            </a:r>
            <a:r>
              <a:rPr lang="ru-RU" alt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51519" y="294643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Использование проектной деятельности в процессе формирования экологической культуры младших школьников»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3" y="260648"/>
            <a:ext cx="8928993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Министерство образования Приморского края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Краевое государственное бюджетное профессиональное  образовательное учреждение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«Находкинский государственный гуманитарно-политехнический колледж»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78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5454"/>
            <a:ext cx="9144000" cy="8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Итоги констатирующего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этапа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6900"/>
              </p:ext>
            </p:extLst>
          </p:nvPr>
        </p:nvGraphicFramePr>
        <p:xfrm>
          <a:off x="179513" y="1176413"/>
          <a:ext cx="4392487" cy="5257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7002"/>
                <a:gridCol w="1855485"/>
              </a:tblGrid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ученика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правильных ответов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0" y="270892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Математическая обработка результатов: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Высокий уровень – 2 ученика.</a:t>
            </a:r>
          </a:p>
          <a:p>
            <a:pPr indent="450215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Средний уровень  – 4 учеников.</a:t>
            </a:r>
          </a:p>
          <a:p>
            <a:pPr indent="450215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Низкий уровень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– 6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учеников.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0" y="-30877"/>
            <a:ext cx="913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0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553" y="668595"/>
            <a:ext cx="686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Диаграмма констатирующего этапа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85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27" y="5114800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latin typeface="Times New Roman"/>
                <a:ea typeface="Calibri"/>
              </a:rPr>
              <a:t>в </a:t>
            </a:r>
            <a:r>
              <a:rPr lang="ru-RU" sz="2000" dirty="0">
                <a:latin typeface="Times New Roman"/>
                <a:ea typeface="Calibri"/>
              </a:rPr>
              <a:t>3 «Б» классе преобладает низкий уровень экологических знаний. Результаты исследования доказывают необходимость проведения на формирующем этапе проекта, включающего в себя комплекс мероприятий, способствующих решению проблемы формирования экологической культуры младших школьников.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91842"/>
              </p:ext>
            </p:extLst>
          </p:nvPr>
        </p:nvGraphicFramePr>
        <p:xfrm>
          <a:off x="-180975" y="1268413"/>
          <a:ext cx="8767763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Диаграмма" r:id="rId4" imgW="3573815" imgH="1645920" progId="MSGraph.Chart.8">
                  <p:embed/>
                </p:oleObj>
              </mc:Choice>
              <mc:Fallback>
                <p:oleObj name="Диаграмма" r:id="rId4" imgW="3573815" imgH="164592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268413"/>
                        <a:ext cx="8767763" cy="404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503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01" y="548680"/>
            <a:ext cx="878497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2.2 Формирующий этап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повысить уровень экологической культуры младших школьников через проектную деятельность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роект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теме: «Как помочь перелетным птицам».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проекта: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Расширить знания о перелетных птицах Приморского края.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природоохранную деятельность.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Привлечь к экологическим проблемам.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Воспитать бережное отношение к природе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lvl="0" algn="just">
              <a:lnSpc>
                <a:spcPct val="150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проекта: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перелётные птицы прибывая к местам гнездования сильно истощены, некоторые погибают. Для сохранения птиц возникает необходимость в помощи человека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1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70000" lnSpcReduction="20000"/>
          </a:bodyPr>
          <a:lstStyle/>
          <a:p>
            <a:pPr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проекта:</a:t>
            </a:r>
            <a:endParaRPr lang="ru-RU" sz="29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0" lv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‒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Изучить литературу и интернет – ресурсы по теме проекта.</a:t>
            </a:r>
          </a:p>
          <a:p>
            <a:pPr marL="685800" lv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‒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Выявить экологическую проблему края, используя исследовательскую деятельность учащихся.</a:t>
            </a:r>
          </a:p>
          <a:p>
            <a:pPr marL="685800" lv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‒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гуманное отношение к природе и ее обитателям.</a:t>
            </a:r>
          </a:p>
          <a:p>
            <a:pPr marL="685800" lv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‒"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Создать и организовать работу экологического отряда.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Гипотеза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Для повышения уровня экологической культуры младших школьников необходимо развивать природоохранную деятельность младших школьников, используя проектно- исследовательскую деятельность.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pPr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Тип проекта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Творческий проект с элементами исследования.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pPr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Сроки реализации: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Долгосрочный.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pPr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количеству участников: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Коллективный.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pPr marL="0" lv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1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508" y="650944"/>
            <a:ext cx="8856984" cy="5946408"/>
          </a:xfrm>
          <a:noFill/>
          <a:ln>
            <a:noFill/>
          </a:ln>
        </p:spPr>
        <p:txBody>
          <a:bodyPr>
            <a:normAutofit/>
          </a:bodyPr>
          <a:lstStyle/>
          <a:p>
            <a:pPr indent="45000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Содержание проекта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914400" lvl="1" indent="-45720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Подготовительный этап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1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–"/>
            </a:pP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action="ppaction://hlinksldjump"/>
              </a:rPr>
              <a:t>Видеоролик </a:t>
            </a:r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action="ppaction://hlinksldjump"/>
              </a:rPr>
              <a:t>«Перелетные птицы</a:t>
            </a: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action="ppaction://hlinksldjump"/>
              </a:rPr>
              <a:t>».</a:t>
            </a:r>
            <a:endParaRPr lang="ru-RU" dirty="0" smtClean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1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–"/>
            </a:pPr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action="ppaction://hlinksldjump"/>
              </a:rPr>
              <a:t>Викторина «Птицы прилетели</a:t>
            </a:r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action="ppaction://hlinksldjump"/>
              </a:rPr>
              <a:t>».</a:t>
            </a:r>
            <a:endParaRPr lang="ru-RU" dirty="0" smtClean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arenR" startAt="2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Основной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Times New Roman" pitchFamily="18" charset="0"/>
              <a:buChar char="–"/>
            </a:pP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action="ppaction://hlinksldjump"/>
              </a:rPr>
              <a:t>Защита исследовательской индивидуальной работы по теме «Перелетные птицы Приморского края».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Times New Roman" pitchFamily="18" charset="0"/>
              <a:buChar char="–"/>
            </a:pP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 action="ppaction://hlinksldjump"/>
              </a:rPr>
              <a:t>Создание объёмной модели.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Times New Roman" pitchFamily="18" charset="0"/>
              <a:buChar char="–"/>
            </a:pPr>
            <a:r>
              <a:rPr lang="ru-RU" sz="2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action="ppaction://hlinksldjump"/>
              </a:rPr>
              <a:t>Конференция</a:t>
            </a: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 action="ppaction://hlinksldjump"/>
              </a:rPr>
              <a:t>«Как мы можем помочь перелетным птицам»</a:t>
            </a:r>
            <a:r>
              <a:rPr lang="ru-RU" sz="2000" dirty="0" smtClean="0">
                <a:ln w="19050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action="ppaction://hlinksldjump"/>
              </a:rPr>
              <a:t>.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 indent="-457200" algn="ctr">
              <a:lnSpc>
                <a:spcPct val="150000"/>
              </a:lnSpc>
              <a:spcAft>
                <a:spcPts val="0"/>
              </a:spcAft>
              <a:buClr>
                <a:prstClr val="black"/>
              </a:buClr>
              <a:buSzPct val="100000"/>
              <a:buFont typeface="+mj-lt"/>
              <a:buAutoNum type="arabicParenR" startAt="3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Заключительный этап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–"/>
            </a:pP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 action="ppaction://hlinksldjump"/>
              </a:rPr>
              <a:t>Отряд «Ласточки».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–"/>
            </a:pP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 action="ppaction://hlinksldjump"/>
              </a:rPr>
              <a:t>Создание эмблемы и элементов отличия.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–"/>
            </a:pP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 action="ppaction://hlinksldjump"/>
              </a:rPr>
              <a:t>Создание кормушек и «Птичьей столовой».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prstClr val="black"/>
              </a:buClr>
              <a:buNone/>
            </a:pPr>
            <a:endParaRPr lang="ru-RU" sz="19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endParaRPr lang="ru-RU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–"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–"/>
            </a:pPr>
            <a:endParaRPr lang="ru-RU" sz="2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61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6335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5163" y="1147893"/>
            <a:ext cx="3745147" cy="499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786266" cy="28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" y="3493629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164288" y="5733256"/>
            <a:ext cx="1584176" cy="93610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20272" y="5645221"/>
            <a:ext cx="1872208" cy="115212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0713"/>
            <a:ext cx="3240360" cy="609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63888" y="361125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130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Примеры заданий: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130000"/>
              <a:buFont typeface="Symbol"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Закончи предложение».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130000"/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«Четвертый лишний».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130000"/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«Отгадай загадку».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130000"/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«Речевая разминка».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130000"/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Кроссбух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2575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3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85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44464"/>
            <a:ext cx="19208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4699345" cy="264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0054"/>
            <a:ext cx="4032448" cy="324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80" y="548680"/>
            <a:ext cx="427847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844">
            <a:off x="6964860" y="2224049"/>
            <a:ext cx="1086650" cy="16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26124" r="11164" b="59911"/>
          <a:stretch/>
        </p:blipFill>
        <p:spPr>
          <a:xfrm rot="289036">
            <a:off x="6150710" y="1789082"/>
            <a:ext cx="2115251" cy="30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2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32889"/>
            <a:ext cx="19208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5444590" cy="306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646333"/>
            <a:ext cx="3535579" cy="471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20925"/>
          <a:stretch/>
        </p:blipFill>
        <p:spPr>
          <a:xfrm>
            <a:off x="827584" y="646332"/>
            <a:ext cx="3482696" cy="326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8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6332"/>
            <a:ext cx="5082964" cy="325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9208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307"/>
            <a:ext cx="5256584" cy="343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35487" y="1700808"/>
            <a:ext cx="4104456" cy="3024336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конференции: </a:t>
            </a:r>
          </a:p>
          <a:p>
            <a:pPr marL="285750" indent="-285750" algn="ctr">
              <a:buFont typeface="Trebuchet MS" pitchFamily="34" charset="0"/>
              <a:buChar char="―"/>
            </a:pPr>
            <a:r>
              <a:rPr lang="ru-RU" dirty="0" smtClean="0"/>
              <a:t>Подкармливать перелетных птиц и создавать кормушки.</a:t>
            </a:r>
          </a:p>
          <a:p>
            <a:pPr marL="285750" indent="-285750" algn="ctr">
              <a:buFont typeface="Trebuchet MS" pitchFamily="34" charset="0"/>
              <a:buChar char="―"/>
            </a:pPr>
            <a:r>
              <a:rPr lang="ru-RU" dirty="0" smtClean="0"/>
              <a:t>Нельзя громко кричать.</a:t>
            </a:r>
          </a:p>
          <a:p>
            <a:pPr marL="285750" indent="-285750" algn="ctr">
              <a:buFont typeface="Trebuchet MS" pitchFamily="34" charset="0"/>
              <a:buChar char="―"/>
            </a:pPr>
            <a:r>
              <a:rPr lang="ru-RU" dirty="0" smtClean="0"/>
              <a:t>Не забывать помогать и зимующим птицам.</a:t>
            </a:r>
          </a:p>
          <a:p>
            <a:pPr marL="285750" indent="-285750" algn="ctr">
              <a:buFont typeface="Trebuchet MS" pitchFamily="34" charset="0"/>
              <a:buChar char="―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1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Актуальность: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образовательном процессе метод проектов позволит приблизить учебную деятельность школьников к решению практических, общественно значимых задач, что реализует идею сближения школьного образования с жизнью, делает процесс обучения активным и личностно значимым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2400" dirty="0" smtClean="0">
                <a:latin typeface="Times New Roman"/>
                <a:ea typeface="Times New Roman"/>
              </a:rPr>
              <a:t>теоретически </a:t>
            </a:r>
            <a:r>
              <a:rPr lang="ru-RU" sz="2400" dirty="0">
                <a:latin typeface="Times New Roman"/>
                <a:ea typeface="Times New Roman"/>
              </a:rPr>
              <a:t>исследовать и практически обосновать применения проектной деятельности во внеурочное время для повышения уровня экологической культуры младших школьников.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2" y="0"/>
            <a:ext cx="913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/>
                <a:ea typeface="Calibri"/>
              </a:rPr>
              <a:t>Тема: «Использование </a:t>
            </a:r>
            <a:r>
              <a:rPr lang="ru-RU" b="1" dirty="0">
                <a:latin typeface="Times New Roman"/>
                <a:ea typeface="Calibri"/>
              </a:rPr>
              <a:t>проектной деятельности в процессе формирования экологической культуры младших </a:t>
            </a:r>
            <a:r>
              <a:rPr lang="ru-RU" b="1" dirty="0" smtClean="0">
                <a:latin typeface="Times New Roman"/>
                <a:ea typeface="Calibri"/>
              </a:rPr>
              <a:t>школьников»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0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" y="2564904"/>
            <a:ext cx="5324407" cy="399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45" y="5517232"/>
            <a:ext cx="19208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4" y="1"/>
            <a:ext cx="9139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b="33645"/>
          <a:stretch/>
        </p:blipFill>
        <p:spPr>
          <a:xfrm>
            <a:off x="-62880" y="729199"/>
            <a:ext cx="5715000" cy="189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19430"/>
          <a:stretch/>
        </p:blipFill>
        <p:spPr>
          <a:xfrm>
            <a:off x="5652120" y="1124744"/>
            <a:ext cx="339851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36" y="1124744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80" y="1"/>
            <a:ext cx="914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45" y="5517232"/>
            <a:ext cx="19208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10" y="672048"/>
            <a:ext cx="2410479" cy="484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1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" y="1"/>
            <a:ext cx="914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45" y="5517232"/>
            <a:ext cx="19208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554"/>
            <a:ext cx="5278518" cy="29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392488" cy="329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33937" r="14081" b="29301"/>
          <a:stretch/>
        </p:blipFill>
        <p:spPr>
          <a:xfrm>
            <a:off x="5319537" y="404664"/>
            <a:ext cx="3744416" cy="137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r="9812"/>
          <a:stretch/>
        </p:blipFill>
        <p:spPr>
          <a:xfrm>
            <a:off x="5013531" y="1916832"/>
            <a:ext cx="381795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908" r="6081" b="1491"/>
          <a:stretch/>
        </p:blipFill>
        <p:spPr>
          <a:xfrm rot="16200000">
            <a:off x="2601820" y="-179339"/>
            <a:ext cx="3791820" cy="546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246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293096"/>
            <a:ext cx="874846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>
              <a:lnSpc>
                <a:spcPct val="150000"/>
              </a:lnSpc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 действительно заинтересовал ребят и вовлёк в активную мысленную деятельность, а также положительно повлиял на сплочение коллектива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дальнейшем ребята планируют реализовывать другие проекты экологического характера, принять участие в олимпиадах и исследовательских работах на городском и региональном уровнях.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6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0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820672" cy="3690744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Итоги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контрольного этапа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60320"/>
              </p:ext>
            </p:extLst>
          </p:nvPr>
        </p:nvGraphicFramePr>
        <p:xfrm>
          <a:off x="179512" y="1844823"/>
          <a:ext cx="4536504" cy="50131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0782"/>
                <a:gridCol w="2405722"/>
              </a:tblGrid>
              <a:tr h="789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ученика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правильных ответов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№12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16016" y="20608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Математическая обработка результатов:</a:t>
            </a:r>
          </a:p>
          <a:p>
            <a:pPr lvl="0" indent="450215" algn="just"/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450215"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Высокий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– 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учеников.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450215" algn="just"/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450215"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 –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 ученика.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450215" algn="just"/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450215"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Низкий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– 0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ученик.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61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31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2.3 Контрольный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выявить оценка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эффективности проведенного проекта по формированию экологической культуры школьников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buClr>
                <a:srgbClr val="F14124">
                  <a:lumMod val="75000"/>
                </a:srgbClr>
              </a:buClr>
              <a:buSzPct val="130000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контрольного этапа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10" y="55892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контрольном этапе у </a:t>
            </a:r>
            <a:r>
              <a:rPr lang="x-none" sz="200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учащихся экспериментальной группы преобладает высокий уровень экологической культуры.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99993"/>
              </p:ext>
            </p:extLst>
          </p:nvPr>
        </p:nvGraphicFramePr>
        <p:xfrm>
          <a:off x="-107950" y="1590675"/>
          <a:ext cx="10836275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Диаграмма" r:id="rId3" imgW="7917534" imgH="3083968" progId="MSGraph.Chart.8">
                  <p:embed/>
                </p:oleObj>
              </mc:Choice>
              <mc:Fallback>
                <p:oleObj name="Диаграмма" r:id="rId3" imgW="7917534" imgH="3083968" progId="MSGraph.Chart.8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1590675"/>
                        <a:ext cx="10836275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7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OleChart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37295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Диаграмма сравнения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констатирующего и контрольного этапов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52320" cy="488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862" y="5301208"/>
            <a:ext cx="915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Вывод: проектная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деятельность положительно повлияла на уровень экологической культуры младших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школьников.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роект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повышению уровня экологической культуры младших школьников достаточно эффективен.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45720" indent="0" algn="ctr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20840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правильной организации проектной деятельности у младших школьников успешно формируется ценностная картина мира, формируется экологическое сознание бережного отношения к окружающему миру природы, а главное, что формируется стойкий интерес к окружающей среде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6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84784"/>
            <a:ext cx="835292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Объект исследования: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процесс формирования экологической культуры младших школьников.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Предмет исследования: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экологической культуры младших школьников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2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Гипотеза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экологической культуры у младших школьников будет эффективным, если использовать проектную деятельность в урочное и внеурочное время.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79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96" y="620688"/>
            <a:ext cx="8352929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Задачи:</a:t>
            </a:r>
            <a:endParaRPr lang="ru-RU" sz="24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Изучить психолого-педагогическую литературу формирования экологической культуры младших школьников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endParaRPr lang="ru-RU" sz="2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Проанализировать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способы формирования экологической культуры младших школьников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endParaRPr lang="ru-RU" sz="2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Реализовать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проект «Как помочь перелетным птицам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lvl="0" algn="just">
              <a:spcAft>
                <a:spcPts val="0"/>
              </a:spcAft>
            </a:pPr>
            <a:endParaRPr lang="ru-RU" sz="2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Провести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диагностику по формированию экологической культуры младших школьников используя проектную деятельность.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708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127" y="620688"/>
            <a:ext cx="8582158" cy="665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1 Теоретические основы применения  проектной деятельности в процессе формирования экологической культуры младших школьников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1.1 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Психолого – педагогическое обоснование формирования экологической культуры младших школьников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1.2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Влияние проектной деятельности на экологическую культуру младших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школьников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1.3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Педагогические условия использования метода проекта во внеурочной деятельности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Метод проектов способствует успешной социализации школьников благодаря адекватной информационной среде, в которой учащиеся учатся самостоятельно ориентироваться, что приводит к формированию личности, обладающей информационной культурой в целом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052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5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4" y="62068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Раздел 2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Опытно – экспериментальное исследование по формированию экологической культуры у детей младшего школьного возраста через проектно – исследовательскую деятельность 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Исследование проводилась в МБОУ «СОШ №5», с учащимися 3 «Б» класса. Экспериментальная группа состоит из 12 учеников.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0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2.1 Констатирующий этап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выявить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первоначальный уровень экологической культуры  младших школьников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Диагностика проводилась по двум методикам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680" y="1"/>
            <a:ext cx="915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56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40" y="105273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Методика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Сокур. В.О. </a:t>
            </a:r>
            <a:endParaRPr lang="ru-RU" sz="20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методики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определить уровень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экологических знаний о птицах и их видах.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rgbClr val="00000A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0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Методика </a:t>
            </a:r>
            <a:r>
              <a:rPr lang="ru-RU" sz="2000" dirty="0">
                <a:solidFill>
                  <a:srgbClr val="00000A"/>
                </a:solidFill>
                <a:latin typeface="Times New Roman"/>
                <a:ea typeface="Times New Roman"/>
              </a:rPr>
              <a:t>проводилась в виде письменного опроса.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Кто такие птицы?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Каких ты знаешь птиц?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Каких вы знаете домашних птиц?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Что вы знаете про уток?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Чем отличается утка от селезня?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4" y="4613"/>
            <a:ext cx="912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92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4" y="0"/>
            <a:ext cx="856895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450215" algn="just">
              <a:lnSpc>
                <a:spcPct val="150000"/>
              </a:lnSpc>
            </a:pP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buSzPts val="1400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Методика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Л.П. Симоновой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SzPts val="14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методики: определить уровень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экологических знаний 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животном и растительном мире и их взаимосвязи.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Методика проводилась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виде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теста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вопросам:</a:t>
            </a: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–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Какие организмы используют как показатели загрязнения?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Животные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2) Лишайники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3) Растения.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–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Почему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человек создает сады и парки в городе?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Чтобы растения обогащали кислородом воздух.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Чтобы люди отдыхали и гуляли.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Чтобы было красиво.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–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Если в лесу станет мало птиц, то: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Деревья могут погибнуть.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Ничего не случиться.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Не услышим птичьих песен.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450215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85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9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30" y="18864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Критерии оценивания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двум методикам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Высокий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уровень – от 25 до 31 правильных ответов. Характеризуется многообразным знанием о птицах, их видах и природы в целом. Активно умеет применять имеющиеся знания на практике.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Средний уровень – от 15 до 24 правильных ответов. Характеризуется базовым знанием о птицах и их видах.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Умеет обобщать знания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особенностях природного мира.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Низкий уровень – от 0 до 14 правильных ответов. Характеризуется наличием узких знаний о птицах и их видах. Имеющиеся знания не применяются на практике. Не знают о существенных сторонах познаваемого объекта.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/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21156" y="4613"/>
            <a:ext cx="9165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Тема: «Использование проектной деятельности в процессе формирования экологической культуры младших школьников»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37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1">
      <a:dk1>
        <a:sysClr val="windowText" lastClr="000000"/>
      </a:dk1>
      <a:lt1>
        <a:sysClr val="window" lastClr="FFFFFF"/>
      </a:lt1>
      <a:dk2>
        <a:srgbClr val="212745"/>
      </a:dk2>
      <a:lt2>
        <a:srgbClr val="52FA16"/>
      </a:lt2>
      <a:accent1>
        <a:srgbClr val="79FFB6"/>
      </a:accent1>
      <a:accent2>
        <a:srgbClr val="81D319"/>
      </a:accent2>
      <a:accent3>
        <a:srgbClr val="00B050"/>
      </a:accent3>
      <a:accent4>
        <a:srgbClr val="8CE31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2199</TotalTime>
  <Words>1530</Words>
  <Application>Microsoft Office PowerPoint</Application>
  <PresentationFormat>Экран (4:3)</PresentationFormat>
  <Paragraphs>230</Paragraphs>
  <Slides>28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Воздушный поток</vt:lpstr>
      <vt:lpstr>Диаграмма</vt:lpstr>
      <vt:lpstr> Отделение: Преподавание в начальных классах  Выпускная квалификационная  работа по теме: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93</cp:revision>
  <dcterms:created xsi:type="dcterms:W3CDTF">2020-02-08T02:22:56Z</dcterms:created>
  <dcterms:modified xsi:type="dcterms:W3CDTF">2020-06-14T07:22:07Z</dcterms:modified>
</cp:coreProperties>
</file>