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09" r:id="rId2"/>
    <p:sldId id="310" r:id="rId3"/>
    <p:sldId id="311" r:id="rId4"/>
    <p:sldId id="312" r:id="rId5"/>
    <p:sldId id="313" r:id="rId6"/>
    <p:sldId id="314" r:id="rId7"/>
    <p:sldId id="256" r:id="rId8"/>
    <p:sldId id="308" r:id="rId9"/>
    <p:sldId id="299" r:id="rId10"/>
    <p:sldId id="283" r:id="rId11"/>
    <p:sldId id="300" r:id="rId12"/>
    <p:sldId id="259" r:id="rId13"/>
    <p:sldId id="280" r:id="rId14"/>
    <p:sldId id="284" r:id="rId15"/>
    <p:sldId id="285" r:id="rId16"/>
    <p:sldId id="286" r:id="rId17"/>
    <p:sldId id="301" r:id="rId18"/>
    <p:sldId id="257" r:id="rId19"/>
    <p:sldId id="302" r:id="rId20"/>
    <p:sldId id="282" r:id="rId21"/>
    <p:sldId id="261" r:id="rId22"/>
    <p:sldId id="271" r:id="rId23"/>
    <p:sldId id="274" r:id="rId24"/>
    <p:sldId id="273" r:id="rId25"/>
    <p:sldId id="304" r:id="rId26"/>
    <p:sldId id="292" r:id="rId27"/>
    <p:sldId id="290" r:id="rId28"/>
    <p:sldId id="288" r:id="rId29"/>
    <p:sldId id="293" r:id="rId30"/>
    <p:sldId id="294" r:id="rId31"/>
    <p:sldId id="297" r:id="rId32"/>
    <p:sldId id="298" r:id="rId33"/>
    <p:sldId id="317" r:id="rId34"/>
    <p:sldId id="305" r:id="rId35"/>
    <p:sldId id="31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3" autoAdjust="0"/>
    <p:restoredTop sz="80259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212C03-E6ED-4D8D-B4FB-914CCE6C7B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F6C74-7F8F-4902-9625-841D28495DA5}" type="slidenum">
              <a:rPr lang="ru-RU"/>
              <a:pPr/>
              <a:t>18</a:t>
            </a:fld>
            <a:endParaRPr 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81E79-74E1-4C6D-8ED5-7146CF66AF16}" type="slidenum">
              <a:rPr lang="ru-RU"/>
              <a:pPr/>
              <a:t>23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F1FCF-C71C-421E-9754-8CE364B07B47}" type="slidenum">
              <a:rPr lang="ru-RU"/>
              <a:pPr/>
              <a:t>24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97598F-7B11-4E2B-82EB-1907B54F0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8.xml"/><Relationship Id="rId7" Type="http://schemas.openxmlformats.org/officeDocument/2006/relationships/control" Target="../activeX/activeX1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1.xml"/><Relationship Id="rId5" Type="http://schemas.openxmlformats.org/officeDocument/2006/relationships/control" Target="../activeX/activeX10.xml"/><Relationship Id="rId4" Type="http://schemas.openxmlformats.org/officeDocument/2006/relationships/control" Target="../activeX/activeX9.xml"/><Relationship Id="rId9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7.xml"/><Relationship Id="rId5" Type="http://schemas.openxmlformats.org/officeDocument/2006/relationships/control" Target="../activeX/activeX16.xml"/><Relationship Id="rId4" Type="http://schemas.openxmlformats.org/officeDocument/2006/relationships/control" Target="../activeX/activeX15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0.xml"/><Relationship Id="rId7" Type="http://schemas.openxmlformats.org/officeDocument/2006/relationships/control" Target="../activeX/activeX24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3.xml"/><Relationship Id="rId5" Type="http://schemas.openxmlformats.org/officeDocument/2006/relationships/control" Target="../activeX/activeX22.xml"/><Relationship Id="rId4" Type="http://schemas.openxmlformats.org/officeDocument/2006/relationships/control" Target="../activeX/activeX21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6.xml"/><Relationship Id="rId7" Type="http://schemas.openxmlformats.org/officeDocument/2006/relationships/control" Target="../activeX/activeX30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9.xml"/><Relationship Id="rId5" Type="http://schemas.openxmlformats.org/officeDocument/2006/relationships/control" Target="../activeX/activeX28.xml"/><Relationship Id="rId4" Type="http://schemas.openxmlformats.org/officeDocument/2006/relationships/control" Target="../activeX/activeX27.xml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1Ee0GGV5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D0E10-9A63-47F3-A85F-77BF4829E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AF78AD-FB48-4CBB-9808-CE87AD711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9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476250"/>
            <a:ext cx="7786687" cy="5649913"/>
          </a:xfrm>
        </p:spPr>
        <p:txBody>
          <a:bodyPr/>
          <a:lstStyle/>
          <a:p>
            <a:pPr algn="r">
              <a:buFontTx/>
              <a:buNone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хорошо рожденным – </a:t>
            </a:r>
            <a:b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 каждого ребенка» </a:t>
            </a:r>
          </a:p>
          <a:p>
            <a:pPr algn="r">
              <a:buFontTx/>
              <a:buNone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Н. Толстой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_Алена\Биологоия\58\adorable-2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6" y="548680"/>
            <a:ext cx="2592288" cy="172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oundationsacademies.com/wp-content/uploads/2014/07/preschool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0825"/>
            <a:ext cx="5813823" cy="23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</p:spPr>
        <p:txBody>
          <a:bodyPr/>
          <a:lstStyle/>
          <a:p>
            <a:r>
              <a:rPr lang="ru-RU" sz="4400" dirty="0"/>
              <a:t>Наследственные</a:t>
            </a:r>
            <a:r>
              <a:rPr lang="ru-RU" sz="4800" dirty="0"/>
              <a:t>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  Наследственные болезни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 — заболевания человека, обусловленные хромосомными и генными мутациями. 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</a:br>
            <a:b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</a:br>
            <a:b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 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Нередко ошибочно термины «наследственная болезнь» и «врожденная болезнь» употребляются как синонимы, однако врожденными болезнями называют те заболевания, которые имеются уже при рождении ребенка и могут быть обусловлены как наследственными, так и экзогенными факторами. 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100" name="Picture 4" descr="http://peopleandcountries.com/data/attachment/portal/201312/22/235210yallozm1yw15cfy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3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>
            <a:extLst>
              <a:ext uri="{FF2B5EF4-FFF2-40B4-BE49-F238E27FC236}">
                <a16:creationId xmlns:a16="http://schemas.microsoft.com/office/drawing/2014/main" id="{A8F73E5F-E075-4EEC-9CCC-970F950B5A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697662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Классификация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наследственных болезней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2802E26-BCC6-4C64-A20F-458F519FE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2663825" cy="576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ГЕННЫЕ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3FBFFD3-0985-4176-9BFE-2A7FA5EF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6338"/>
            <a:ext cx="3097213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ХРОМОСОМНЫЕ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B5B2D2EF-68C0-4295-A6CA-2D41DCF4E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060575"/>
            <a:ext cx="5903912" cy="93662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НАСЛЕДСТВЕННЫЕ БОЛЕЗНИ</a:t>
            </a:r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515FADD3-BAB0-422C-A94B-9350CBFAF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997200"/>
            <a:ext cx="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63C6708B-8E7B-4E60-8510-ECB73F170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9972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7886272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Ежегодно в нашей стране рождается около 200 тыс. детей с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наследственными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заболеваниями.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 Rounded MT Bold" pitchFamily="34" charset="0"/>
              </a:rPr>
              <a:t>Причины?</a:t>
            </a:r>
          </a:p>
          <a:p>
            <a:pPr algn="ctr">
              <a:buFontTx/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996952"/>
            <a:ext cx="2405755" cy="248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996952"/>
            <a:ext cx="15557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8" name="Picture 2" descr="http://vse-pro-geny.ru/uppload/Image/novyny/Jan-2011/x-khromosoma%20genetika%20dnk%20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7734"/>
            <a:ext cx="1938950" cy="25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08720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наследственных заболеваний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наследственного заболевания являются дефекты в генетическом аппарате (мутации):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Генные заболевания – повреждение генов;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Хромосомные заболевания – изменение числа и качества хромосом;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генного аппарата зародышевых клеток.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84668"/>
            <a:ext cx="975519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25449">
            <a:off x="5497338" y="4291414"/>
            <a:ext cx="713315" cy="19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2" name="Rectangle 16"/>
          <p:cNvSpPr>
            <a:spLocks noGrp="1" noChangeArrowheads="1"/>
          </p:cNvSpPr>
          <p:nvPr>
            <p:ph type="title"/>
          </p:nvPr>
        </p:nvSpPr>
        <p:spPr>
          <a:xfrm>
            <a:off x="444812" y="620688"/>
            <a:ext cx="8028286" cy="864096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Возникновение наследственных заболеваний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99315" y="1662906"/>
            <a:ext cx="8229600" cy="5113337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Факторы риска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55650" y="2708275"/>
            <a:ext cx="158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физические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635375" y="2636838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химические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443663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биологические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9552" y="3411536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радиация;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ультрафиолетовое излучение.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492500" y="3357563"/>
            <a:ext cx="2447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наркотики;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алкоголь;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никотин;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лекарственные препараты;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химикаты.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544717" y="3411537"/>
            <a:ext cx="23034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вирусы оспы, гриппа, кори, гепатита;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– некоторые виды бактерий.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2157837" y="2270522"/>
            <a:ext cx="239289" cy="244872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58955" y="2268538"/>
            <a:ext cx="0" cy="327302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89688" y="2268538"/>
            <a:ext cx="323850" cy="246856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6" grpId="0"/>
      <p:bldP spid="55307" grpId="0"/>
      <p:bldP spid="553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FF5C13A-14D0-4535-8056-672558EA50CE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492375"/>
            <a:ext cx="4441825" cy="4191000"/>
          </a:xfrm>
        </p:spPr>
        <p:txBody>
          <a:bodyPr>
            <a:normAutofit fontScale="92500"/>
          </a:bodyPr>
          <a:lstStyle/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Альбинизм (отсутствие пигментации кожи)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Серповидноклеточная анемия (эритроциты не способны переносить кислород)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Арахнодактилия 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 Марфана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Дальтонизм </a:t>
            </a:r>
            <a:endParaRPr lang="ru-RU" altLang="ru-RU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A4E74C9C-30AB-4549-BE01-705653BCF43E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572000" y="2205038"/>
            <a:ext cx="45720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Фенилкетонурия </a:t>
            </a: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(накопление в организме фенилаланина, что вызывает умственную отсталость)</a:t>
            </a:r>
            <a:endParaRPr lang="ru-RU" altLang="ru-RU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Микроцефалия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Ихтиоз (не сцепленный с полом) 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Прогерия 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Гемофилия</a:t>
            </a:r>
          </a:p>
        </p:txBody>
      </p:sp>
      <p:sp>
        <p:nvSpPr>
          <p:cNvPr id="49155" name="WordArt 3">
            <a:extLst>
              <a:ext uri="{FF2B5EF4-FFF2-40B4-BE49-F238E27FC236}">
                <a16:creationId xmlns:a16="http://schemas.microsoft.com/office/drawing/2014/main" id="{7F5A905E-5617-4034-B65E-6A755472A7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697662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Примеры 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генных болезней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15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677" y="952521"/>
            <a:ext cx="2390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12"/>
          <p:cNvSpPr>
            <a:spLocks noChangeArrowheads="1" noChangeShapeType="1" noTextEdit="1"/>
          </p:cNvSpPr>
          <p:nvPr/>
        </p:nvSpPr>
        <p:spPr bwMode="auto">
          <a:xfrm>
            <a:off x="323849" y="260648"/>
            <a:ext cx="58324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6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Марфана</a:t>
            </a:r>
            <a:endParaRPr lang="ru-RU" sz="66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323850" y="1700213"/>
            <a:ext cx="6048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Наследственное заболевание соединительной ткани , проявляющееся изменениями скелета: высоким ростом с относительно коротким туловищем , длинными паукообразными пальцами (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арахнодактилия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),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разболтаннностью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суставов , часто сколиозом , кифозом , деформациями грудной клетки , аркообразным небом . Характерны также поражения глаз . В связи с аномалиями сердечно-сосудистой системы средняя продолжительность жизни сокращена. </a:t>
            </a:r>
          </a:p>
        </p:txBody>
      </p:sp>
    </p:spTree>
    <p:extLst>
      <p:ext uri="{BB962C8B-B14F-4D97-AF65-F5344CB8AC3E}">
        <p14:creationId xmlns:p14="http://schemas.microsoft.com/office/powerpoint/2010/main" val="419359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9160"/>
            <a:ext cx="2151063" cy="29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906389"/>
            <a:ext cx="4897263" cy="322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0362" y="4437112"/>
            <a:ext cx="75605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    Цветовая слепота — наследственная, реже приобретённая особенность зрения человека, выражающаяся в неспособности различать один или несколько цветов. 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Названа в честь Джона Дальтона, который впервые описал один из видов цветовой слепоты на основании собственных ощущений в 1794 году.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88640"/>
            <a:ext cx="480583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Дальтонизм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484313"/>
            <a:ext cx="49784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Прогерия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(греч.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progērōs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преждевременно состарившийся) — патологическое состояние, характеризующееся комплексом изменений кожи, внутренних органов, обусловленных преждевременным старением организма. Основными формами является детская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прогерия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(синдром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Гетчинсона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(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Хадчинсона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) —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Гилфорда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) и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прогерия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взрослых (синдром Вернера).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979712" y="188640"/>
            <a:ext cx="3960439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Прогерия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08e0016d1d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37" y="1628800"/>
            <a:ext cx="2495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42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5AAAC94-81A8-4DBA-981D-0C916ADB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813773"/>
            <a:ext cx="6750053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1. Женские гаметы называются: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Фолликулы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Яйцеклетки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Сперматозоиды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E4F93D-8BBB-4286-A097-4F06C586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6061"/>
            <a:ext cx="8144153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2. Половые клетки человека содержат: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46 хромосом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50 хромосом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23 хромосомы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6AE46923-38BB-43AD-AA62-41523DF5A81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4D8661B0-A0F5-4887-8020-76330E6E1C1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71D8163D-C55D-47D6-809E-0D57726CCDF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HTMLOption6" r:id="rId5" imgW="257040" imgH="304920"/>
        </mc:Choice>
        <mc:Fallback>
          <p:control name="HTMLOption6" r:id="rId5" imgW="257040" imgH="304920">
            <p:pic>
              <p:nvPicPr>
                <p:cNvPr id="13" name="HTMLOption6">
                  <a:extLst>
                    <a:ext uri="{FF2B5EF4-FFF2-40B4-BE49-F238E27FC236}">
                      <a16:creationId xmlns:a16="http://schemas.microsoft.com/office/drawing/2014/main" id="{2FC56DE8-7801-42AA-A512-888A602F927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620688"/>
                  <a:ext cx="1371600" cy="8894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HTMLOption7" r:id="rId6" imgW="257040" imgH="304920"/>
        </mc:Choice>
        <mc:Fallback>
          <p:control name="HTMLOption7" r:id="rId6" imgW="257040" imgH="304920">
            <p:pic>
              <p:nvPicPr>
                <p:cNvPr id="14" name="HTMLOption7">
                  <a:extLst>
                    <a:ext uri="{FF2B5EF4-FFF2-40B4-BE49-F238E27FC236}">
                      <a16:creationId xmlns:a16="http://schemas.microsoft.com/office/drawing/2014/main" id="{6D5EA54E-AFFE-41EC-8601-6853D50A04A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620688"/>
                  <a:ext cx="1371600" cy="8894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HTMLOption8" r:id="rId7" imgW="257040" imgH="304920"/>
        </mc:Choice>
        <mc:Fallback>
          <p:control name="HTMLOption8" r:id="rId7" imgW="257040" imgH="304920">
            <p:pic>
              <p:nvPicPr>
                <p:cNvPr id="15" name="HTMLOption8">
                  <a:extLst>
                    <a:ext uri="{FF2B5EF4-FFF2-40B4-BE49-F238E27FC236}">
                      <a16:creationId xmlns:a16="http://schemas.microsoft.com/office/drawing/2014/main" id="{0B22250F-1CEC-475B-AEE3-CE428A26B9B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620688"/>
                  <a:ext cx="1371600" cy="8894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700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 descr="http://meduniver.com/Medical/profilaktika/Img/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835920"/>
            <a:ext cx="29622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http://pics.livejournal.com/moe_zdorowje/pic/00001fk9"/>
          <p:cNvPicPr>
            <a:picLocks noChangeAspect="1" noChangeArrowheads="1"/>
          </p:cNvPicPr>
          <p:nvPr/>
        </p:nvPicPr>
        <p:blipFill>
          <a:blip r:embed="rId3"/>
          <a:srcRect l="5859" r="7713"/>
          <a:stretch>
            <a:fillRect/>
          </a:stretch>
        </p:blipFill>
        <p:spPr bwMode="auto">
          <a:xfrm>
            <a:off x="4427984" y="3860800"/>
            <a:ext cx="3458597" cy="26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68313" y="1341438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  Это заболевание, при котором нарушается свертываемость крови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Основной же причиной, по которой больные не могут жить полноценной жизнью, являются кровоизлияния в суставы, мышечные ткани и другие органы. То, что для обычного человека оборачивается простой ссадиной или синяком, для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гемофилика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может стать очень большой проблемой.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195513" y="333375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</a:rPr>
              <a:t>Гемофилия</a:t>
            </a:r>
          </a:p>
        </p:txBody>
      </p:sp>
    </p:spTree>
  </p:cSld>
  <p:clrMapOvr>
    <a:masterClrMapping/>
  </p:clrMapOvr>
  <p:transition spd="slow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EF1B170F-2A8A-41A8-99A0-BFAD480880E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773238"/>
            <a:ext cx="8642350" cy="3806825"/>
          </a:xfrm>
        </p:spPr>
        <p:txBody>
          <a:bodyPr/>
          <a:lstStyle/>
          <a:p>
            <a:r>
              <a:rPr lang="ru-RU" altLang="ru-RU" sz="3600" dirty="0">
                <a:solidFill>
                  <a:schemeClr val="bg2"/>
                </a:solidFill>
                <a:latin typeface="Times New Roman" panose="02020603050405020304" pitchFamily="18" charset="0"/>
              </a:rPr>
              <a:t>Возникают вследствие изменения числа или строения хромосом. </a:t>
            </a:r>
            <a:endParaRPr lang="ru-RU" altLang="ru-RU" sz="3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r>
              <a:rPr lang="ru-RU" altLang="ru-RU" sz="3600" dirty="0">
                <a:solidFill>
                  <a:schemeClr val="bg2"/>
                </a:solidFill>
                <a:latin typeface="Times New Roman" panose="02020603050405020304" pitchFamily="18" charset="0"/>
              </a:rPr>
              <a:t>Хромосомные болезни встречаются значительно чаще генных (6 -10 из 1000 новорожденных). </a:t>
            </a: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6A9A5F64-53A0-4198-A75D-7C6C45A089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624638" cy="78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Хромосомные болезни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FB7F592-204A-47BE-A8F4-355EC6F16EF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636838"/>
            <a:ext cx="8291512" cy="3240087"/>
          </a:xfrm>
        </p:spPr>
        <p:txBody>
          <a:bodyPr>
            <a:normAutofit lnSpcReduction="10000"/>
          </a:bodyPr>
          <a:lstStyle/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Болезнь Дауна (три хромосомы 21пары)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  Клайнфельтера (у мужчин 47хромосом -ХХУ) 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 Шерешевского – Тернера (у женщин  45 хромосом – ХО) </a:t>
            </a:r>
          </a:p>
          <a:p>
            <a:r>
              <a:rPr lang="ru-RU" alt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 «кошачьего крика» (утрата фрагмента 5-ой хромосомы)</a:t>
            </a:r>
          </a:p>
        </p:txBody>
      </p:sp>
      <p:sp>
        <p:nvSpPr>
          <p:cNvPr id="30726" name="WordArt 6">
            <a:extLst>
              <a:ext uri="{FF2B5EF4-FFF2-40B4-BE49-F238E27FC236}">
                <a16:creationId xmlns:a16="http://schemas.microsoft.com/office/drawing/2014/main" id="{ABFC1A18-1E6D-495D-8BF5-2F6143F60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200" y="895350"/>
            <a:ext cx="568960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Примеры хромосомных</a:t>
            </a:r>
          </a:p>
          <a:p>
            <a:pPr algn="ctr"/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заболеваний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44008" y="1020627"/>
            <a:ext cx="431157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Синдром Дауна — одна из самых часто встречающихся хромосомных болезней (1:774). Она развивается в результате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трисомии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по 21 хромосоме (47; 21,21,21).</a:t>
            </a:r>
          </a:p>
          <a:p>
            <a:pPr>
              <a:spcBef>
                <a:spcPct val="30000"/>
              </a:spcBef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Болезнь легко диагностируется, так как имеет ряд характерных признаков: укороченные конечности, маленький череп, плоское, широкое переносье, узкие глазные щели с косым разрезом, наличие складки верхнего века, психическая отсталость. Часто наблюдаются и нарушения строения внутренних органов.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31" y="1507040"/>
            <a:ext cx="3232031" cy="21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827" y="4019554"/>
            <a:ext cx="1966697" cy="20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G:\_Алена\Биологоия\58\ДНК дау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85" y="4019554"/>
            <a:ext cx="2061817" cy="206215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64629"/>
            <a:ext cx="57606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56628" y="1196752"/>
            <a:ext cx="518527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  Синдром Шерешевского-Тернера (45; Х0) наблюдается у женщин. Он проявляется в замедлении полового созревания, недоразвитии половых желез, аменорее (отсутствии менструаций), бесплодии.</a:t>
            </a:r>
          </a:p>
          <a:p>
            <a:pPr>
              <a:spcBef>
                <a:spcPct val="30000"/>
              </a:spcBef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Женщины с синдромом Шерешевского-Тернера имеют малый рост, тело диспропорционально — более развита верхняя часть тела, плечи широкие, таз узкий — нижние конечности укорочены, шея короткая со складками, "монголоидный" разрез глаз и ряд других признаков.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" y="1628800"/>
            <a:ext cx="2465546" cy="45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13759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Шерешевского-Тернера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допущение родственных браков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эффективной мерой профилактики наследственных заболеваний является выявление гетерозиготных носителей мутаций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о зачатии или наличии больного ребенка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беременной женщины</a:t>
            </a: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наследственных заболеваний</a:t>
            </a:r>
          </a:p>
        </p:txBody>
      </p:sp>
      <p:pic>
        <p:nvPicPr>
          <p:cNvPr id="6149" name="Picture 5" descr="https://22century.ru/wp-content/uploads/2017/12/ntm_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41168"/>
            <a:ext cx="1669245" cy="16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5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3676BF49-3CF7-4AFF-A1C5-3E5F29530E5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916113"/>
            <a:ext cx="6985000" cy="4191000"/>
          </a:xfrm>
        </p:spPr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К врожденным заболеваниям относится алкогольный синдром плода: у ребенка может быть поражена ЦНС, выявляется умственная отсталость, расторможенность (несобранность, плохая память, низкий уровень внимания и т.д.).</a:t>
            </a:r>
          </a:p>
        </p:txBody>
      </p:sp>
      <p:sp>
        <p:nvSpPr>
          <p:cNvPr id="77828" name="WordArt 4">
            <a:extLst>
              <a:ext uri="{FF2B5EF4-FFF2-40B4-BE49-F238E27FC236}">
                <a16:creationId xmlns:a16="http://schemas.microsoft.com/office/drawing/2014/main" id="{FCD80755-85E9-484C-9DC4-C9926D633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42075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Врождённые болезни</a:t>
            </a:r>
          </a:p>
        </p:txBody>
      </p:sp>
      <p:pic>
        <p:nvPicPr>
          <p:cNvPr id="6" name="Рисунок 5" descr="C:\Users\Марианна\Documents\Алкоголь\Алкоголь и никотин во время беременности опасны для будущего ребенка.jpg">
            <a:extLst>
              <a:ext uri="{FF2B5EF4-FFF2-40B4-BE49-F238E27FC236}">
                <a16:creationId xmlns:a16="http://schemas.microsoft.com/office/drawing/2014/main" id="{24A75C7F-2161-4684-B383-2B1C2240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56" y="4577505"/>
            <a:ext cx="2508572" cy="222732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Марианна\Desktop\Влияние на организм челоека\Алкоголь\images.jpeg">
            <a:extLst>
              <a:ext uri="{FF2B5EF4-FFF2-40B4-BE49-F238E27FC236}">
                <a16:creationId xmlns:a16="http://schemas.microsoft.com/office/drawing/2014/main" id="{47B61412-424E-4E41-A532-DC56DDC2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145000"/>
            <a:ext cx="2508572" cy="272069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04790A19-8F54-48B7-9AFF-62247721E6A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</a:rPr>
              <a:t>В этот период плод особенно чувствителен к вирусным инфекциям, поскольку плаценты еще нет, она сформируется к концу третьего месяца развития.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</a:rPr>
              <a:t>Особенно опасен вирус краснухи. Это вирус может привести к рождению ребенка с пороком сердца, глухотой, умственной отсталостью, если его мать заболеет этой болезнью в первые три месяца беременности.</a:t>
            </a:r>
          </a:p>
        </p:txBody>
      </p:sp>
      <p:sp>
        <p:nvSpPr>
          <p:cNvPr id="75780" name="WordArt 4">
            <a:extLst>
              <a:ext uri="{FF2B5EF4-FFF2-40B4-BE49-F238E27FC236}">
                <a16:creationId xmlns:a16="http://schemas.microsoft.com/office/drawing/2014/main" id="{B4B7AD93-B3C0-4EBA-B18D-1930B9E45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6945313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Врождённые болезни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884368" cy="941388"/>
          </a:xfrm>
        </p:spPr>
        <p:txBody>
          <a:bodyPr/>
          <a:lstStyle/>
          <a:p>
            <a:r>
              <a:rPr lang="ru-RU" sz="4400" b="1" dirty="0">
                <a:solidFill>
                  <a:schemeClr val="accent2"/>
                </a:solidFill>
              </a:rPr>
              <a:t>Врожденные заболевания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571432" cy="41384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повреждениями зародыша, происходящими в процессе его развития.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плод наиболее чувствителен к вирусным инфекциям, лекарственным препаратам, курению, алкоголю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повреждениями зародыша, происходящими в процессе его развития.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плод наиболее чувствителен к вирусным инфекциям, лекарственным препаратам, курению, алкоголю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5i9xy284aeb1nz1al2t4d1gy-wpengine.netdna-ssl.com/wp-content/uploads/medical_logo-797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62880"/>
            <a:ext cx="1475010" cy="18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5A38788-7255-4B05-BEA6-ABD7156D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352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Будущим мамам следует задуматься</a:t>
            </a:r>
          </a:p>
        </p:txBody>
      </p:sp>
      <p:pic>
        <p:nvPicPr>
          <p:cNvPr id="23554" name="Picture 2" descr="C:\Users\Марианна\Desktop\Влияние на организм челоека\gaz.n.04.3.jpg">
            <a:extLst>
              <a:ext uri="{FF2B5EF4-FFF2-40B4-BE49-F238E27FC236}">
                <a16:creationId xmlns:a16="http://schemas.microsoft.com/office/drawing/2014/main" id="{C19170B0-34AB-4EAA-9DBA-4BE55937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562350" cy="41433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Марианна\Desktop\Влияние на организм челоека\babybrain_ru.jpg">
            <a:extLst>
              <a:ext uri="{FF2B5EF4-FFF2-40B4-BE49-F238E27FC236}">
                <a16:creationId xmlns:a16="http://schemas.microsoft.com/office/drawing/2014/main" id="{138D335B-DBCF-4C5C-BC4D-40A30F36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214813" cy="34353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8B8249F-F9F7-4714-80EA-02634F5C3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3430"/>
            <a:ext cx="8831232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3. Младенец женского пола развивается при следующем сочетании половых хромосом: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XY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YY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5B5C0D-D736-4014-BDF9-BB353A9D5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619" y="3939733"/>
            <a:ext cx="6661504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4. Мужские гаметы образуются: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В предстательной железе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В семенниках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В семявыносящих протоках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C71DF1B2-F032-4B3D-A879-6E766A2227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1BC69CFB-5DF4-4AA3-8BF0-F686BFF9B5D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8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31DF0CF2-E8E7-4763-9AAB-630698517DB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HTMLOption4" r:id="rId5" imgW="257040" imgH="304920"/>
        </mc:Choice>
        <mc:Fallback>
          <p:control name="HTMLOption4" r:id="rId5" imgW="257040" imgH="304920">
            <p:pic>
              <p:nvPicPr>
                <p:cNvPr id="9" name="HTMLOption4">
                  <a:extLst>
                    <a:ext uri="{FF2B5EF4-FFF2-40B4-BE49-F238E27FC236}">
                      <a16:creationId xmlns:a16="http://schemas.microsoft.com/office/drawing/2014/main" id="{256BD067-5114-4571-8238-B840DE588BA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55576" y="515618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HTMLOption5" r:id="rId6" imgW="257040" imgH="304920"/>
        </mc:Choice>
        <mc:Fallback>
          <p:control name="HTMLOption5" r:id="rId6" imgW="257040" imgH="304920">
            <p:pic>
              <p:nvPicPr>
                <p:cNvPr id="10" name="HTMLOption5">
                  <a:extLst>
                    <a:ext uri="{FF2B5EF4-FFF2-40B4-BE49-F238E27FC236}">
                      <a16:creationId xmlns:a16="http://schemas.microsoft.com/office/drawing/2014/main" id="{F6777122-B85E-4147-AE05-1CA978C5DF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95536" y="3787333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HTMLOption6" r:id="rId7" imgW="257040" imgH="304920"/>
        </mc:Choice>
        <mc:Fallback>
          <p:control name="HTMLOption6" r:id="rId7" imgW="257040" imgH="304920">
            <p:pic>
              <p:nvPicPr>
                <p:cNvPr id="11" name="HTMLOption6">
                  <a:extLst>
                    <a:ext uri="{FF2B5EF4-FFF2-40B4-BE49-F238E27FC236}">
                      <a16:creationId xmlns:a16="http://schemas.microsoft.com/office/drawing/2014/main" id="{FB584088-CB18-45EC-AF4D-DC57669BCC1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72994" y="3708648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65894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4FC9275D-1B4D-45F7-A5BD-45AA9B69509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bg2"/>
                </a:solidFill>
              </a:rPr>
              <a:t>Всего известно около 20 заболеваний, передаваемых половым путем, но их число, к сожалению растет.</a:t>
            </a:r>
          </a:p>
          <a:p>
            <a:r>
              <a:rPr lang="ru-RU" altLang="ru-RU" b="1" dirty="0">
                <a:solidFill>
                  <a:schemeClr val="bg2"/>
                </a:solidFill>
              </a:rPr>
              <a:t>Наиболее опасны:</a:t>
            </a:r>
          </a:p>
          <a:p>
            <a:pPr>
              <a:buFontTx/>
              <a:buChar char="-"/>
            </a:pPr>
            <a:r>
              <a:rPr lang="ru-RU" altLang="ru-RU" b="1" dirty="0">
                <a:solidFill>
                  <a:schemeClr val="bg2"/>
                </a:solidFill>
              </a:rPr>
              <a:t>СПИД,</a:t>
            </a:r>
          </a:p>
          <a:p>
            <a:pPr>
              <a:buFontTx/>
              <a:buChar char="-"/>
            </a:pPr>
            <a:r>
              <a:rPr lang="ru-RU" altLang="ru-RU" b="1" dirty="0">
                <a:solidFill>
                  <a:schemeClr val="bg2"/>
                </a:solidFill>
              </a:rPr>
              <a:t>Гепатит В</a:t>
            </a:r>
          </a:p>
          <a:p>
            <a:pPr>
              <a:buFontTx/>
              <a:buChar char="-"/>
            </a:pPr>
            <a:r>
              <a:rPr lang="ru-RU" altLang="ru-RU" b="1" dirty="0">
                <a:solidFill>
                  <a:schemeClr val="bg2"/>
                </a:solidFill>
              </a:rPr>
              <a:t>Сифилис. </a:t>
            </a:r>
          </a:p>
        </p:txBody>
      </p:sp>
      <p:sp>
        <p:nvSpPr>
          <p:cNvPr id="80900" name="WordArt 4">
            <a:extLst>
              <a:ext uri="{FF2B5EF4-FFF2-40B4-BE49-F238E27FC236}">
                <a16:creationId xmlns:a16="http://schemas.microsoft.com/office/drawing/2014/main" id="{D4F2CB3C-89B8-4891-A051-EBF8AC330A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Болезни, передаваемые половым путём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C2389A4-B83E-4EF8-A54F-C4194E8DD6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r>
              <a:rPr lang="ru-RU" altLang="ru-RU"/>
              <a:t>Чем СПИД отличается от ВИЧ?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431A3DF-2A94-4C8D-AB6F-EA746ED236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924175"/>
            <a:ext cx="8367713" cy="367347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bg2"/>
                </a:solidFill>
              </a:rPr>
              <a:t>ВИЧ поражает один из видов лимфоцитов, без которых иммунитет становится неполноценным. Организм теряет устойчивость к любым микроорганизмам.</a:t>
            </a:r>
          </a:p>
          <a:p>
            <a:r>
              <a:rPr lang="ru-RU" altLang="ru-RU" sz="2800" b="1" dirty="0">
                <a:solidFill>
                  <a:schemeClr val="bg2"/>
                </a:solidFill>
              </a:rPr>
              <a:t>Заражение СПИДом происходит при половых контактах, а так же через кровь при плохой стерилизации шприцев и других медицинских приборов</a:t>
            </a:r>
            <a:r>
              <a:rPr lang="ru-RU" altLang="ru-RU" sz="2800" b="1" dirty="0"/>
              <a:t>.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5E31D6E2-6B7B-496B-8A52-CA8728E5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12875"/>
            <a:ext cx="2881312" cy="10080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ВИЧ –</a:t>
            </a:r>
          </a:p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в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ирус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ммунодефицита</a:t>
            </a:r>
          </a:p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ч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еловека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E1A70E84-1791-4F9E-B4A3-8B96C3FE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412875"/>
            <a:ext cx="2952750" cy="10080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</a:rPr>
              <a:t>СПИД –</a:t>
            </a:r>
          </a:p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Tahoma" panose="020B0604030504040204" pitchFamily="34" charset="0"/>
              </a:rPr>
              <a:t>с</a:t>
            </a:r>
            <a:r>
              <a:rPr lang="ru-RU" altLang="ru-RU" dirty="0">
                <a:latin typeface="Tahoma" panose="020B0604030504040204" pitchFamily="34" charset="0"/>
              </a:rPr>
              <a:t>индром</a:t>
            </a:r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0000CC"/>
                </a:solidFill>
                <a:latin typeface="Tahoma" panose="020B0604030504040204" pitchFamily="34" charset="0"/>
              </a:rPr>
              <a:t>п</a:t>
            </a:r>
            <a:r>
              <a:rPr lang="ru-RU" altLang="ru-RU" dirty="0">
                <a:latin typeface="Tahoma" panose="020B0604030504040204" pitchFamily="34" charset="0"/>
              </a:rPr>
              <a:t>риобретенного</a:t>
            </a:r>
          </a:p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Tahoma" panose="020B0604030504040204" pitchFamily="34" charset="0"/>
              </a:rPr>
              <a:t>и</a:t>
            </a:r>
            <a:r>
              <a:rPr lang="ru-RU" altLang="ru-RU" dirty="0">
                <a:latin typeface="Tahoma" panose="020B0604030504040204" pitchFamily="34" charset="0"/>
              </a:rPr>
              <a:t>ммуно</a:t>
            </a:r>
            <a:r>
              <a:rPr lang="ru-RU" altLang="ru-RU" sz="2400" b="1" dirty="0">
                <a:solidFill>
                  <a:srgbClr val="0000CC"/>
                </a:solidFill>
                <a:latin typeface="Tahoma" panose="020B0604030504040204" pitchFamily="34" charset="0"/>
              </a:rPr>
              <a:t>д</a:t>
            </a:r>
            <a:r>
              <a:rPr lang="ru-RU" altLang="ru-RU" dirty="0">
                <a:latin typeface="Tahoma" panose="020B0604030504040204" pitchFamily="34" charset="0"/>
              </a:rPr>
              <a:t>ефицита</a:t>
            </a:r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altLang="ru-RU" dirty="0">
                <a:latin typeface="Tahoma" panose="020B0604030504040204" pitchFamily="34" charset="0"/>
              </a:rPr>
              <a:t>человека</a:t>
            </a:r>
          </a:p>
        </p:txBody>
      </p:sp>
      <p:pic>
        <p:nvPicPr>
          <p:cNvPr id="83975" name="smena" descr="15769">
            <a:extLst>
              <a:ext uri="{FF2B5EF4-FFF2-40B4-BE49-F238E27FC236}">
                <a16:creationId xmlns:a16="http://schemas.microsoft.com/office/drawing/2014/main" id="{C8279CD5-E4F1-4CD8-AA6C-411E4138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68413"/>
            <a:ext cx="19431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8499AB1-A029-4A61-9509-1C0558D423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Гепатит В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7E06B0D-E5A3-43A0-A1EC-A0C4134F6E7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419475" y="1905000"/>
            <a:ext cx="5426075" cy="4191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Передается половым путем и через кровь.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Вызывает тяжелое поражение печени, желтуху, может стать угрозой для жизни человека.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Первые признаки гепатита: темная моча, обесцвеченный кал, желтые белки глаз, пожелтение кожи</a:t>
            </a:r>
          </a:p>
        </p:txBody>
      </p:sp>
      <p:pic>
        <p:nvPicPr>
          <p:cNvPr id="89092" name="Picture 4" descr="pict14">
            <a:extLst>
              <a:ext uri="{FF2B5EF4-FFF2-40B4-BE49-F238E27FC236}">
                <a16:creationId xmlns:a16="http://schemas.microsoft.com/office/drawing/2014/main" id="{CE39710A-05B4-4AFB-A9CF-9BA770E1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BFE85B9-504D-4EE5-90C2-8C1A05F821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Сифилис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41D6C5A-877B-4343-8FB3-97E6B7CAC7C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5202" y="1620982"/>
            <a:ext cx="8594725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В отличие от СПИДа передается не только половым путем, но и бытовым – через предметы общего пользования (полотенца, посуду, постельное белье и т.п.)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Возбудитель заболевания – спирохета, которая может попасть через ссадины на коже, выкуривании с кем-либо общей сигареты, при поцелуях.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Болезнь протекает в три стадии (см. текст учебника).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chemeClr val="bg2"/>
                </a:solidFill>
              </a:rPr>
              <a:t>Болезнь можно вылечить на первой и второй стадиях развития, третья стадия лечению не поддается.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200026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chemeClr val="accent3"/>
                </a:solidFill>
              </a:rPr>
              <a:t>Берегите своё здоровье и здоровье своих будущих детей!</a:t>
            </a:r>
          </a:p>
        </p:txBody>
      </p:sp>
      <p:pic>
        <p:nvPicPr>
          <p:cNvPr id="5122" name="Picture 2" descr="http://www.penza-online.ru/upload/iblock/ae2/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923684" cy="32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656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DCC3F-ED2C-40EB-B71B-01399C72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847FC-4330-44B7-87F9-F9B7179C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Стр. 222 – 226 прочитать;</a:t>
            </a:r>
          </a:p>
          <a:p>
            <a:pPr marL="0" indent="0">
              <a:buNone/>
            </a:pPr>
            <a:endParaRPr lang="ru-RU" sz="4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Дополнительно:</a:t>
            </a:r>
          </a:p>
          <a:p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Подготовить сообщение «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наследственных заболеваний».</a:t>
            </a:r>
            <a:endParaRPr lang="ru-RU" sz="4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CD6FB8F-2328-4B31-980B-FCDD0FA5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8463"/>
            <a:ext cx="6647461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5. Женские гаметы образуются: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в маточных трубах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в матке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bg1">
                    <a:lumMod val="10000"/>
                  </a:schemeClr>
                </a:solidFill>
                <a:latin typeface="Roboto"/>
              </a:rPr>
              <a:t>в) в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 яичниках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68C1DB-FC28-45EF-857B-7735672AE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712964"/>
            <a:ext cx="8892480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6. Период развития яйцеклетки составляет: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30 дней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28 дней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25 дней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2B94AF9A-9C43-4617-80C4-5A10293192C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51520" y="836712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1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490FFA0B-AEC8-4B46-93E0-D932EA0A39C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51520" y="836712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2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16ED496B-F623-4FC3-BC26-097A565130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51520" y="836712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3" name="HTMLOption4" r:id="rId5" imgW="257040" imgH="304920"/>
        </mc:Choice>
        <mc:Fallback>
          <p:control name="HTMLOption4" r:id="rId5" imgW="257040" imgH="304920">
            <p:pic>
              <p:nvPicPr>
                <p:cNvPr id="9" name="HTMLOption4">
                  <a:extLst>
                    <a:ext uri="{FF2B5EF4-FFF2-40B4-BE49-F238E27FC236}">
                      <a16:creationId xmlns:a16="http://schemas.microsoft.com/office/drawing/2014/main" id="{F438F6F0-0E9B-42BC-8408-3983C39AD79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4" name="HTMLOption5" r:id="rId6" imgW="257040" imgH="304920"/>
        </mc:Choice>
        <mc:Fallback>
          <p:control name="HTMLOption5" r:id="rId6" imgW="257040" imgH="304920">
            <p:pic>
              <p:nvPicPr>
                <p:cNvPr id="10" name="HTMLOption5">
                  <a:extLst>
                    <a:ext uri="{FF2B5EF4-FFF2-40B4-BE49-F238E27FC236}">
                      <a16:creationId xmlns:a16="http://schemas.microsoft.com/office/drawing/2014/main" id="{439E235B-6012-47FE-A150-D66B253A546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5" name="HTMLOption6" r:id="rId7" imgW="257040" imgH="304920"/>
        </mc:Choice>
        <mc:Fallback>
          <p:control name="HTMLOption6" r:id="rId7" imgW="257040" imgH="304920">
            <p:pic>
              <p:nvPicPr>
                <p:cNvPr id="11" name="HTMLOption6">
                  <a:extLst>
                    <a:ext uri="{FF2B5EF4-FFF2-40B4-BE49-F238E27FC236}">
                      <a16:creationId xmlns:a16="http://schemas.microsoft.com/office/drawing/2014/main" id="{78987D5B-6916-4AFF-A561-A8763C4AAE5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827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912F530-3629-48B2-943B-D127CF75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5" y="590491"/>
            <a:ext cx="8854292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7. Оплодотворение яйцеклетки происходит: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А)в маточной трубе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bg1">
                    <a:lumMod val="10000"/>
                  </a:schemeClr>
                </a:solidFill>
                <a:latin typeface="Roboto"/>
              </a:rPr>
              <a:t>Б) в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 яичнике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в матке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6BF6BA-79FD-46A2-951F-B7CFB03F3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7" y="3462599"/>
            <a:ext cx="8952703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8. Имплантация и развитие зародыша происходит: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bg1">
                    <a:lumMod val="10000"/>
                  </a:schemeClr>
                </a:solidFill>
                <a:latin typeface="Roboto"/>
              </a:rPr>
              <a:t>А) в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 маточной трубе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bg1">
                    <a:lumMod val="10000"/>
                  </a:schemeClr>
                </a:solidFill>
                <a:latin typeface="Roboto"/>
              </a:rPr>
              <a:t>Б) в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 яичнике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bg1">
                    <a:lumMod val="10000"/>
                  </a:schemeClr>
                </a:solidFill>
                <a:latin typeface="Roboto"/>
              </a:rPr>
              <a:t>В) в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 матке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053FF154-224F-4F0A-93D1-47102204595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5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2846413D-7A45-4510-BC98-E2033243541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6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34F89D19-4061-4650-8929-E48FB54AE51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7" name="HTMLOption4" r:id="rId5" imgW="257040" imgH="304920"/>
        </mc:Choice>
        <mc:Fallback>
          <p:control name="HTMLOption4" r:id="rId5" imgW="257040" imgH="304920">
            <p:pic>
              <p:nvPicPr>
                <p:cNvPr id="9" name="HTMLOption4">
                  <a:extLst>
                    <a:ext uri="{FF2B5EF4-FFF2-40B4-BE49-F238E27FC236}">
                      <a16:creationId xmlns:a16="http://schemas.microsoft.com/office/drawing/2014/main" id="{0C7AED02-5BF2-48AA-9704-2952B98AF49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8" name="HTMLOption5" r:id="rId6" imgW="257040" imgH="304920"/>
        </mc:Choice>
        <mc:Fallback>
          <p:control name="HTMLOption5" r:id="rId6" imgW="257040" imgH="304920">
            <p:pic>
              <p:nvPicPr>
                <p:cNvPr id="10" name="HTMLOption5">
                  <a:extLst>
                    <a:ext uri="{FF2B5EF4-FFF2-40B4-BE49-F238E27FC236}">
                      <a16:creationId xmlns:a16="http://schemas.microsoft.com/office/drawing/2014/main" id="{D784122F-0A0F-49A9-A2CD-B341AA1BB73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9" name="HTMLOption6" r:id="rId7" imgW="257040" imgH="304920"/>
        </mc:Choice>
        <mc:Fallback>
          <p:control name="HTMLOption6" r:id="rId7" imgW="257040" imgH="304920">
            <p:pic>
              <p:nvPicPr>
                <p:cNvPr id="11" name="HTMLOption6">
                  <a:extLst>
                    <a:ext uri="{FF2B5EF4-FFF2-40B4-BE49-F238E27FC236}">
                      <a16:creationId xmlns:a16="http://schemas.microsoft.com/office/drawing/2014/main" id="{A3457E24-F211-445F-8AB8-B1EAAB8AF14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902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7A82253-CE60-43C4-A944-B84A9120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98036"/>
            <a:ext cx="6345960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9. Зигота человека содержит: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23 хромосомы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46 хромосом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92 хромосомы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27A058-0860-4C48-96AC-01343100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12976"/>
            <a:ext cx="8640960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10. Обеспечение зародыша питательными веществами и кислородом осуществляется с помощью: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А) Плаценты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Б) Хориона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Roboto"/>
              </a:rPr>
              <a:t>В) Амниона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7C60902C-DB99-47AE-BC5E-D01DD3DAD62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9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9DE2F078-01E5-44C8-A325-A0FCA668F92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0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0639C375-4AAA-4A2B-9D8D-5EB1E04498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1" name="HTMLOption4" r:id="rId5" imgW="257040" imgH="304920"/>
        </mc:Choice>
        <mc:Fallback>
          <p:control name="HTMLOption4" r:id="rId5" imgW="257040" imgH="304920">
            <p:pic>
              <p:nvPicPr>
                <p:cNvPr id="9" name="HTMLOption4">
                  <a:extLst>
                    <a:ext uri="{FF2B5EF4-FFF2-40B4-BE49-F238E27FC236}">
                      <a16:creationId xmlns:a16="http://schemas.microsoft.com/office/drawing/2014/main" id="{ED8CC4E0-7868-467E-ABF6-440F730029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2" name="HTMLOption5" r:id="rId6" imgW="257040" imgH="304920"/>
        </mc:Choice>
        <mc:Fallback>
          <p:control name="HTMLOption5" r:id="rId6" imgW="257040" imgH="304920">
            <p:pic>
              <p:nvPicPr>
                <p:cNvPr id="10" name="HTMLOption5">
                  <a:extLst>
                    <a:ext uri="{FF2B5EF4-FFF2-40B4-BE49-F238E27FC236}">
                      <a16:creationId xmlns:a16="http://schemas.microsoft.com/office/drawing/2014/main" id="{80E80E83-DD6B-4D61-845C-C59E684AD4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3" name="HTMLOption6" r:id="rId7" imgW="257040" imgH="304920"/>
        </mc:Choice>
        <mc:Fallback>
          <p:control name="HTMLOption6" r:id="rId7" imgW="257040" imgH="304920">
            <p:pic>
              <p:nvPicPr>
                <p:cNvPr id="11" name="HTMLOption6">
                  <a:extLst>
                    <a:ext uri="{FF2B5EF4-FFF2-40B4-BE49-F238E27FC236}">
                      <a16:creationId xmlns:a16="http://schemas.microsoft.com/office/drawing/2014/main" id="{48E7ECA5-C455-4953-93BE-F33F3AF3F43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38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ptbackgrounds.org/uploads/pills-sidebar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"/>
            <a:ext cx="9144000" cy="68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268760"/>
            <a:ext cx="7920880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solidFill>
                  <a:schemeClr val="tx2">
                    <a:lumMod val="25000"/>
                  </a:schemeClr>
                </a:solidFill>
              </a:rPr>
              <a:t>Тема:</a:t>
            </a:r>
            <a:br>
              <a:rPr lang="ru-RU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25000"/>
                  </a:schemeClr>
                </a:solidFill>
              </a:rPr>
              <a:t>Наследственные </a:t>
            </a:r>
            <a:br>
              <a:rPr lang="ru-RU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25000"/>
                  </a:schemeClr>
                </a:solidFill>
              </a:rPr>
              <a:t>и врожденные заболевания</a:t>
            </a:r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794D-F761-44EB-9DCE-BAB5BC30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C36C6-65D2-4E9D-BDEB-CFD760CA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https://www.youtube.com/watch?v=mn1Ee0GGV5Y</a:t>
            </a:r>
            <a:endParaRPr lang="ru-RU" dirty="0"/>
          </a:p>
          <a:p>
            <a:r>
              <a:rPr lang="ru-RU" dirty="0"/>
              <a:t>15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06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seek.by/wp-content/uploads/2017/01/healthcare-center-q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235"/>
            <a:ext cx="6512511" cy="102450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064896" cy="3474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различия между наследственными и врожденными заболеваниями;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о профилактике </a:t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симптоматике болезней </a:t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передающихся половым путем</a:t>
            </a:r>
          </a:p>
          <a:p>
            <a:pPr marL="45720" indent="0">
              <a:buNone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0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5">
      <a:dk1>
        <a:srgbClr val="C7CCE4"/>
      </a:dk1>
      <a:lt1>
        <a:srgbClr val="C7CCE4"/>
      </a:lt1>
      <a:dk2>
        <a:srgbClr val="222948"/>
      </a:dk2>
      <a:lt2>
        <a:srgbClr val="222948"/>
      </a:lt2>
      <a:accent1>
        <a:srgbClr val="222948"/>
      </a:accent1>
      <a:accent2>
        <a:srgbClr val="222948"/>
      </a:accent2>
      <a:accent3>
        <a:srgbClr val="222948"/>
      </a:accent3>
      <a:accent4>
        <a:srgbClr val="222948"/>
      </a:accent4>
      <a:accent5>
        <a:srgbClr val="222948"/>
      </a:accent5>
      <a:accent6>
        <a:srgbClr val="222948"/>
      </a:accent6>
      <a:hlink>
        <a:srgbClr val="222948"/>
      </a:hlink>
      <a:folHlink>
        <a:srgbClr val="22294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2020</TotalTime>
  <Words>1155</Words>
  <Application>Microsoft Office PowerPoint</Application>
  <PresentationFormat>Экран (4:3)</PresentationFormat>
  <Paragraphs>161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Arial Rounded MT Bold</vt:lpstr>
      <vt:lpstr>Century Gothic</vt:lpstr>
      <vt:lpstr>Courier New</vt:lpstr>
      <vt:lpstr>Impact</vt:lpstr>
      <vt:lpstr>Palatino Linotype</vt:lpstr>
      <vt:lpstr>Roboto</vt:lpstr>
      <vt:lpstr>Tahoma</vt:lpstr>
      <vt:lpstr>Times New Roman</vt:lpstr>
      <vt:lpstr>Wingdings</vt:lpstr>
      <vt:lpstr>Исполнительная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Наследственные  и врожденные заболевания</vt:lpstr>
      <vt:lpstr>Презентация PowerPoint</vt:lpstr>
      <vt:lpstr>Цель</vt:lpstr>
      <vt:lpstr>Презентация PowerPoint</vt:lpstr>
      <vt:lpstr>Наследственные заболевания</vt:lpstr>
      <vt:lpstr>Презентация PowerPoint</vt:lpstr>
      <vt:lpstr>Презентация PowerPoint</vt:lpstr>
      <vt:lpstr>Причины наследственных заболеваний</vt:lpstr>
      <vt:lpstr>Возникновение наследственных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наследственных заболеваний</vt:lpstr>
      <vt:lpstr>Презентация PowerPoint</vt:lpstr>
      <vt:lpstr>Презентация PowerPoint</vt:lpstr>
      <vt:lpstr>Врожденные заболевания</vt:lpstr>
      <vt:lpstr>Презентация PowerPoint</vt:lpstr>
      <vt:lpstr>Презентация PowerPoint</vt:lpstr>
      <vt:lpstr>Чем СПИД отличается от ВИЧ?</vt:lpstr>
      <vt:lpstr>Гепатит В</vt:lpstr>
      <vt:lpstr>Сифилис </vt:lpstr>
      <vt:lpstr>Берегите своё здоровье и здоровье своих будущих детей!</vt:lpstr>
      <vt:lpstr>Домашнее задание</vt:lpstr>
    </vt:vector>
  </TitlesOfParts>
  <Company>PTL#1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Генетика человека</dc:title>
  <dc:creator>Pimenov AV</dc:creator>
  <cp:lastModifiedBy>Acer</cp:lastModifiedBy>
  <cp:revision>63</cp:revision>
  <dcterms:created xsi:type="dcterms:W3CDTF">2004-07-13T15:23:47Z</dcterms:created>
  <dcterms:modified xsi:type="dcterms:W3CDTF">2024-05-12T18:23:50Z</dcterms:modified>
</cp:coreProperties>
</file>