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89" r:id="rId4"/>
    <p:sldId id="290" r:id="rId5"/>
    <p:sldId id="288" r:id="rId6"/>
    <p:sldId id="291" r:id="rId7"/>
    <p:sldId id="295" r:id="rId8"/>
    <p:sldId id="297" r:id="rId9"/>
    <p:sldId id="270" r:id="rId10"/>
    <p:sldId id="272" r:id="rId11"/>
    <p:sldId id="298" r:id="rId12"/>
    <p:sldId id="299" r:id="rId13"/>
    <p:sldId id="300" r:id="rId14"/>
    <p:sldId id="301" r:id="rId15"/>
    <p:sldId id="294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302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4613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BA94-AE60-4FEC-8635-77A4F27A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rticles/50189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19840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500" b="1" dirty="0" smtClean="0"/>
              <a:t>Роли участников проектной деятельности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827088" y="2205038"/>
            <a:ext cx="2232025" cy="503237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 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УЧИТЕЛЯ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348038" y="2205038"/>
            <a:ext cx="2879725" cy="503237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УЧЕНИКА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516688" y="2205038"/>
            <a:ext cx="2303462" cy="503237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РОДИТЕЛЕЙ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827088" y="3068638"/>
            <a:ext cx="2232025" cy="1727200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Консультирует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Мотивирует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Фасилитирует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Наблюдает</a:t>
            </a:r>
            <a:r>
              <a:rPr lang="ru-RU" sz="1600" b="1">
                <a:solidFill>
                  <a:srgbClr val="003332"/>
                </a:solidFill>
              </a:rPr>
              <a:t> </a:t>
            </a:r>
          </a:p>
          <a:p>
            <a:pPr>
              <a:buFontTx/>
              <a:buChar char="•"/>
            </a:pPr>
            <a:endParaRPr lang="ru-RU" sz="1600" b="1">
              <a:solidFill>
                <a:srgbClr val="003332"/>
              </a:solidFill>
            </a:endParaRPr>
          </a:p>
          <a:p>
            <a:r>
              <a:rPr lang="ru-RU" sz="1600"/>
              <a:t> 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348038" y="3068638"/>
            <a:ext cx="2952750" cy="2665412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Является субъектом</a:t>
            </a:r>
          </a:p>
          <a:p>
            <a:r>
              <a:rPr lang="ru-RU" b="1">
                <a:solidFill>
                  <a:srgbClr val="003332"/>
                </a:solidFill>
              </a:rPr>
              <a:t>познавательной</a:t>
            </a:r>
          </a:p>
          <a:p>
            <a:r>
              <a:rPr lang="ru-RU" b="1">
                <a:solidFill>
                  <a:srgbClr val="003332"/>
                </a:solidFill>
              </a:rPr>
              <a:t>деятельности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Выбирает </a:t>
            </a:r>
          </a:p>
          <a:p>
            <a:r>
              <a:rPr lang="ru-RU" b="1">
                <a:solidFill>
                  <a:srgbClr val="003332"/>
                </a:solidFill>
              </a:rPr>
              <a:t>(принимает решения)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Выстраивает систему </a:t>
            </a:r>
          </a:p>
          <a:p>
            <a:r>
              <a:rPr lang="ru-RU" b="1">
                <a:solidFill>
                  <a:srgbClr val="003332"/>
                </a:solidFill>
              </a:rPr>
              <a:t>взаимоотношений </a:t>
            </a:r>
          </a:p>
          <a:p>
            <a:r>
              <a:rPr lang="ru-RU" b="1">
                <a:solidFill>
                  <a:srgbClr val="003332"/>
                </a:solidFill>
              </a:rPr>
              <a:t>с людьми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Оценивает</a:t>
            </a:r>
            <a:r>
              <a:rPr lang="ru-RU" sz="1600">
                <a:solidFill>
                  <a:srgbClr val="003332"/>
                </a:solidFill>
              </a:rPr>
              <a:t> </a:t>
            </a:r>
            <a:r>
              <a:rPr lang="ru-RU">
                <a:solidFill>
                  <a:srgbClr val="003332"/>
                </a:solidFill>
              </a:rPr>
              <a:t> </a:t>
            </a:r>
            <a:r>
              <a:rPr lang="ru-RU" sz="1600" b="1">
                <a:solidFill>
                  <a:srgbClr val="003332"/>
                </a:solidFill>
              </a:rPr>
              <a:t> 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6516688" y="3068638"/>
            <a:ext cx="2305050" cy="1727200"/>
          </a:xfrm>
          <a:prstGeom prst="rect">
            <a:avLst/>
          </a:prstGeom>
          <a:solidFill>
            <a:srgbClr val="B7DB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Консультирует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332"/>
                </a:solidFill>
              </a:rPr>
              <a:t>Мотивирует</a:t>
            </a:r>
          </a:p>
          <a:p>
            <a:endParaRPr lang="ru-RU" sz="1600">
              <a:solidFill>
                <a:srgbClr val="003332"/>
              </a:solidFill>
            </a:endParaRPr>
          </a:p>
          <a:p>
            <a:endParaRPr lang="ru-RU" sz="1600">
              <a:solidFill>
                <a:srgbClr val="003332"/>
              </a:solidFill>
            </a:endParaRP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  <p:pic>
        <p:nvPicPr>
          <p:cNvPr id="13321" name="Picture 26" descr="computer_girl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084763"/>
            <a:ext cx="14017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7" descr="peo-day_dreaming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32588" y="4868863"/>
            <a:ext cx="1536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0" grpId="0" animBg="1"/>
      <p:bldP spid="30731" grpId="0" animBg="1"/>
      <p:bldP spid="30732" grpId="0" animBg="1"/>
      <p:bldP spid="30739" grpId="0" animBg="1"/>
      <p:bldP spid="30740" grpId="0" animBg="1"/>
      <p:bldP spid="307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AA257-9B90-4261-8B2F-49C60C2E2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795" y="887117"/>
            <a:ext cx="5825202" cy="1646302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9EC3A4-6921-4A6B-9E76-E4C24A1F4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96" y="2880551"/>
            <a:ext cx="7384775" cy="109689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«Критерии оценивания проектной деятельности»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1A9422-7C53-4717-A7BC-CB4EACB4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56" y="3667539"/>
            <a:ext cx="3890342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01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ACB747-11F6-4CFC-B304-C7C1F7CF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0"/>
            <a:ext cx="691653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группы.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CF1852A-519D-4ACC-90AF-DA749563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132" b="17388"/>
          <a:stretch/>
        </p:blipFill>
        <p:spPr>
          <a:xfrm>
            <a:off x="2107095" y="1712594"/>
            <a:ext cx="4611757" cy="378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6BA80-9785-4C17-9C6B-7150CEF06AB5}"/>
              </a:ext>
            </a:extLst>
          </p:cNvPr>
          <p:cNvSpPr txBox="1"/>
          <p:nvPr/>
        </p:nvSpPr>
        <p:spPr>
          <a:xfrm>
            <a:off x="164548" y="172143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ED1B27-9674-4E4A-B530-1CC7B83DC834}"/>
              </a:ext>
            </a:extLst>
          </p:cNvPr>
          <p:cNvSpPr txBox="1"/>
          <p:nvPr/>
        </p:nvSpPr>
        <p:spPr>
          <a:xfrm>
            <a:off x="258415" y="4404381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6AADF3-58B2-4676-8C6A-B169A2D59588}"/>
              </a:ext>
            </a:extLst>
          </p:cNvPr>
          <p:cNvSpPr txBox="1"/>
          <p:nvPr/>
        </p:nvSpPr>
        <p:spPr>
          <a:xfrm>
            <a:off x="7036906" y="1564305"/>
            <a:ext cx="136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EFA487-80C2-4062-8498-399D0DAB5357}"/>
              </a:ext>
            </a:extLst>
          </p:cNvPr>
          <p:cNvSpPr txBox="1"/>
          <p:nvPr/>
        </p:nvSpPr>
        <p:spPr>
          <a:xfrm>
            <a:off x="7046842" y="4142771"/>
            <a:ext cx="136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CC76C0-D45A-473B-9A36-513309D14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55" b="50000"/>
          <a:stretch/>
        </p:blipFill>
        <p:spPr>
          <a:xfrm>
            <a:off x="405074" y="2318675"/>
            <a:ext cx="1143000" cy="941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809BB65-629B-4520-9075-295167F741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000" t="37401"/>
          <a:stretch/>
        </p:blipFill>
        <p:spPr>
          <a:xfrm>
            <a:off x="352282" y="5141844"/>
            <a:ext cx="1327431" cy="11065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942F65C-A3D0-401E-9786-E30D2DB5F5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28" t="40003" r="49390" b="-2602"/>
          <a:stretch/>
        </p:blipFill>
        <p:spPr>
          <a:xfrm>
            <a:off x="6969144" y="4965124"/>
            <a:ext cx="1181009" cy="1106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E9A6F46-9081-496E-8C1B-87F227A475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0000" b="37711"/>
          <a:stretch/>
        </p:blipFill>
        <p:spPr>
          <a:xfrm>
            <a:off x="6988149" y="2183804"/>
            <a:ext cx="1181009" cy="11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2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F3712-24BD-4D30-A4F4-08B62028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6EF8278-1ED2-481A-9C0B-24751565D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51" y="359224"/>
            <a:ext cx="3429000" cy="3429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013910-79C7-44B3-A708-AD8B66C1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3429001"/>
            <a:ext cx="4444617" cy="33401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1D134D-EE9F-4395-91CD-E93A9AB172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883" y="904024"/>
            <a:ext cx="2639210" cy="22644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1EC867-A0B6-4F88-85B0-B90371AEF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22" y="3578584"/>
            <a:ext cx="2791047" cy="3209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386F6C-A4BB-4E94-B4E8-CEA8B59603CD}"/>
              </a:ext>
            </a:extLst>
          </p:cNvPr>
          <p:cNvSpPr txBox="1"/>
          <p:nvPr/>
        </p:nvSpPr>
        <p:spPr>
          <a:xfrm>
            <a:off x="5434058" y="1347660"/>
            <a:ext cx="1818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процесса работы проектной деятельности учащихся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68140D-C962-4000-9E83-CDF2A57D4795}"/>
              </a:ext>
            </a:extLst>
          </p:cNvPr>
          <p:cNvSpPr txBox="1"/>
          <p:nvPr/>
        </p:nvSpPr>
        <p:spPr>
          <a:xfrm>
            <a:off x="5522174" y="4417317"/>
            <a:ext cx="1642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продукта проектной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2057C5-E928-4F8A-967C-B751493C4429}"/>
              </a:ext>
            </a:extLst>
          </p:cNvPr>
          <p:cNvSpPr txBox="1"/>
          <p:nvPr/>
        </p:nvSpPr>
        <p:spPr>
          <a:xfrm>
            <a:off x="942427" y="4445720"/>
            <a:ext cx="2523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проектно-исследовательских работ школьников.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B89982-684D-462A-96FD-2619A8B381DE}"/>
              </a:ext>
            </a:extLst>
          </p:cNvPr>
          <p:cNvSpPr txBox="1"/>
          <p:nvPr/>
        </p:nvSpPr>
        <p:spPr>
          <a:xfrm>
            <a:off x="1164178" y="1414176"/>
            <a:ext cx="1706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индивидуального проекта  работ 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66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49A82-54DB-49A4-94B3-56A4360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EF6F17-6E6C-47E1-8FFB-17D157E0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88614"/>
            <a:ext cx="6866834" cy="3880773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формулировка критерия.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оформить на постерах в различных формах (формы приведены на листах А4 или придумать свой вариант)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критерий при защите необходимо обосновать, почему именно данный критерий важен при оценивании проекта.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критериев допускается одним участником группы, либо целой группой.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в группе отводится 15 минут.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5  - 7 минут</a:t>
            </a:r>
          </a:p>
        </p:txBody>
      </p:sp>
    </p:spTree>
    <p:extLst>
      <p:ext uri="{BB962C8B-B14F-4D97-AF65-F5344CB8AC3E}">
        <p14:creationId xmlns:p14="http://schemas.microsoft.com/office/powerpoint/2010/main" xmlns="" val="127780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5d6/0004862d-8e3bdf62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885828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Список литературы: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Голицина Н.С., Сенновская И.Б. Проектный метод. Пособие для учителя. М., 2006.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И.А. Колесникова, М.П. Горчакова-Сибирская. Педагогическое проектирование. М., 2005.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hlinkClick r:id="rId2"/>
              </a:rPr>
              <a:t>http://festival.1september.ru/articles/501897/</a:t>
            </a: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http://www.obrazpress.ru/index.php?option=com_deeppockets&amp;task=catContShow&amp;cat=13&amp;id=199&amp;Itemid=62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В ОБРАЗОВАНИИ</a:t>
            </a:r>
            <a:endParaRPr lang="ru-RU" dirty="0"/>
          </a:p>
        </p:txBody>
      </p:sp>
      <p:pic>
        <p:nvPicPr>
          <p:cNvPr id="6" name="Содержимое 5" descr="http://www.inschool.ru/education/project_activity/IMG_13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179029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Основоположники</a:t>
            </a:r>
            <a:br>
              <a:rPr lang="ru-RU" b="1" dirty="0" smtClean="0"/>
            </a:br>
            <a:r>
              <a:rPr lang="ru-RU" b="1" dirty="0" smtClean="0"/>
              <a:t> «Метода проектов»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Америка</a:t>
            </a:r>
          </a:p>
          <a:p>
            <a:pPr>
              <a:defRPr/>
            </a:pPr>
            <a:r>
              <a:rPr lang="ru-RU" dirty="0" smtClean="0"/>
              <a:t>Джона </a:t>
            </a:r>
            <a:r>
              <a:rPr lang="ru-RU" dirty="0" err="1" smtClean="0"/>
              <a:t>Дьюи</a:t>
            </a:r>
            <a:r>
              <a:rPr lang="ru-RU" dirty="0" smtClean="0"/>
              <a:t> (философ и педагог)  </a:t>
            </a:r>
          </a:p>
          <a:p>
            <a:pPr>
              <a:defRPr/>
            </a:pPr>
            <a:r>
              <a:rPr lang="ru-RU" dirty="0" smtClean="0"/>
              <a:t>Уильям </a:t>
            </a:r>
            <a:r>
              <a:rPr lang="ru-RU" dirty="0" err="1" smtClean="0"/>
              <a:t>Херд</a:t>
            </a:r>
            <a:r>
              <a:rPr lang="ru-RU" dirty="0" smtClean="0"/>
              <a:t> </a:t>
            </a:r>
            <a:r>
              <a:rPr lang="ru-RU" dirty="0" err="1" smtClean="0"/>
              <a:t>Килпатрик</a:t>
            </a:r>
            <a:r>
              <a:rPr lang="ru-RU" dirty="0" smtClean="0"/>
              <a:t> (его ученик)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Россия</a:t>
            </a:r>
          </a:p>
          <a:p>
            <a:pPr>
              <a:defRPr/>
            </a:pPr>
            <a:r>
              <a:rPr lang="ru-RU" dirty="0" smtClean="0"/>
              <a:t>Станислав Теофилович </a:t>
            </a:r>
            <a:r>
              <a:rPr lang="ru-RU" dirty="0" err="1" smtClean="0"/>
              <a:t>Шацкий</a:t>
            </a:r>
            <a:r>
              <a:rPr lang="ru-RU" dirty="0" smtClean="0"/>
              <a:t> (русский педагог)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Главная идея организации проектной деятельности учащихся: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7559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dirty="0"/>
              <a:t>развитие познавательных интересов обучающихся, умений самостоятельно конструировать свои знания и ориентироваться в информационном пространстве, развивать критическое мышление</a:t>
            </a:r>
            <a:r>
              <a:rPr lang="ru-RU" sz="2400" b="1" dirty="0"/>
              <a:t>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42988" y="5229225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Основной тезис: </a:t>
            </a:r>
            <a:r>
              <a:rPr lang="ru-RU" sz="2400" dirty="0"/>
              <a:t>«Все, что я познаю, я знаю, для чего мне это надо и где и как я могу эти знания применить</a:t>
            </a:r>
            <a:r>
              <a:rPr lang="ru-RU" sz="2400" b="1" dirty="0"/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Понятия «Проект»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559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/>
              <a:t>Проект</a:t>
            </a:r>
            <a:r>
              <a:rPr lang="ru-RU" sz="2000" b="1"/>
              <a:t> (латин. «</a:t>
            </a:r>
            <a:r>
              <a:rPr lang="ru-RU" sz="2000" b="1" i="1"/>
              <a:t>projectus»</a:t>
            </a:r>
            <a:r>
              <a:rPr lang="ru-RU" sz="2000" b="1"/>
              <a:t>) - «брошенный вперед», т.е. </a:t>
            </a:r>
            <a:r>
              <a:rPr lang="ru-RU" b="1"/>
              <a:t>замысел в виде прототипа, прообраза объекта</a:t>
            </a:r>
            <a:r>
              <a:rPr lang="en-US" b="1"/>
              <a:t>:</a:t>
            </a:r>
            <a:r>
              <a:rPr lang="ru-RU"/>
              <a:t>  </a:t>
            </a:r>
            <a:r>
              <a:rPr lang="ru-RU" b="1"/>
              <a:t> </a:t>
            </a:r>
            <a:r>
              <a:rPr lang="ru-RU"/>
              <a:t>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71550" y="60213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Проектирование</a:t>
            </a:r>
            <a:r>
              <a:rPr lang="ru-RU" sz="2000" b="1" dirty="0"/>
              <a:t> - </a:t>
            </a:r>
            <a:r>
              <a:rPr lang="ru-RU" sz="2000" dirty="0"/>
              <a:t>процесс создания проекта</a:t>
            </a:r>
            <a:r>
              <a:rPr lang="ru-RU" sz="2000" b="1" dirty="0"/>
              <a:t>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4149725"/>
            <a:ext cx="7704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/>
              <a:t>Учебный проект</a:t>
            </a:r>
            <a:r>
              <a:rPr lang="ru-RU" sz="2000" b="1"/>
              <a:t> - специально организованный педагогом и самостоятельно выполняемый обучающимися комплекс действий по решению значимой для учащегося проблемы, завершающихся созданием творческого продукта.</a:t>
            </a:r>
            <a:endParaRPr lang="ru-RU" sz="20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71550" y="2997200"/>
            <a:ext cx="7632700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а) </a:t>
            </a:r>
            <a:r>
              <a:rPr lang="ru-RU" sz="2000" dirty="0"/>
              <a:t>совокупность документов для создания изделия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б) предварительный текст документа</a:t>
            </a:r>
            <a:r>
              <a:rPr lang="en-US" sz="2000" dirty="0"/>
              <a:t>;</a:t>
            </a:r>
            <a:endParaRPr lang="ru-RU" sz="2000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в) замысел, план, прообраз какого-либо объекта.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6" grpId="0"/>
      <p:bldP spid="15367" grpId="0"/>
      <p:bldP spid="153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Проекты могут классифицироваться</a:t>
            </a:r>
            <a:r>
              <a:rPr lang="ru-RU" dirty="0" smtClean="0"/>
              <a:t>: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 составу участников; </a:t>
            </a:r>
          </a:p>
          <a:p>
            <a:pPr eaLnBrk="1" hangingPunct="1">
              <a:defRPr/>
            </a:pPr>
            <a:r>
              <a:rPr lang="ru-RU" dirty="0" smtClean="0"/>
              <a:t>по целевой установке; </a:t>
            </a:r>
          </a:p>
          <a:p>
            <a:pPr eaLnBrk="1" hangingPunct="1">
              <a:defRPr/>
            </a:pPr>
            <a:r>
              <a:rPr lang="ru-RU" dirty="0" smtClean="0"/>
              <a:t>по тематике; </a:t>
            </a:r>
          </a:p>
          <a:p>
            <a:pPr eaLnBrk="1" hangingPunct="1">
              <a:defRPr/>
            </a:pPr>
            <a:r>
              <a:rPr lang="ru-RU" dirty="0" smtClean="0"/>
              <a:t>по срокам реализации.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3226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Классификация проектов по продолжительности.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Мини – проекты</a:t>
            </a:r>
            <a:r>
              <a:rPr lang="ru-RU" sz="2800" smtClean="0"/>
              <a:t> могут укладываться в один урок или менее.</a:t>
            </a:r>
            <a:endParaRPr lang="ru-RU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Краткосрочные проекты</a:t>
            </a:r>
            <a:r>
              <a:rPr lang="ru-RU" sz="2800" smtClean="0"/>
              <a:t> требуют выделения 4 – 6 уроков.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Уроки используются для координации деятельности участников проектных групп, тогда как основная работа по сбору информации, изготовлению продукта и подготовке презентации осуществляется во внеклассной деятельности и дома.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2000" cy="2574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Проекты могут различаться и по</a:t>
            </a:r>
            <a:r>
              <a:rPr lang="ru-RU" sz="4000" b="1" dirty="0" smtClean="0"/>
              <a:t> характеру контактов между участниками. Они могут быть</a:t>
            </a:r>
            <a:r>
              <a:rPr lang="ru-RU" sz="4000" dirty="0" smtClean="0"/>
              <a:t>: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895600"/>
            <a:ext cx="8007350" cy="3200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внутриклассными;</a:t>
            </a:r>
          </a:p>
          <a:p>
            <a:pPr eaLnBrk="1" hangingPunct="1">
              <a:defRPr/>
            </a:pPr>
            <a:r>
              <a:rPr lang="ru-RU" smtClean="0"/>
              <a:t> внутришкольными;</a:t>
            </a:r>
          </a:p>
          <a:p>
            <a:pPr eaLnBrk="1" hangingPunct="1">
              <a:defRPr/>
            </a:pPr>
            <a:r>
              <a:rPr lang="ru-RU" smtClean="0"/>
              <a:t>региональными;</a:t>
            </a:r>
          </a:p>
          <a:p>
            <a:pPr eaLnBrk="1" hangingPunct="1">
              <a:defRPr/>
            </a:pPr>
            <a:r>
              <a:rPr lang="ru-RU" smtClean="0"/>
              <a:t>межрегиональными;</a:t>
            </a:r>
          </a:p>
          <a:p>
            <a:pPr eaLnBrk="1" hangingPunct="1">
              <a:defRPr/>
            </a:pPr>
            <a:r>
              <a:rPr lang="ru-RU" smtClean="0"/>
              <a:t> международными.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Этапы проектной деятельности</a:t>
            </a:r>
          </a:p>
        </p:txBody>
      </p:sp>
      <p:graphicFrame>
        <p:nvGraphicFramePr>
          <p:cNvPr id="31821" name="Group 77"/>
          <p:cNvGraphicFramePr>
            <a:graphicFrameLocks noGrp="1"/>
          </p:cNvGraphicFramePr>
          <p:nvPr>
            <p:ph type="tbl" idx="1"/>
          </p:nvPr>
        </p:nvGraphicFramePr>
        <p:xfrm>
          <a:off x="971550" y="2060575"/>
          <a:ext cx="7921625" cy="4652963"/>
        </p:xfrm>
        <a:graphic>
          <a:graphicData uri="http://schemas.openxmlformats.org/drawingml/2006/table">
            <a:tbl>
              <a:tblPr/>
              <a:tblGrid>
                <a:gridCol w="7921625"/>
              </a:tblGrid>
              <a:tr h="190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ПОИСКОВЫЙ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тематического поля и темы проекта.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 анализ проблемы.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цели проекта.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имеющейся информации, поиск информационных лакун.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 изучение информации. 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оптимального способа достижения цели проекта.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 реализации проекта.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запланированных технологических операций.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контроль качества. Внесение (при необходимости) изменений.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ПРЕЗЕНТАЦИОННЫ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презентационных материалов.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возможностей использования результатов проекта.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результатов выполнения проекта. Оценка качества выполнения проекта.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532</Words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ПРОЕКТНАЯ ДЕЯТЕЛЬНОСТЬ В ОБРАЗОВАНИИ</vt:lpstr>
      <vt:lpstr>Основоположники  «Метода проектов» </vt:lpstr>
      <vt:lpstr>Главная идея организации проектной деятельности учащихся:</vt:lpstr>
      <vt:lpstr>Понятия «Проект»</vt:lpstr>
      <vt:lpstr>Проекты могут классифицироваться:</vt:lpstr>
      <vt:lpstr>Классификация проектов по продолжительности.</vt:lpstr>
      <vt:lpstr>Проекты могут различаться и по характеру контактов между участниками. Они могут быть:</vt:lpstr>
      <vt:lpstr>Этапы проектной деятельности</vt:lpstr>
      <vt:lpstr>Роли участников проектной деятельности</vt:lpstr>
      <vt:lpstr>ДЕЛОВАЯ ИГРА </vt:lpstr>
      <vt:lpstr>Деление на группы.</vt:lpstr>
      <vt:lpstr>Слайд 13</vt:lpstr>
      <vt:lpstr>АЛГОРИТМ </vt:lpstr>
      <vt:lpstr>Слайд 15</vt:lpstr>
      <vt:lpstr>Список литературы: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2018-03-24T04:48:02Z</dcterms:created>
  <dcterms:modified xsi:type="dcterms:W3CDTF">2018-03-30T13:30:09Z</dcterms:modified>
</cp:coreProperties>
</file>