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63" r:id="rId3"/>
    <p:sldId id="264" r:id="rId4"/>
    <p:sldId id="266" r:id="rId5"/>
    <p:sldId id="267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27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81" d="100"/>
          <a:sy n="81" d="100"/>
        </p:scale>
        <p:origin x="1502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549-FBE9-49B6-BB75-C49D0EDB4981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AF8-5A94-46B4-B992-A953B10D8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549-FBE9-49B6-BB75-C49D0EDB4981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AF8-5A94-46B4-B992-A953B10D8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549-FBE9-49B6-BB75-C49D0EDB4981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AF8-5A94-46B4-B992-A953B10D8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549-FBE9-49B6-BB75-C49D0EDB4981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AF8-5A94-46B4-B992-A953B10D8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549-FBE9-49B6-BB75-C49D0EDB4981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AF8-5A94-46B4-B992-A953B10D8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549-FBE9-49B6-BB75-C49D0EDB4981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AF8-5A94-46B4-B992-A953B10D8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549-FBE9-49B6-BB75-C49D0EDB4981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AF8-5A94-46B4-B992-A953B10D8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549-FBE9-49B6-BB75-C49D0EDB4981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AF8-5A94-46B4-B992-A953B10D8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549-FBE9-49B6-BB75-C49D0EDB4981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AF8-5A94-46B4-B992-A953B10D8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549-FBE9-49B6-BB75-C49D0EDB4981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AF8-5A94-46B4-B992-A953B10D8C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549-FBE9-49B6-BB75-C49D0EDB4981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3AF8-5A94-46B4-B992-A953B10D8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CF0F549-FBE9-49B6-BB75-C49D0EDB4981}" type="datetimeFigureOut">
              <a:rPr lang="ru-RU" smtClean="0"/>
              <a:pPr/>
              <a:t>02.04.2024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BBB3AF8-5A94-46B4-B992-A953B10D8C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836713"/>
            <a:ext cx="7175351" cy="29523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000" dirty="0"/>
              <a:t>ИСПОЛЬЗОВАНИЕ ВОКАЛОТЕРАПИИ </a:t>
            </a:r>
            <a:br>
              <a:rPr lang="ru-RU" sz="4000" dirty="0"/>
            </a:br>
            <a:r>
              <a:rPr lang="ru-RU" sz="4000" dirty="0"/>
              <a:t>В РАБОТЕ С ДЕТЬМИ С ДИЗАРТРИЕЙ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4293096"/>
            <a:ext cx="6698605" cy="2160239"/>
          </a:xfrm>
        </p:spPr>
        <p:txBody>
          <a:bodyPr>
            <a:normAutofit/>
          </a:bodyPr>
          <a:lstStyle/>
          <a:p>
            <a:pPr algn="r"/>
            <a:endParaRPr lang="ru-RU" dirty="0"/>
          </a:p>
          <a:p>
            <a:pPr algn="r"/>
            <a:endParaRPr lang="ru-RU" dirty="0"/>
          </a:p>
          <a:p>
            <a:pPr algn="r"/>
            <a:r>
              <a:rPr lang="ru-RU" dirty="0"/>
              <a:t>Подготовила: Иванова Любовь 4ЛГ</a:t>
            </a:r>
          </a:p>
        </p:txBody>
      </p:sp>
    </p:spTree>
    <p:extLst>
      <p:ext uri="{BB962C8B-B14F-4D97-AF65-F5344CB8AC3E}">
        <p14:creationId xmlns:p14="http://schemas.microsoft.com/office/powerpoint/2010/main" val="3044483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РАБОТА НАД РИТМОМ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600" b="1" dirty="0"/>
              <a:t>ПРОХЛОПЫВАНИЕ</a:t>
            </a:r>
            <a:r>
              <a:rPr lang="ru-RU" sz="2600" dirty="0"/>
              <a:t> (</a:t>
            </a:r>
            <a:r>
              <a:rPr lang="ru-RU" sz="2600" dirty="0" err="1"/>
              <a:t>протопывание</a:t>
            </a:r>
            <a:r>
              <a:rPr lang="ru-RU" sz="2600" dirty="0"/>
              <a:t>) </a:t>
            </a:r>
            <a:r>
              <a:rPr lang="ru-RU" sz="2600" b="1" dirty="0"/>
              <a:t>РИТМА </a:t>
            </a:r>
            <a:r>
              <a:rPr lang="ru-RU" sz="2600" dirty="0" err="1"/>
              <a:t>попевок</a:t>
            </a:r>
            <a:r>
              <a:rPr lang="ru-RU" sz="2600" dirty="0"/>
              <a:t> ладошками, ногами, палочками.</a:t>
            </a:r>
          </a:p>
          <a:p>
            <a:endParaRPr lang="ru-RU" sz="2600" dirty="0"/>
          </a:p>
          <a:p>
            <a:r>
              <a:rPr lang="ru-RU" sz="2600" b="1" dirty="0"/>
              <a:t>УЗНАВАНИЕ</a:t>
            </a:r>
            <a:r>
              <a:rPr lang="ru-RU" sz="2600" dirty="0"/>
              <a:t> </a:t>
            </a:r>
            <a:r>
              <a:rPr lang="ru-RU" sz="2600" dirty="0" err="1"/>
              <a:t>попевок</a:t>
            </a:r>
            <a:r>
              <a:rPr lang="ru-RU" sz="2600" dirty="0"/>
              <a:t> по отстукиванию ритма педагогом и </a:t>
            </a:r>
            <a:r>
              <a:rPr lang="ru-RU" sz="2600" dirty="0" err="1"/>
              <a:t>пропевание</a:t>
            </a:r>
            <a:r>
              <a:rPr lang="ru-RU" sz="2600" dirty="0"/>
              <a:t> их.</a:t>
            </a:r>
          </a:p>
          <a:p>
            <a:endParaRPr lang="ru-RU" sz="2600" dirty="0"/>
          </a:p>
          <a:p>
            <a:r>
              <a:rPr lang="ru-RU" sz="2600" b="1" dirty="0"/>
              <a:t>РИТМИЧЕСКИЙ АККОМПАНЕМЕНТ</a:t>
            </a:r>
            <a:r>
              <a:rPr lang="ru-RU" sz="2600" dirty="0"/>
              <a:t>.</a:t>
            </a:r>
          </a:p>
          <a:p>
            <a:pPr marL="82296" indent="0">
              <a:buNone/>
            </a:pPr>
            <a:r>
              <a:rPr lang="ru-RU" sz="2600" dirty="0"/>
              <a:t>    Часть группы поет песню, остальные дети сопровождают их пение ритмическим аккомпанементов звуковых жестов (хлопки в ладоши, шлепки по коленам).</a:t>
            </a:r>
          </a:p>
          <a:p>
            <a:pPr marL="82296" indent="0">
              <a:buNone/>
            </a:pPr>
            <a:br>
              <a:rPr lang="ru-RU" sz="2600" dirty="0"/>
            </a:b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62646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332656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dirty="0"/>
          </a:p>
          <a:p>
            <a:r>
              <a:rPr lang="ru-RU" sz="4000" dirty="0">
                <a:solidFill>
                  <a:schemeClr val="accent1"/>
                </a:solidFill>
              </a:rPr>
              <a:t>4. </a:t>
            </a:r>
            <a:r>
              <a:rPr lang="ru-RU" sz="4000" dirty="0"/>
              <a:t>Следующий этап – </a:t>
            </a:r>
          </a:p>
          <a:p>
            <a:r>
              <a:rPr lang="ru-RU" sz="4000" b="1" dirty="0"/>
              <a:t>                         творческое задание.</a:t>
            </a:r>
            <a:r>
              <a:rPr lang="ru-RU" sz="4000" dirty="0"/>
              <a:t> </a:t>
            </a:r>
          </a:p>
          <a:p>
            <a:endParaRPr lang="ru-RU" sz="4000" dirty="0"/>
          </a:p>
          <a:p>
            <a:r>
              <a:rPr lang="ru-RU" sz="4000" dirty="0"/>
              <a:t>Здесь возможна работа над вокальным, поэтическим или художественным произведением, небольшая театральная постановка. </a:t>
            </a:r>
          </a:p>
        </p:txBody>
      </p:sp>
    </p:spTree>
    <p:extLst>
      <p:ext uri="{BB962C8B-B14F-4D97-AF65-F5344CB8AC3E}">
        <p14:creationId xmlns:p14="http://schemas.microsoft.com/office/powerpoint/2010/main" val="3787218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Требования при проведении занятий </a:t>
            </a:r>
            <a:r>
              <a:rPr lang="ru-RU" b="1" dirty="0" err="1">
                <a:effectLst/>
              </a:rPr>
              <a:t>вокалотерапией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Важно, чтобы все отделы голосового аппарата работали без напряжения и насилия.</a:t>
            </a:r>
          </a:p>
          <a:p>
            <a:r>
              <a:rPr lang="ru-RU" dirty="0"/>
              <a:t>Музыкальные упражнения, песни должны строиться на коротких певческих фразах, иметь несложный ритм, не быстрый темп, легко запоминаться.</a:t>
            </a:r>
          </a:p>
          <a:p>
            <a:r>
              <a:rPr lang="ru-RU" dirty="0"/>
              <a:t>Вокальная постановка: стоя.</a:t>
            </a:r>
          </a:p>
          <a:p>
            <a:r>
              <a:rPr lang="ru-RU" dirty="0"/>
              <a:t>Подбор вокальных упражнений проводится индивидуально с учетом возраста, в зависимости от формы дизартрии, тяжести и всего </a:t>
            </a:r>
            <a:r>
              <a:rPr lang="ru-RU" dirty="0" err="1"/>
              <a:t>симптомокомплекса</a:t>
            </a:r>
            <a:r>
              <a:rPr lang="ru-RU" dirty="0"/>
              <a:t> нарушений.</a:t>
            </a:r>
          </a:p>
          <a:p>
            <a:r>
              <a:rPr lang="ru-RU" dirty="0"/>
              <a:t>В работе над пением важно обеспечить естественность и доступность речевого материала для ребенка - </a:t>
            </a:r>
            <a:r>
              <a:rPr lang="ru-RU" dirty="0" err="1"/>
              <a:t>дизартрика</a:t>
            </a:r>
            <a:r>
              <a:rPr lang="ru-RU" dirty="0"/>
              <a:t>.</a:t>
            </a:r>
          </a:p>
          <a:p>
            <a:r>
              <a:rPr lang="ru-RU" dirty="0"/>
              <a:t>Разучивание песни следует начинать в медленном темпе, постепенно приближаясь к темпу разговорной речи.</a:t>
            </a:r>
          </a:p>
          <a:p>
            <a:r>
              <a:rPr lang="ru-RU" dirty="0"/>
              <a:t>Работа проходит над одной песней, а не над несколькими одновременно.</a:t>
            </a:r>
          </a:p>
          <a:p>
            <a:r>
              <a:rPr lang="ru-RU" dirty="0"/>
              <a:t>Занятия </a:t>
            </a:r>
            <a:r>
              <a:rPr lang="ru-RU" dirty="0" err="1"/>
              <a:t>вокалотерапией</a:t>
            </a:r>
            <a:r>
              <a:rPr lang="ru-RU" dirty="0"/>
              <a:t> следует проводить не более 15 минут.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119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196752"/>
            <a:ext cx="61744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/>
              <a:t>Спасибо за внимание!</a:t>
            </a:r>
          </a:p>
        </p:txBody>
      </p:sp>
      <p:pic>
        <p:nvPicPr>
          <p:cNvPr id="1026" name="Picture 2" descr="http://pluspng.com/img-png/download-138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32" y="3320699"/>
            <a:ext cx="8563992" cy="353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80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dirty="0">
                <a:effectLst/>
              </a:rPr>
            </a:br>
            <a:r>
              <a:rPr lang="ru-RU" sz="4800" dirty="0">
                <a:effectLst/>
              </a:rPr>
              <a:t>Особенности речи при дизартрии</a:t>
            </a:r>
            <a:br>
              <a:rPr lang="ru-RU" sz="4800" dirty="0">
                <a:effectLst/>
              </a:rPr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dirty="0"/>
              <a:t>Компоненты просодической стороны речи у детей дошкольного возраста с дизартрией имеет свои особенности, а именно: </a:t>
            </a:r>
          </a:p>
          <a:p>
            <a:r>
              <a:rPr lang="ru-RU" dirty="0"/>
              <a:t>речевое дыхание чаще всего </a:t>
            </a:r>
            <a:r>
              <a:rPr lang="ru-RU" dirty="0" err="1"/>
              <a:t>верхнеключичное</a:t>
            </a:r>
            <a:r>
              <a:rPr lang="ru-RU" dirty="0"/>
              <a:t>;</a:t>
            </a:r>
          </a:p>
          <a:p>
            <a:r>
              <a:rPr lang="ru-RU" dirty="0"/>
              <a:t>речевой выдох ослаблен;</a:t>
            </a:r>
          </a:p>
          <a:p>
            <a:r>
              <a:rPr lang="ru-RU" dirty="0"/>
              <a:t>речь монотонна, маловыразительна;</a:t>
            </a:r>
          </a:p>
          <a:p>
            <a:r>
              <a:rPr lang="ru-RU" dirty="0"/>
              <a:t>темп речи замедленный или ускоренный;</a:t>
            </a:r>
          </a:p>
          <a:p>
            <a:r>
              <a:rPr lang="ru-RU" dirty="0"/>
              <a:t>ритм нарушен при восприятии или воспроизведении;</a:t>
            </a:r>
          </a:p>
          <a:p>
            <a:r>
              <a:rPr lang="ru-RU" dirty="0"/>
              <a:t>голосовые модуляции недостаточны или отсутствуют;  </a:t>
            </a:r>
          </a:p>
          <a:p>
            <a:r>
              <a:rPr lang="ru-RU" dirty="0"/>
              <a:t>голос либо тихий, либо чрезмерно громкий; </a:t>
            </a:r>
          </a:p>
          <a:p>
            <a:r>
              <a:rPr lang="ru-RU" dirty="0"/>
              <a:t>тембр чаще низкий.</a:t>
            </a:r>
          </a:p>
        </p:txBody>
      </p:sp>
    </p:spTree>
    <p:extLst>
      <p:ext uri="{BB962C8B-B14F-4D97-AF65-F5344CB8AC3E}">
        <p14:creationId xmlns:p14="http://schemas.microsoft.com/office/powerpoint/2010/main" val="19913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20688"/>
            <a:ext cx="7704856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/>
              <a:t>КОРРЕКЦИЯ ДИЗАРТРИИ предполагает комплексное воздействие, включающее такой метод, как </a:t>
            </a:r>
            <a:r>
              <a:rPr lang="ru-RU" sz="2500" dirty="0" err="1"/>
              <a:t>вокалотерапия</a:t>
            </a:r>
            <a:r>
              <a:rPr lang="ru-RU" sz="2500" dirty="0"/>
              <a:t>.</a:t>
            </a:r>
          </a:p>
          <a:p>
            <a:endParaRPr lang="ru-RU" sz="2500" dirty="0"/>
          </a:p>
          <a:p>
            <a:r>
              <a:rPr lang="ru-RU" sz="3500" b="1" dirty="0"/>
              <a:t>ВОКАЛОТЕРАПИЯ</a:t>
            </a:r>
            <a:r>
              <a:rPr lang="ru-RU" sz="2500" b="1" dirty="0"/>
              <a:t>  </a:t>
            </a:r>
            <a:r>
              <a:rPr lang="ru-RU" sz="2500" dirty="0"/>
              <a:t>(или лечение пением) </a:t>
            </a:r>
            <a:r>
              <a:rPr lang="ru-RU" sz="2500" b="1" dirty="0"/>
              <a:t>– </a:t>
            </a:r>
            <a:r>
              <a:rPr lang="ru-RU" sz="3000" b="1" dirty="0"/>
              <a:t>это терапевтическая методика, основанная на пении</a:t>
            </a:r>
            <a:r>
              <a:rPr lang="ru-RU" sz="3000" dirty="0"/>
              <a:t> и </a:t>
            </a:r>
            <a:r>
              <a:rPr lang="ru-RU" sz="3000" b="1" dirty="0"/>
              <a:t>определенной системе упражнений, которая позволяет стимулировать внутренние органы человека, а также нормализовать функциональность нервной системы, и повысить сопротивляемость организма к неблагоприятным внешним факторам.</a:t>
            </a:r>
          </a:p>
        </p:txBody>
      </p:sp>
    </p:spTree>
    <p:extLst>
      <p:ext uri="{BB962C8B-B14F-4D97-AF65-F5344CB8AC3E}">
        <p14:creationId xmlns:p14="http://schemas.microsoft.com/office/powerpoint/2010/main" val="3239978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Цели и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3600" dirty="0"/>
              <a:t>Нормализация мышечного тонуса (мышц гортани, мягкого неба, губ, языка), развитие произвольных движений.</a:t>
            </a:r>
          </a:p>
          <a:p>
            <a:r>
              <a:rPr lang="ru-RU" sz="3600" dirty="0"/>
              <a:t>Развитие подвижности, моторики артикуляционного аппарата.</a:t>
            </a:r>
          </a:p>
          <a:p>
            <a:r>
              <a:rPr lang="ru-RU" sz="3600" dirty="0"/>
              <a:t>Преодоление дефектов произношения.</a:t>
            </a:r>
          </a:p>
          <a:p>
            <a:r>
              <a:rPr lang="ru-RU" sz="3600" dirty="0"/>
              <a:t>Расширение диапазона звучания, модуляций: развитие силы голоса, высоты, тембра.</a:t>
            </a:r>
          </a:p>
          <a:p>
            <a:r>
              <a:rPr lang="ru-RU" sz="3600" dirty="0"/>
              <a:t>Координация процесса дыхания, формирование и развитие интонационно - мелодической и темпо-ритмической организации речи.</a:t>
            </a:r>
          </a:p>
          <a:p>
            <a:r>
              <a:rPr lang="ru-RU" sz="3600" dirty="0"/>
              <a:t>Автоматизация правильной фонации и просодических характеристик речи: </a:t>
            </a:r>
            <a:r>
              <a:rPr lang="ru-RU" sz="3600" dirty="0" err="1"/>
              <a:t>звуковысотных</a:t>
            </a:r>
            <a:r>
              <a:rPr lang="ru-RU" sz="3600" dirty="0"/>
              <a:t>, темпо-ритмических, регистровых, тембровых, динамических вокальными упражнениями.</a:t>
            </a:r>
          </a:p>
          <a:p>
            <a:r>
              <a:rPr lang="ru-RU" sz="3600" dirty="0"/>
              <a:t>Развитие слухового контроля, эмоционально - волевых качеств детей.</a:t>
            </a:r>
          </a:p>
          <a:p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459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Как проводить занятия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24744"/>
            <a:ext cx="7674056" cy="5472608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buFont typeface="Wingdings 2"/>
              <a:buAutoNum type="arabicPeriod"/>
            </a:pPr>
            <a:r>
              <a:rPr lang="ru-RU" sz="3500" b="1" dirty="0"/>
              <a:t>Упражнения для расслабления мышц шеи, лица и всего тела</a:t>
            </a:r>
            <a:r>
              <a:rPr lang="ru-RU" sz="3500" dirty="0"/>
              <a:t> </a:t>
            </a:r>
            <a:r>
              <a:rPr lang="ru-RU" sz="2600" dirty="0"/>
              <a:t>(</a:t>
            </a:r>
            <a:r>
              <a:rPr lang="ru-RU" sz="2500" dirty="0"/>
              <a:t>не больше 5 минут)  -</a:t>
            </a:r>
          </a:p>
          <a:p>
            <a:pPr marL="82296" lvl="0" indent="0" algn="ctr">
              <a:buNone/>
            </a:pPr>
            <a:r>
              <a:rPr lang="ru-RU" b="1" dirty="0"/>
              <a:t> </a:t>
            </a:r>
            <a:r>
              <a:rPr lang="ru-RU" dirty="0"/>
              <a:t>ф</a:t>
            </a:r>
            <a:r>
              <a:rPr lang="ru-RU" sz="2800" dirty="0"/>
              <a:t>изические упражнения на растяжение, напряжение и последующее расслабление всех групп мышц.</a:t>
            </a:r>
          </a:p>
          <a:p>
            <a:pPr marL="82296" lvl="0" indent="0" algn="ctr">
              <a:buNone/>
            </a:pPr>
            <a:endParaRPr lang="ru-RU" sz="2800" dirty="0"/>
          </a:p>
          <a:p>
            <a:pPr marL="82296" lvl="0" indent="0">
              <a:buNone/>
            </a:pPr>
            <a:r>
              <a:rPr lang="ru-RU" sz="3500" dirty="0">
                <a:solidFill>
                  <a:schemeClr val="accent1"/>
                </a:solidFill>
              </a:rPr>
              <a:t>2. </a:t>
            </a:r>
            <a:r>
              <a:rPr lang="ru-RU" sz="3500" b="1" dirty="0"/>
              <a:t>Дыхательная гимнастика</a:t>
            </a:r>
            <a:r>
              <a:rPr lang="ru-RU" dirty="0"/>
              <a:t>. </a:t>
            </a:r>
          </a:p>
          <a:p>
            <a:r>
              <a:rPr lang="ru-RU" dirty="0"/>
              <a:t>Упражнения для развития дыхания без звука </a:t>
            </a:r>
            <a:r>
              <a:rPr lang="ru-RU" sz="2400" dirty="0"/>
              <a:t>(«Вдох и выдох», «Мороз», упражнение с листком бумаги, пособия на ниточках, «Свечка»). </a:t>
            </a:r>
          </a:p>
          <a:p>
            <a:r>
              <a:rPr lang="ru-RU" dirty="0"/>
              <a:t>Звуковые дыхательные упражнения </a:t>
            </a:r>
            <a:r>
              <a:rPr lang="ru-RU" sz="2400" dirty="0"/>
              <a:t>(«Воздушный шар», «Комарик», «Жук», проговаривание скороговорок, предложений на одном дыхании, произнесение текста активным шепотом).</a:t>
            </a:r>
          </a:p>
          <a:p>
            <a:r>
              <a:rPr lang="ru-RU" dirty="0"/>
              <a:t>Дыхательные упражнения под музыку </a:t>
            </a:r>
          </a:p>
          <a:p>
            <a:pPr marL="82296" indent="0">
              <a:buNone/>
            </a:pPr>
            <a:r>
              <a:rPr lang="ru-RU" sz="2400" dirty="0"/>
              <a:t>       (упражнения с движениями).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692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6192688"/>
          </a:xfrm>
        </p:spPr>
        <p:txBody>
          <a:bodyPr>
            <a:normAutofit fontScale="77500" lnSpcReduction="20000"/>
          </a:bodyPr>
          <a:lstStyle/>
          <a:p>
            <a:pPr marL="82296" lvl="0" indent="0">
              <a:buNone/>
            </a:pPr>
            <a:r>
              <a:rPr lang="ru-RU" dirty="0">
                <a:solidFill>
                  <a:schemeClr val="accent1"/>
                </a:solidFill>
              </a:rPr>
              <a:t>3</a:t>
            </a:r>
            <a:r>
              <a:rPr lang="ru-RU" dirty="0"/>
              <a:t>. Далее следуют </a:t>
            </a:r>
            <a:r>
              <a:rPr lang="ru-RU" sz="3900" b="1" dirty="0"/>
              <a:t>вокальные упражнения</a:t>
            </a:r>
            <a:r>
              <a:rPr lang="ru-RU" dirty="0"/>
              <a:t>.</a:t>
            </a:r>
          </a:p>
          <a:p>
            <a:pPr marL="82296" lvl="0" indent="0" algn="ctr">
              <a:buNone/>
            </a:pPr>
            <a:r>
              <a:rPr lang="ru-RU" dirty="0"/>
              <a:t>Основные приемы:</a:t>
            </a:r>
          </a:p>
          <a:p>
            <a:r>
              <a:rPr lang="ru-RU" sz="2900" dirty="0"/>
              <a:t>«</a:t>
            </a:r>
            <a:r>
              <a:rPr lang="ru-RU" sz="3500" b="1" dirty="0" err="1"/>
              <a:t>Тонирование</a:t>
            </a:r>
            <a:r>
              <a:rPr lang="ru-RU" sz="3500" dirty="0"/>
              <a:t>»  - </a:t>
            </a:r>
            <a:r>
              <a:rPr lang="ru-RU" sz="2200" dirty="0"/>
              <a:t>напевание длинных гласных звуков</a:t>
            </a:r>
          </a:p>
          <a:p>
            <a:endParaRPr lang="ru-RU" sz="2200" dirty="0"/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2200" dirty="0">
                <a:solidFill>
                  <a:prstClr val="black"/>
                </a:solidFill>
              </a:rPr>
              <a:t>Используется для уравновешивания волн мозга, улучшения ритма дыхания. Тонируют </a:t>
            </a:r>
            <a:r>
              <a:rPr lang="ru-RU" sz="2200" b="1" dirty="0">
                <a:solidFill>
                  <a:prstClr val="black"/>
                </a:solidFill>
              </a:rPr>
              <a:t>на удобной для детей ноте</a:t>
            </a:r>
            <a:r>
              <a:rPr lang="ru-RU" sz="2200" dirty="0">
                <a:solidFill>
                  <a:prstClr val="black"/>
                </a:solidFill>
              </a:rPr>
              <a:t>. 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2200" dirty="0">
                <a:solidFill>
                  <a:prstClr val="black"/>
                </a:solidFill>
              </a:rPr>
              <a:t> Каждый звук имеет свое воздействие на органы и системы.</a:t>
            </a:r>
          </a:p>
          <a:p>
            <a:pPr lvl="0">
              <a:buClr>
                <a:srgbClr val="3891A7"/>
              </a:buClr>
            </a:pPr>
            <a:r>
              <a:rPr lang="ru-RU" sz="2200" i="1" u="sng" dirty="0">
                <a:solidFill>
                  <a:prstClr val="black"/>
                </a:solidFill>
              </a:rPr>
              <a:t>Звук «а-а-а»</a:t>
            </a:r>
            <a:r>
              <a:rPr lang="ru-RU" sz="2200" dirty="0">
                <a:solidFill>
                  <a:prstClr val="black"/>
                </a:solidFill>
              </a:rPr>
              <a:t> немедленно вызывает расслабление</a:t>
            </a:r>
          </a:p>
          <a:p>
            <a:pPr lvl="0">
              <a:buClr>
                <a:srgbClr val="3891A7"/>
              </a:buClr>
            </a:pPr>
            <a:r>
              <a:rPr lang="ru-RU" sz="2200" i="1" u="sng" dirty="0">
                <a:solidFill>
                  <a:prstClr val="black"/>
                </a:solidFill>
              </a:rPr>
              <a:t>Звук «и-и-и»</a:t>
            </a:r>
            <a:r>
              <a:rPr lang="ru-RU" sz="2200" dirty="0">
                <a:solidFill>
                  <a:prstClr val="black"/>
                </a:solidFill>
              </a:rPr>
              <a:t> - самый стимулирующий звук, звуковой кофеин. 3-5 минут произнесения этого звука стимулирует мозг, повышает активность организма.</a:t>
            </a:r>
          </a:p>
          <a:p>
            <a:pPr lvl="0">
              <a:buClr>
                <a:srgbClr val="3891A7"/>
              </a:buClr>
            </a:pPr>
            <a:r>
              <a:rPr lang="ru-RU" sz="2200" i="1" u="sng" dirty="0">
                <a:solidFill>
                  <a:prstClr val="black"/>
                </a:solidFill>
              </a:rPr>
              <a:t>Звук «о-о-о»</a:t>
            </a:r>
            <a:r>
              <a:rPr lang="ru-RU" sz="2200" dirty="0">
                <a:solidFill>
                  <a:prstClr val="black"/>
                </a:solidFill>
              </a:rPr>
              <a:t> - средство мгновенной настройки  организма.                                                                         </a:t>
            </a:r>
          </a:p>
          <a:p>
            <a:pPr lvl="0">
              <a:buClr>
                <a:srgbClr val="3891A7"/>
              </a:buClr>
            </a:pPr>
            <a:r>
              <a:rPr lang="ru-RU" sz="2200" i="1" u="sng" dirty="0">
                <a:solidFill>
                  <a:prstClr val="black"/>
                </a:solidFill>
              </a:rPr>
              <a:t>Звук «у-у-у»</a:t>
            </a:r>
            <a:r>
              <a:rPr lang="ru-RU" sz="2200" dirty="0">
                <a:solidFill>
                  <a:prstClr val="black"/>
                </a:solidFill>
              </a:rPr>
              <a:t> воздействует на дыхание, почки.</a:t>
            </a:r>
          </a:p>
          <a:p>
            <a:pPr lvl="0">
              <a:buClr>
                <a:srgbClr val="3891A7"/>
              </a:buClr>
            </a:pPr>
            <a:r>
              <a:rPr lang="ru-RU" sz="2200" i="1" u="sng" dirty="0">
                <a:solidFill>
                  <a:prstClr val="black"/>
                </a:solidFill>
              </a:rPr>
              <a:t>Звук «э-э-э» </a:t>
            </a:r>
            <a:r>
              <a:rPr lang="ru-RU" sz="2200" dirty="0">
                <a:solidFill>
                  <a:prstClr val="black"/>
                </a:solidFill>
              </a:rPr>
              <a:t>улучшает работу головного мозга.</a:t>
            </a:r>
          </a:p>
          <a:p>
            <a:pPr lvl="0">
              <a:buClr>
                <a:srgbClr val="3891A7"/>
              </a:buClr>
            </a:pPr>
            <a:r>
              <a:rPr lang="ru-RU" sz="2200" dirty="0">
                <a:solidFill>
                  <a:prstClr val="black"/>
                </a:solidFill>
              </a:rPr>
              <a:t>  </a:t>
            </a:r>
            <a:r>
              <a:rPr lang="ru-RU" sz="2200" i="1" u="sng" dirty="0">
                <a:solidFill>
                  <a:prstClr val="black"/>
                </a:solidFill>
              </a:rPr>
              <a:t>Звук «ы-ы-ы</a:t>
            </a:r>
            <a:r>
              <a:rPr lang="ru-RU" sz="2200" dirty="0">
                <a:solidFill>
                  <a:prstClr val="black"/>
                </a:solidFill>
              </a:rPr>
              <a:t>» – лечит уши, улучшает дыхание;</a:t>
            </a:r>
          </a:p>
          <a:p>
            <a:pPr marL="82296" lvl="0" indent="0">
              <a:buClr>
                <a:srgbClr val="3891A7"/>
              </a:buClr>
              <a:buNone/>
            </a:pPr>
            <a:endParaRPr lang="ru-RU" sz="2200" dirty="0">
              <a:solidFill>
                <a:prstClr val="black"/>
              </a:solidFill>
            </a:endParaRP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2200" dirty="0">
                <a:solidFill>
                  <a:prstClr val="black"/>
                </a:solidFill>
              </a:rPr>
              <a:t>Для старших дошкольников используют 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2200" dirty="0">
                <a:solidFill>
                  <a:prstClr val="black"/>
                </a:solidFill>
              </a:rPr>
              <a:t>изображения гласных звуков 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2200" dirty="0">
                <a:solidFill>
                  <a:prstClr val="black"/>
                </a:solidFill>
              </a:rPr>
              <a:t>(«Звуковая дорожка»).</a:t>
            </a:r>
            <a:br>
              <a:rPr lang="ru-RU" sz="2200" dirty="0">
                <a:solidFill>
                  <a:prstClr val="black"/>
                </a:solidFill>
              </a:rPr>
            </a:br>
            <a:br>
              <a:rPr lang="ru-RU" sz="2200" dirty="0">
                <a:solidFill>
                  <a:prstClr val="black"/>
                </a:solidFill>
              </a:rPr>
            </a:br>
            <a:endParaRPr lang="ru-RU" sz="2200" dirty="0">
              <a:solidFill>
                <a:prstClr val="black"/>
              </a:solidFill>
            </a:endParaRPr>
          </a:p>
          <a:p>
            <a:pPr marL="82296" indent="0">
              <a:buNone/>
            </a:pPr>
            <a:endParaRPr lang="ru-RU" dirty="0"/>
          </a:p>
          <a:p>
            <a:pPr marL="82296" lvl="0" indent="0">
              <a:buNone/>
            </a:pPr>
            <a:endParaRPr lang="ru-RU" dirty="0"/>
          </a:p>
          <a:p>
            <a:pPr marL="82296" lvl="0" indent="0">
              <a:buNone/>
            </a:pPr>
            <a:endParaRPr lang="ru-RU" dirty="0"/>
          </a:p>
        </p:txBody>
      </p:sp>
      <p:pic>
        <p:nvPicPr>
          <p:cNvPr id="4" name="Рисунок 3" descr="https://1.bp.blogspot.com/-MPX5VHx6FXI/VKGpz2zc4rI/AAAAAAAABnw/6wpFAQyLK5I/s1600/o_375ac8226597f4c6_01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005064"/>
            <a:ext cx="2424065" cy="27248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0785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www.maam.ru/upload/blogs/detsad-77482-1407318689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73016"/>
            <a:ext cx="4284984" cy="30963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b="1" dirty="0" err="1"/>
              <a:t>Пропевание</a:t>
            </a:r>
            <a:r>
              <a:rPr lang="ru-RU" b="1" dirty="0"/>
              <a:t> звукосочетаний:</a:t>
            </a:r>
            <a:br>
              <a:rPr lang="ru-RU" dirty="0"/>
            </a:br>
            <a:r>
              <a:rPr lang="ru-RU" sz="2500" dirty="0"/>
              <a:t>Для старших дошкольников применяют пособие «Поющие часы». Дети называют слог </a:t>
            </a:r>
            <a:r>
              <a:rPr lang="ru-RU" sz="2500" dirty="0">
                <a:effectLst/>
              </a:rPr>
              <a:t>и поют </a:t>
            </a:r>
            <a:r>
              <a:rPr lang="ru-RU" sz="2500" dirty="0" err="1">
                <a:effectLst/>
              </a:rPr>
              <a:t>распевку</a:t>
            </a:r>
            <a:r>
              <a:rPr lang="ru-RU" sz="2500" dirty="0"/>
              <a:t>. </a:t>
            </a:r>
          </a:p>
          <a:p>
            <a:pPr marL="82296" indent="0">
              <a:buNone/>
            </a:pPr>
            <a:r>
              <a:rPr lang="ru-RU" sz="2500" dirty="0"/>
              <a:t>Мелодию педагог выбирает произвольно.</a:t>
            </a:r>
          </a:p>
          <a:p>
            <a:r>
              <a:rPr lang="ru-RU" b="1" dirty="0"/>
              <a:t>Логопедические </a:t>
            </a:r>
            <a:r>
              <a:rPr lang="ru-RU" b="1" dirty="0" err="1"/>
              <a:t>распевки</a:t>
            </a:r>
            <a:r>
              <a:rPr lang="ru-RU" b="1" dirty="0"/>
              <a:t> </a:t>
            </a:r>
            <a:r>
              <a:rPr lang="ru-RU" sz="2800" dirty="0"/>
              <a:t>– </a:t>
            </a:r>
          </a:p>
          <a:p>
            <a:pPr marL="82296" indent="0">
              <a:buNone/>
            </a:pPr>
            <a:r>
              <a:rPr lang="ru-RU" sz="2500" dirty="0" err="1"/>
              <a:t>пропевание</a:t>
            </a:r>
            <a:r>
              <a:rPr lang="ru-RU" sz="2500" dirty="0"/>
              <a:t> </a:t>
            </a:r>
            <a:r>
              <a:rPr lang="ru-RU" sz="2500" dirty="0" err="1"/>
              <a:t>чистоговорок</a:t>
            </a:r>
            <a:r>
              <a:rPr lang="ru-RU" sz="2500" dirty="0"/>
              <a:t> </a:t>
            </a:r>
          </a:p>
          <a:p>
            <a:pPr marL="82296" indent="0">
              <a:buNone/>
            </a:pPr>
            <a:r>
              <a:rPr lang="ru-RU" sz="2500" dirty="0"/>
              <a:t>и </a:t>
            </a:r>
            <a:r>
              <a:rPr lang="ru-RU" sz="2500" dirty="0" err="1"/>
              <a:t>попевок</a:t>
            </a:r>
            <a:r>
              <a:rPr lang="ru-RU" sz="2500" dirty="0"/>
              <a:t>.</a:t>
            </a:r>
          </a:p>
          <a:p>
            <a:pPr marL="82296" indent="0">
              <a:buNone/>
            </a:pPr>
            <a:endParaRPr lang="ru-RU" sz="2500" dirty="0"/>
          </a:p>
          <a:p>
            <a:r>
              <a:rPr lang="ru-RU" b="1" dirty="0"/>
              <a:t>Исполнение </a:t>
            </a:r>
          </a:p>
          <a:p>
            <a:pPr marL="82296" indent="0">
              <a:buNone/>
            </a:pPr>
            <a:r>
              <a:rPr lang="ru-RU" b="1" dirty="0"/>
              <a:t>            песен</a:t>
            </a:r>
          </a:p>
          <a:p>
            <a:pPr marL="82296" indent="0">
              <a:buNone/>
            </a:pPr>
            <a:endParaRPr lang="ru-RU" sz="2800" dirty="0"/>
          </a:p>
          <a:p>
            <a:endParaRPr lang="ru-RU" sz="3000" dirty="0"/>
          </a:p>
          <a:p>
            <a:endParaRPr lang="ru-RU" sz="3000" dirty="0"/>
          </a:p>
          <a:p>
            <a:pPr marL="82296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245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knigi.net/books_files/online_html/100850/_05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509119"/>
            <a:ext cx="3779912" cy="217261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rmAutofit fontScale="90000"/>
          </a:bodyPr>
          <a:lstStyle/>
          <a:p>
            <a:pPr lvl="0" algn="ctr"/>
            <a:br>
              <a:rPr lang="ru-RU" b="1" dirty="0">
                <a:effectLst/>
              </a:rPr>
            </a:br>
            <a:r>
              <a:rPr lang="ru-RU" b="1" dirty="0">
                <a:effectLst/>
              </a:rPr>
              <a:t>Игры на РАСШИРЕНИЕ ДИАПАЗОНА голоса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33938"/>
          </a:xfrm>
        </p:spPr>
        <p:txBody>
          <a:bodyPr>
            <a:normAutofit fontScale="55000" lnSpcReduction="20000"/>
          </a:bodyPr>
          <a:lstStyle/>
          <a:p>
            <a:r>
              <a:rPr lang="ru-RU" sz="3600" b="1" dirty="0"/>
              <a:t>«ЧУДО-ЛЕСЕНКА»</a:t>
            </a:r>
            <a:br>
              <a:rPr lang="ru-RU" dirty="0"/>
            </a:br>
            <a:r>
              <a:rPr lang="ru-RU" dirty="0"/>
              <a:t>Ход игры. Каждую последующую фразу дети произносят, повышая тон голоса.</a:t>
            </a:r>
            <a:br>
              <a:rPr lang="ru-RU" dirty="0"/>
            </a:br>
            <a:r>
              <a:rPr lang="ru-RU" dirty="0"/>
              <a:t>Чу-до-</a:t>
            </a:r>
            <a:r>
              <a:rPr lang="ru-RU" dirty="0" err="1"/>
              <a:t>ле</a:t>
            </a:r>
            <a:r>
              <a:rPr lang="ru-RU" dirty="0"/>
              <a:t>-сен-кой-</a:t>
            </a:r>
            <a:r>
              <a:rPr lang="ru-RU" dirty="0" err="1"/>
              <a:t>ша</a:t>
            </a:r>
            <a:r>
              <a:rPr lang="ru-RU" dirty="0"/>
              <a:t>-га-ю, Вы-со-ту-я-на-би-</a:t>
            </a:r>
            <a:r>
              <a:rPr lang="ru-RU" dirty="0" err="1"/>
              <a:t>ра</a:t>
            </a:r>
            <a:r>
              <a:rPr lang="ru-RU" dirty="0"/>
              <a:t>-ю: Шаг-на-</a:t>
            </a:r>
            <a:r>
              <a:rPr lang="ru-RU" dirty="0" err="1"/>
              <a:t>го</a:t>
            </a:r>
            <a:r>
              <a:rPr lang="ru-RU" dirty="0"/>
              <a:t>-</a:t>
            </a:r>
            <a:r>
              <a:rPr lang="ru-RU" dirty="0" err="1"/>
              <a:t>ры</a:t>
            </a:r>
            <a:r>
              <a:rPr lang="ru-RU" dirty="0"/>
              <a:t>, Шаг-на-ту-</a:t>
            </a:r>
            <a:r>
              <a:rPr lang="ru-RU" dirty="0" err="1"/>
              <a:t>чи</a:t>
            </a:r>
            <a:r>
              <a:rPr lang="ru-RU" dirty="0"/>
              <a:t>... А-</a:t>
            </a:r>
            <a:r>
              <a:rPr lang="ru-RU" dirty="0" err="1"/>
              <a:t>подъ</a:t>
            </a:r>
            <a:r>
              <a:rPr lang="ru-RU" dirty="0"/>
              <a:t>-ем-все-вы-</a:t>
            </a:r>
            <a:r>
              <a:rPr lang="ru-RU" dirty="0" err="1"/>
              <a:t>ше</a:t>
            </a:r>
            <a:r>
              <a:rPr lang="ru-RU" dirty="0"/>
              <a:t>, </a:t>
            </a:r>
            <a:r>
              <a:rPr lang="ru-RU" dirty="0" err="1"/>
              <a:t>кру</a:t>
            </a:r>
            <a:r>
              <a:rPr lang="ru-RU" dirty="0"/>
              <a:t>-че... Не-</a:t>
            </a:r>
            <a:r>
              <a:rPr lang="ru-RU" dirty="0" err="1"/>
              <a:t>ро</a:t>
            </a:r>
            <a:r>
              <a:rPr lang="ru-RU" dirty="0"/>
              <a:t>-</a:t>
            </a:r>
            <a:r>
              <a:rPr lang="ru-RU" dirty="0" err="1"/>
              <a:t>бе</a:t>
            </a:r>
            <a:r>
              <a:rPr lang="ru-RU" dirty="0"/>
              <a:t>-ю, петь хо-чу, Пря-</a:t>
            </a:r>
            <a:r>
              <a:rPr lang="ru-RU" dirty="0" err="1"/>
              <a:t>мо</a:t>
            </a:r>
            <a:r>
              <a:rPr lang="ru-RU" dirty="0"/>
              <a:t> к </a:t>
            </a:r>
            <a:r>
              <a:rPr lang="ru-RU" dirty="0" err="1"/>
              <a:t>солн</a:t>
            </a:r>
            <a:r>
              <a:rPr lang="ru-RU" dirty="0"/>
              <a:t>-</a:t>
            </a:r>
            <a:r>
              <a:rPr lang="ru-RU" dirty="0" err="1"/>
              <a:t>цу</a:t>
            </a:r>
            <a:r>
              <a:rPr lang="ru-RU" dirty="0"/>
              <a:t>-я-</a:t>
            </a:r>
            <a:r>
              <a:rPr lang="ru-RU" dirty="0" err="1"/>
              <a:t>ле</a:t>
            </a:r>
            <a:r>
              <a:rPr lang="ru-RU" dirty="0"/>
              <a:t>-чу!</a:t>
            </a:r>
            <a:br>
              <a:rPr lang="ru-RU" dirty="0"/>
            </a:br>
            <a:endParaRPr lang="ru-RU" dirty="0"/>
          </a:p>
          <a:p>
            <a:r>
              <a:rPr lang="ru-RU" sz="3600" b="1" dirty="0"/>
              <a:t>«САМОЛЕТ»</a:t>
            </a:r>
            <a:br>
              <a:rPr lang="ru-RU" dirty="0"/>
            </a:br>
            <a:r>
              <a:rPr lang="ru-RU" dirty="0"/>
              <a:t>Ход игры. В правой руке дети держат (воображаемый) игрушечный самолет. Он то набирает высоту, то плавно опускается, то снова резко взмывает к небу, то делает «мертвую петлю», наконец приземляется на аэродроме. Движения руки сопровождаются тянущимся звуком АААА... или 3333... Голос следует за движением самолета то вверх, то вниз.</a:t>
            </a:r>
          </a:p>
          <a:p>
            <a:r>
              <a:rPr lang="ru-RU" sz="3600" b="1" dirty="0"/>
              <a:t>ИСПОЛЬЗОВАНИЕ  ПОСОБИЙ</a:t>
            </a:r>
            <a:r>
              <a:rPr lang="ru-RU" dirty="0"/>
              <a:t> </a:t>
            </a:r>
          </a:p>
          <a:p>
            <a:pPr marL="82296" indent="0">
              <a:buNone/>
            </a:pPr>
            <a:r>
              <a:rPr lang="ru-RU" dirty="0"/>
              <a:t>Движение мелодии вверх </a:t>
            </a:r>
          </a:p>
          <a:p>
            <a:pPr marL="82296" indent="0">
              <a:buNone/>
            </a:pPr>
            <a:r>
              <a:rPr lang="ru-RU" dirty="0"/>
              <a:t>Пение мелодии на одном </a:t>
            </a:r>
          </a:p>
          <a:p>
            <a:pPr marL="82296" indent="0">
              <a:buNone/>
            </a:pPr>
            <a:r>
              <a:rPr lang="ru-RU" dirty="0"/>
              <a:t>                                       высоком звуке</a:t>
            </a:r>
          </a:p>
          <a:p>
            <a:pPr marL="82296" indent="0">
              <a:buNone/>
            </a:pPr>
            <a:r>
              <a:rPr lang="ru-RU" dirty="0"/>
              <a:t>Движение мелодии вниз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1128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</a:rPr>
              <a:t>РАЗВИТИЕ ДИНАМИКИ ГОЛОСА</a:t>
            </a:r>
            <a:r>
              <a:rPr lang="ru-RU" dirty="0">
                <a:effectLst/>
              </a:rPr>
              <a:t>: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96752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ru-RU" sz="2700" b="1" dirty="0"/>
              <a:t>ИГРЫ С ЛАДОШКАМИ</a:t>
            </a:r>
            <a:r>
              <a:rPr lang="ru-RU" dirty="0"/>
              <a:t>. </a:t>
            </a:r>
          </a:p>
          <a:p>
            <a:pPr marL="82296" indent="0">
              <a:buNone/>
            </a:pPr>
            <a:r>
              <a:rPr lang="ru-RU" sz="2700" dirty="0"/>
              <a:t>Дети держат руки перед грудью, развернув ладони навстречу друг другу, начинают петь любой гласный звук. Когда руки разводят в стороны – звук усиливается, приближают – затихает, прижимают ладони друг к другу – замолкают.</a:t>
            </a:r>
          </a:p>
          <a:p>
            <a:r>
              <a:rPr lang="ru-RU" sz="2700" b="1" dirty="0"/>
              <a:t>ИГРА «ЭХО». </a:t>
            </a:r>
          </a:p>
          <a:p>
            <a:pPr marL="82296" indent="0">
              <a:buNone/>
            </a:pPr>
            <a:r>
              <a:rPr lang="ru-RU" sz="2700" dirty="0"/>
              <a:t>Выбирают несколько детей, которые будут «эхом». Все дети поют фразу, </a:t>
            </a:r>
            <a:r>
              <a:rPr lang="ru-RU" sz="2700" dirty="0" err="1"/>
              <a:t>попевку</a:t>
            </a:r>
            <a:r>
              <a:rPr lang="ru-RU" sz="2700" dirty="0"/>
              <a:t>, </a:t>
            </a:r>
            <a:r>
              <a:rPr lang="ru-RU" sz="2700" dirty="0" err="1"/>
              <a:t>чистоговорку</a:t>
            </a:r>
            <a:r>
              <a:rPr lang="ru-RU" sz="2700" dirty="0"/>
              <a:t>  громко, а «эхо» повторяет тихо.</a:t>
            </a:r>
          </a:p>
          <a:p>
            <a:r>
              <a:rPr lang="ru-RU" sz="2700" b="1" dirty="0"/>
              <a:t>ИГРА «МОРСКОЙ ПРИЛИВ И ОТЛИВ».</a:t>
            </a:r>
          </a:p>
          <a:p>
            <a:pPr marL="82296" indent="0">
              <a:buNone/>
            </a:pPr>
            <a:r>
              <a:rPr lang="ru-RU" sz="2700" dirty="0"/>
              <a:t>Дети тянут на одном звуке гласный, педагог показывает силу звука, поднимая и опуская руки («море спокойно», «море волнуется»).</a:t>
            </a:r>
          </a:p>
          <a:p>
            <a:endParaRPr lang="ru-RU" sz="2700" b="1" dirty="0"/>
          </a:p>
        </p:txBody>
      </p:sp>
    </p:spTree>
    <p:extLst>
      <p:ext uri="{BB962C8B-B14F-4D97-AF65-F5344CB8AC3E}">
        <p14:creationId xmlns:p14="http://schemas.microsoft.com/office/powerpoint/2010/main" val="2645911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</TotalTime>
  <Words>935</Words>
  <Application>Microsoft Office PowerPoint</Application>
  <PresentationFormat>Экран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Corbel</vt:lpstr>
      <vt:lpstr>Gill Sans MT</vt:lpstr>
      <vt:lpstr>Verdana</vt:lpstr>
      <vt:lpstr>Wingdings 2</vt:lpstr>
      <vt:lpstr>Солнцестояние</vt:lpstr>
      <vt:lpstr>ИСПОЛЬЗОВАНИЕ ВОКАЛОТЕРАПИИ  В РАБОТЕ С ДЕТЬМИ С ДИЗАРТРИЕЙ </vt:lpstr>
      <vt:lpstr> Особенности речи при дизартрии </vt:lpstr>
      <vt:lpstr>Презентация PowerPoint</vt:lpstr>
      <vt:lpstr>Цели и задачи</vt:lpstr>
      <vt:lpstr>Как проводить занятия </vt:lpstr>
      <vt:lpstr>Презентация PowerPoint</vt:lpstr>
      <vt:lpstr>Презентация PowerPoint</vt:lpstr>
      <vt:lpstr> Игры на РАСШИРЕНИЕ ДИАПАЗОНА голоса </vt:lpstr>
      <vt:lpstr>РАЗВИТИЕ ДИНАМИКИ ГОЛОСА: </vt:lpstr>
      <vt:lpstr>РАБОТА НАД РИТМОМ </vt:lpstr>
      <vt:lpstr>Презентация PowerPoint</vt:lpstr>
      <vt:lpstr>Требования при проведении занятий вокалотерапией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ВОКАЛОТЕРАПИИ  В РАБОТЕ С ДЕТЬМИ С ДИЗАРТРИЕЙ</dc:title>
  <dc:creator>Логопеды 32</dc:creator>
  <cp:lastModifiedBy>Люба Иванова</cp:lastModifiedBy>
  <cp:revision>27</cp:revision>
  <dcterms:created xsi:type="dcterms:W3CDTF">2018-09-12T09:05:22Z</dcterms:created>
  <dcterms:modified xsi:type="dcterms:W3CDTF">2024-04-02T11:52:56Z</dcterms:modified>
</cp:coreProperties>
</file>