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6" r:id="rId33"/>
    <p:sldId id="288" r:id="rId34"/>
    <p:sldId id="289" r:id="rId35"/>
    <p:sldId id="291" r:id="rId36"/>
    <p:sldId id="301" r:id="rId37"/>
    <p:sldId id="302" r:id="rId38"/>
    <p:sldId id="292" r:id="rId39"/>
    <p:sldId id="305" r:id="rId40"/>
    <p:sldId id="303" r:id="rId41"/>
    <p:sldId id="304" r:id="rId42"/>
    <p:sldId id="294" r:id="rId43"/>
    <p:sldId id="297" r:id="rId44"/>
    <p:sldId id="306" r:id="rId45"/>
    <p:sldId id="298" r:id="rId46"/>
    <p:sldId id="300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449" autoAdjust="0"/>
  </p:normalViewPr>
  <p:slideViewPr>
    <p:cSldViewPr>
      <p:cViewPr varScale="1">
        <p:scale>
          <a:sx n="77" d="100"/>
          <a:sy n="77" d="100"/>
        </p:scale>
        <p:origin x="161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B119D-FCEB-48D2-AEC7-3837632767C6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0E0D8-9F3F-40D8-A873-2BE3F6B6E2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211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0E0D8-9F3F-40D8-A873-2BE3F6B6E2F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11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5EF9A-4B18-4B16-8E77-C4A5E8F771A1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AE0B-F77A-4877-A9C6-77B7D49A005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5EF9A-4B18-4B16-8E77-C4A5E8F771A1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AE0B-F77A-4877-A9C6-77B7D49A00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5EF9A-4B18-4B16-8E77-C4A5E8F771A1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AE0B-F77A-4877-A9C6-77B7D49A00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5EF9A-4B18-4B16-8E77-C4A5E8F771A1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AE0B-F77A-4877-A9C6-77B7D49A00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5EF9A-4B18-4B16-8E77-C4A5E8F771A1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194AE0B-F77A-4877-A9C6-77B7D49A005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5EF9A-4B18-4B16-8E77-C4A5E8F771A1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AE0B-F77A-4877-A9C6-77B7D49A00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5EF9A-4B18-4B16-8E77-C4A5E8F771A1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AE0B-F77A-4877-A9C6-77B7D49A00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5EF9A-4B18-4B16-8E77-C4A5E8F771A1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AE0B-F77A-4877-A9C6-77B7D49A00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5EF9A-4B18-4B16-8E77-C4A5E8F771A1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AE0B-F77A-4877-A9C6-77B7D49A00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5EF9A-4B18-4B16-8E77-C4A5E8F771A1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AE0B-F77A-4877-A9C6-77B7D49A00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5EF9A-4B18-4B16-8E77-C4A5E8F771A1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AE0B-F77A-4877-A9C6-77B7D49A00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6D5EF9A-4B18-4B16-8E77-C4A5E8F771A1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194AE0B-F77A-4877-A9C6-77B7D49A005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0850" y="3392016"/>
            <a:ext cx="8305800" cy="1981200"/>
          </a:xfrm>
        </p:spPr>
        <p:txBody>
          <a:bodyPr>
            <a:noAutofit/>
          </a:bodyPr>
          <a:lstStyle/>
          <a:p>
            <a:br>
              <a:rPr lang="en-US" sz="4400" dirty="0">
                <a:solidFill>
                  <a:srgbClr val="002060"/>
                </a:solidFill>
              </a:rPr>
            </a:br>
            <a:r>
              <a:rPr lang="ru-RU" sz="4400" dirty="0">
                <a:solidFill>
                  <a:srgbClr val="002060"/>
                </a:solidFill>
              </a:rPr>
              <a:t>Вклад Российского предпринимательства в развитие культуры.</a:t>
            </a:r>
            <a:br>
              <a:rPr lang="ru-RU" sz="4400" dirty="0">
                <a:solidFill>
                  <a:srgbClr val="002060"/>
                </a:solidFill>
              </a:rPr>
            </a:br>
            <a:r>
              <a:rPr lang="ru-RU" sz="4400" dirty="0">
                <a:solidFill>
                  <a:srgbClr val="002060"/>
                </a:solidFill>
              </a:rPr>
              <a:t>Основы благотворительности и </a:t>
            </a:r>
            <a:r>
              <a:rPr lang="ru-RU" sz="4400" dirty="0" err="1">
                <a:solidFill>
                  <a:srgbClr val="002060"/>
                </a:solidFill>
              </a:rPr>
              <a:t>миценатства</a:t>
            </a:r>
            <a:r>
              <a:rPr lang="ru-RU" sz="4400" dirty="0">
                <a:solidFill>
                  <a:srgbClr val="002060"/>
                </a:solidFill>
              </a:rPr>
              <a:t> в России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509120"/>
            <a:ext cx="8305800" cy="1728192"/>
          </a:xfrm>
        </p:spPr>
        <p:txBody>
          <a:bodyPr>
            <a:noAutofit/>
          </a:bodyPr>
          <a:lstStyle/>
          <a:p>
            <a:pPr algn="r"/>
            <a:r>
              <a:rPr lang="en-US" sz="2400" dirty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1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16" y="315144"/>
            <a:ext cx="8229600" cy="12192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Фасад Строгановского дворца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116632" y="1556792"/>
            <a:ext cx="370384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6" y="1556792"/>
            <a:ext cx="792088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888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72616" y="188640"/>
            <a:ext cx="442392" cy="1219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8351" y="161257"/>
            <a:ext cx="4349977" cy="6696743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Павел Николаевич Демидов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Знаменитая династия Демидовых, основоположников металлургического производства России, известна не только огромным вкладом в развитие промышленности страны, но и своей благотворительностью.</a:t>
            </a:r>
            <a:r>
              <a:rPr lang="ru-RU" dirty="0"/>
              <a:t>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9" y="332657"/>
            <a:ext cx="460851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227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192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Так выглядела медаль знаменитой демидовской премии в 19 веке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53284"/>
            <a:ext cx="4824536" cy="5085184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Постоянно помогали Демидовы Воспитательному дому. Одновременно они занимались собранием художественной коллекции. Она стала самой крупной в мире из частных собраний. . Ими было открыто первое коммерческое училище для купеческих детей.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88840"/>
            <a:ext cx="3744416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392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17232"/>
            <a:ext cx="8964488" cy="1219200"/>
          </a:xfrm>
        </p:spPr>
        <p:txBody>
          <a:bodyPr>
            <a:noAutofit/>
          </a:bodyPr>
          <a:lstStyle/>
          <a:p>
            <a:pPr algn="ctr"/>
            <a:r>
              <a:rPr lang="ru-RU" sz="3000" dirty="0">
                <a:solidFill>
                  <a:srgbClr val="002060"/>
                </a:solidFill>
              </a:rPr>
              <a:t>Памятник почетному гражданину Флоренции </a:t>
            </a:r>
            <a:r>
              <a:rPr lang="ru-RU" sz="3000" dirty="0" err="1">
                <a:solidFill>
                  <a:srgbClr val="002060"/>
                </a:solidFill>
              </a:rPr>
              <a:t>Н.Н.Демидову</a:t>
            </a:r>
            <a:r>
              <a:rPr lang="ru-RU" sz="3000" dirty="0">
                <a:solidFill>
                  <a:srgbClr val="002060"/>
                </a:solidFill>
              </a:rPr>
              <a:t> на площади его имени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204864" y="1196752"/>
            <a:ext cx="154360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0118"/>
            <a:ext cx="828092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489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87220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По заказу Анатолия Демидова </a:t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Карл Брюллов написал полотно </a:t>
            </a:r>
            <a:r>
              <a:rPr lang="ru-RU" sz="4000" dirty="0">
                <a:solidFill>
                  <a:srgbClr val="002060"/>
                </a:solidFill>
              </a:rPr>
              <a:t>«Последний день Помпеи».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00608" y="1196752"/>
            <a:ext cx="514400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79692"/>
            <a:ext cx="820891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839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sz="3400" dirty="0">
                <a:solidFill>
                  <a:srgbClr val="002060"/>
                </a:solidFill>
              </a:rPr>
              <a:t>Знаменитый покровитель и меценат </a:t>
            </a:r>
            <a:r>
              <a:rPr lang="en-US" sz="3400" dirty="0">
                <a:solidFill>
                  <a:srgbClr val="002060"/>
                </a:solidFill>
              </a:rPr>
              <a:t>XVIII </a:t>
            </a:r>
            <a:r>
              <a:rPr lang="ru-RU" sz="3400" dirty="0">
                <a:solidFill>
                  <a:srgbClr val="002060"/>
                </a:solidFill>
              </a:rPr>
              <a:t>века–граф Николай Петрович Шереметьев.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44824"/>
            <a:ext cx="4751000" cy="555002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800" dirty="0">
                <a:solidFill>
                  <a:srgbClr val="002060"/>
                </a:solidFill>
              </a:rPr>
              <a:t>Он был настоящим</a:t>
            </a:r>
          </a:p>
          <a:p>
            <a:pPr marL="137160" indent="0">
              <a:buNone/>
            </a:pPr>
            <a:r>
              <a:rPr lang="ru-RU" sz="2800" dirty="0">
                <a:solidFill>
                  <a:srgbClr val="002060"/>
                </a:solidFill>
              </a:rPr>
              <a:t> ценителем искусства, особенно театрального. По его инициативе началось строительство Странноприимного дома в Москве. Также он вкладывал деньги в строительство театров и храмов.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148" y="1700808"/>
            <a:ext cx="34861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671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650" y="5162394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3400" dirty="0">
                <a:solidFill>
                  <a:srgbClr val="002060"/>
                </a:solidFill>
              </a:rPr>
              <a:t>Странноприимный дом Шереметьева</a:t>
            </a:r>
            <a:br>
              <a:rPr lang="ru-RU" sz="3400" dirty="0">
                <a:solidFill>
                  <a:srgbClr val="002060"/>
                </a:solidFill>
              </a:rPr>
            </a:br>
            <a:r>
              <a:rPr lang="ru-RU" sz="3400" dirty="0">
                <a:solidFill>
                  <a:srgbClr val="002060"/>
                </a:solidFill>
              </a:rPr>
              <a:t>(1794-1807 гг.)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476672" y="980728"/>
            <a:ext cx="514400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1" y="332656"/>
            <a:ext cx="8291343" cy="460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190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920" y="404664"/>
            <a:ext cx="8229600" cy="571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rgbClr val="002060"/>
                </a:solidFill>
              </a:rPr>
              <a:t>Голицинская</a:t>
            </a:r>
            <a:r>
              <a:rPr lang="ru-RU" dirty="0">
                <a:solidFill>
                  <a:srgbClr val="002060"/>
                </a:solidFill>
              </a:rPr>
              <a:t> больница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836" y="1052736"/>
            <a:ext cx="8058757" cy="151216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Была построена по проекту архитектора Матвея Казакова на средства, завещанные князем Дмитрием Михайловичем </a:t>
            </a:r>
            <a:r>
              <a:rPr lang="ru-RU" dirty="0" err="1">
                <a:solidFill>
                  <a:srgbClr val="002060"/>
                </a:solidFill>
              </a:rPr>
              <a:t>Голициным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805875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195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463" y="116632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Мариинская больница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698" y="764704"/>
            <a:ext cx="8705953" cy="158417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Основана в 1805 г. В 1812 г. здесь  помещались русские и французские раненые офицеры и нижние чины.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8160263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275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789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1-я градская больница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908720"/>
            <a:ext cx="8712968" cy="1152128"/>
          </a:xfrm>
        </p:spPr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Одна из лучших и старейших больниц Москвы. Была основана в 1802 г. В 2002 г. ей исполнилось 200 лет.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07724"/>
            <a:ext cx="792088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14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68760" y="2708920"/>
            <a:ext cx="45719" cy="1219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4572000"/>
          </a:xfrm>
        </p:spPr>
        <p:txBody>
          <a:bodyPr/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Благотворительность – оказание материальной помощи нуждающимся как отдельными лицами, так и организациями. Благотворительность может быть направлена также на поощрение и развитие каких-либо общественно значимых форм деятельности (например защита окружающей среды, охрана памятников культуры и т. д.).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18" y="3461742"/>
            <a:ext cx="7416824" cy="316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248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4402"/>
            <a:ext cx="7787208" cy="12192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«Министр почт» Федр Иванович Прянишников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71510"/>
            <a:ext cx="4402832" cy="5386490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Он был одним из первых собирателей русской живописи, предшественником П. М. Третьякова. Будучи членом Общества поощрения художеств, Прянишников сначала покупал работы молодых нуждающихся художников, но вскоре увлекся собирательством и приобрел картины многих выдающихся русских мастеров.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82841"/>
            <a:ext cx="3979341" cy="504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647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352" y="188640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Савва Иванович Мамонтов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4752528" cy="6120680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Представитель известной династии, является основателем и строителем крупнейших железнодорожных магистралей России. Он не стремился к известности и совершенно равнодушно относился к наградам. Единственной его страстью была любовь к искусству. Савва Иванович сам был глубоко творческой натурой, и занятие предпринимательством его очень тяготило.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4170325" cy="531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407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534888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Знаменитая династия Мамонтовых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08192"/>
            <a:ext cx="8645624" cy="115212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Самую большую поддержку меценаты оказывали театральному искусству и развитию культуры 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698477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983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62672" y="404664"/>
            <a:ext cx="2494112" cy="12192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46" y="4790678"/>
            <a:ext cx="9273978" cy="1944216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Свое имение Абрамцево Мамонтов превратил в гостеприимный дом для русских художников. Здесь постоянно бывали Врубель, Репин, Васнецов, Серов, а также Шаляпин. Всем им Мамонтов оказывал финансовую помощь и покровительство.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698477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932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Мария </a:t>
            </a:r>
            <a:r>
              <a:rPr lang="ru-RU" dirty="0" err="1">
                <a:solidFill>
                  <a:srgbClr val="002060"/>
                </a:solidFill>
              </a:rPr>
              <a:t>Клавдиевна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Тенищева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7862" y="1004000"/>
            <a:ext cx="4656137" cy="5665360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Почетный член первого в России Союза художников. Поражают масштабы ее общественной деятельности, в которой ведущим началом было просветительство: ею было создано Училище ремесленных учеников, открыто несколько начальных народных школ, совместно с Репиным организованы рисовальные школы, открыты курсы для подготовки учителей.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164335" cy="535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48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429" y="116632"/>
            <a:ext cx="8229600" cy="6024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Училище ремесленных учеников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324405" y="804836"/>
            <a:ext cx="8496943" cy="1311292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Построено в 1895 г. на средства меценатов княгини </a:t>
            </a:r>
            <a:r>
              <a:rPr lang="ru-RU" dirty="0" err="1">
                <a:solidFill>
                  <a:srgbClr val="002060"/>
                </a:solidFill>
              </a:rPr>
              <a:t>М.К.Тенищевой</a:t>
            </a:r>
            <a:r>
              <a:rPr lang="ru-RU" dirty="0">
                <a:solidFill>
                  <a:srgbClr val="002060"/>
                </a:solidFill>
              </a:rPr>
              <a:t> и князя </a:t>
            </a:r>
            <a:r>
              <a:rPr lang="ru-RU" dirty="0" err="1">
                <a:solidFill>
                  <a:srgbClr val="002060"/>
                </a:solidFill>
              </a:rPr>
              <a:t>В.Н.Тенищева</a:t>
            </a:r>
            <a:r>
              <a:rPr lang="ru-RU" dirty="0">
                <a:solidFill>
                  <a:srgbClr val="002060"/>
                </a:solidFill>
              </a:rPr>
              <a:t>. Является памятником архитектуры.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9" y="2132856"/>
            <a:ext cx="806489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977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375476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Павел Михайлович Третьяков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6234"/>
            <a:ext cx="4409356" cy="5425792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Свою коллекцию русской живописи он начал собирать еще в </a:t>
            </a:r>
            <a:r>
              <a:rPr lang="ru-RU" dirty="0" err="1">
                <a:solidFill>
                  <a:srgbClr val="002060"/>
                </a:solidFill>
              </a:rPr>
              <a:t>молодостию.Уже</a:t>
            </a:r>
            <a:r>
              <a:rPr lang="ru-RU" dirty="0">
                <a:solidFill>
                  <a:srgbClr val="002060"/>
                </a:solidFill>
              </a:rPr>
              <a:t> тогда у него была точно поставленная цель – открыть национальную общественную галерею, чтобы любой желающий мог бесплатно посетить ее и приобщиться к шедеврам русского изобразительного искусства.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7"/>
            <a:ext cx="439248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297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444" y="286152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3400" dirty="0">
                <a:solidFill>
                  <a:srgbClr val="002060"/>
                </a:solidFill>
              </a:rPr>
              <a:t>Третьяковская галерея.</a:t>
            </a:r>
            <a:br>
              <a:rPr lang="ru-RU" sz="3400" dirty="0">
                <a:solidFill>
                  <a:srgbClr val="002060"/>
                </a:solidFill>
              </a:rPr>
            </a:br>
            <a:r>
              <a:rPr lang="ru-RU" sz="3400" dirty="0">
                <a:solidFill>
                  <a:srgbClr val="002060"/>
                </a:solidFill>
              </a:rPr>
              <a:t> Памятник меценату </a:t>
            </a:r>
            <a:r>
              <a:rPr lang="ru-RU" sz="3400" dirty="0" err="1">
                <a:solidFill>
                  <a:srgbClr val="002060"/>
                </a:solidFill>
              </a:rPr>
              <a:t>П.М.Третьякову</a:t>
            </a:r>
            <a:endParaRPr lang="ru-RU" sz="3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692696" y="1484784"/>
            <a:ext cx="1162472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7272"/>
            <a:ext cx="7848872" cy="499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671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48680" y="260648"/>
            <a:ext cx="1378496" cy="12192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28" y="278512"/>
            <a:ext cx="4267160" cy="617482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800" dirty="0">
                <a:solidFill>
                  <a:srgbClr val="002060"/>
                </a:solidFill>
              </a:rPr>
              <a:t>Крупнейший покровитель </a:t>
            </a:r>
            <a:r>
              <a:rPr lang="ru-RU" sz="2800" dirty="0" err="1">
                <a:solidFill>
                  <a:srgbClr val="002060"/>
                </a:solidFill>
              </a:rPr>
              <a:t>искуства</a:t>
            </a:r>
            <a:r>
              <a:rPr lang="ru-RU" sz="2800" dirty="0">
                <a:solidFill>
                  <a:srgbClr val="002060"/>
                </a:solidFill>
              </a:rPr>
              <a:t> и, прежде всего, Художественного театра. </a:t>
            </a:r>
          </a:p>
          <a:p>
            <a:pPr marL="137160" indent="0">
              <a:buNone/>
            </a:pPr>
            <a:r>
              <a:rPr lang="ru-RU" sz="2800" dirty="0">
                <a:solidFill>
                  <a:srgbClr val="002060"/>
                </a:solidFill>
              </a:rPr>
              <a:t>Пожертвования Морозова были одним из главных источников его финансового обеспечения. Савва Тимофеевич практически взял дело с постройки здания театра на себя.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4664"/>
            <a:ext cx="439248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655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272" y="332656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Московский художественный театр им. </a:t>
            </a:r>
            <a:r>
              <a:rPr lang="ru-RU" dirty="0" err="1">
                <a:solidFill>
                  <a:srgbClr val="002060"/>
                </a:solidFill>
              </a:rPr>
              <a:t>А.П.Чехова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66880"/>
            <a:ext cx="8229600" cy="68086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Построен под покровительством </a:t>
            </a:r>
            <a:r>
              <a:rPr lang="ru-RU" dirty="0" err="1">
                <a:solidFill>
                  <a:srgbClr val="002060"/>
                </a:solidFill>
              </a:rPr>
              <a:t>С.Т.Морозова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64" y="2132856"/>
            <a:ext cx="7344816" cy="434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525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-324544" y="116632"/>
            <a:ext cx="61664" cy="1219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1" y="836712"/>
            <a:ext cx="3816422" cy="439294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Благотворительность – проявление сострадания к ближнему и нравственная обязанность имущего спешить на помощь неимущему.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70" y="548680"/>
            <a:ext cx="4309278" cy="417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341" y="4924722"/>
            <a:ext cx="90009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rgbClr val="002060"/>
                </a:solidFill>
              </a:rPr>
              <a:t>Благотворительность – действия и поступки безвозмездного характера, направленные на общественную пользу или на оказание материальной помощи неимущим.</a:t>
            </a:r>
          </a:p>
        </p:txBody>
      </p:sp>
    </p:spTree>
    <p:extLst>
      <p:ext uri="{BB962C8B-B14F-4D97-AF65-F5344CB8AC3E}">
        <p14:creationId xmlns:p14="http://schemas.microsoft.com/office/powerpoint/2010/main" val="4272800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152" y="59512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Династия меценатов Морозовых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332656" y="1257712"/>
            <a:ext cx="874440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4" y="1257712"/>
            <a:ext cx="820891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110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60648" y="3212976"/>
            <a:ext cx="933872" cy="1371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933056"/>
            <a:ext cx="8712968" cy="3024335"/>
          </a:xfrm>
        </p:spPr>
        <p:txBody>
          <a:bodyPr>
            <a:normAutofit/>
          </a:bodyPr>
          <a:lstStyle/>
          <a:p>
            <a:r>
              <a:rPr lang="ru-RU" sz="2600" dirty="0">
                <a:solidFill>
                  <a:srgbClr val="002060"/>
                </a:solidFill>
              </a:rPr>
              <a:t>Когда Морозову было уже 70 лет, он капитализировал свою репутацию, которую строил всю жизнь. Уже не крепостной, бизнесмен договорился с Людвигом Кнопом, представителем очень крупной британской машиностроительной фирмы. Англичане привезли в </a:t>
            </a:r>
            <a:r>
              <a:rPr lang="ru-RU" sz="2600" dirty="0" err="1">
                <a:solidFill>
                  <a:srgbClr val="002060"/>
                </a:solidFill>
              </a:rPr>
              <a:t>Зуево</a:t>
            </a:r>
            <a:r>
              <a:rPr lang="ru-RU" sz="2600" dirty="0">
                <a:solidFill>
                  <a:srgbClr val="002060"/>
                </a:solidFill>
              </a:rPr>
              <a:t> 120 прядильных станков, паровые машины и обслуживающий персонал.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2493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472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135" y="548680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Алексей Петрович Бахрушин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72816"/>
            <a:ext cx="4678680" cy="525658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800" dirty="0">
                <a:solidFill>
                  <a:srgbClr val="002060"/>
                </a:solidFill>
              </a:rPr>
              <a:t>Был страстным коллекционером. Собирал русские медали, фарфор, живопись, иконы и старинные книги. Он завещал свою коллекцию Историческому музею, несколько музейных залов были названы его именем. 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6"/>
            <a:ext cx="374441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28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7924800" cy="795536"/>
          </a:xfrm>
        </p:spPr>
        <p:txBody>
          <a:bodyPr/>
          <a:lstStyle/>
          <a:p>
            <a:pPr algn="ctr"/>
            <a:r>
              <a:rPr lang="ru-RU" sz="4000" dirty="0" err="1">
                <a:solidFill>
                  <a:srgbClr val="002060"/>
                </a:solidFill>
              </a:rPr>
              <a:t>Бахрушинский</a:t>
            </a:r>
            <a:r>
              <a:rPr lang="ru-RU" sz="4000" dirty="0">
                <a:solidFill>
                  <a:srgbClr val="002060"/>
                </a:solidFill>
              </a:rPr>
              <a:t> особняк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980728" y="4869160"/>
            <a:ext cx="1581944" cy="9847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49694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344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583" y="692696"/>
            <a:ext cx="79248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Государственный центральный театральный музей </a:t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им. А. </a:t>
            </a:r>
            <a:r>
              <a:rPr lang="ru-RU" sz="3600" dirty="0" err="1">
                <a:solidFill>
                  <a:srgbClr val="002060"/>
                </a:solidFill>
              </a:rPr>
              <a:t>А.Бахрушина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836712" y="4996545"/>
            <a:ext cx="1221904" cy="9847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855872"/>
            <a:ext cx="8570913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933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866" y="5239296"/>
            <a:ext cx="7924800" cy="163848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А. П. Бахрушин в 1896 году купил этот дом для своей разросшейся коллекции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4312"/>
            <a:ext cx="822192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845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44608" y="260648"/>
            <a:ext cx="1522512" cy="1219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402804"/>
            <a:ext cx="4248472" cy="5907360"/>
          </a:xfrm>
        </p:spPr>
        <p:txBody>
          <a:bodyPr/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Русский </a:t>
            </a:r>
            <a:r>
              <a:rPr lang="ru-RU" dirty="0" err="1">
                <a:solidFill>
                  <a:srgbClr val="002060"/>
                </a:solidFill>
              </a:rPr>
              <a:t>драмматический</a:t>
            </a:r>
            <a:r>
              <a:rPr lang="ru-RU" dirty="0">
                <a:solidFill>
                  <a:srgbClr val="002060"/>
                </a:solidFill>
              </a:rPr>
              <a:t> театр, более известный как театр </a:t>
            </a:r>
            <a:r>
              <a:rPr lang="ru-RU" dirty="0" err="1">
                <a:solidFill>
                  <a:srgbClr val="002060"/>
                </a:solidFill>
              </a:rPr>
              <a:t>Корша</a:t>
            </a:r>
            <a:r>
              <a:rPr lang="ru-RU" dirty="0">
                <a:solidFill>
                  <a:srgbClr val="002060"/>
                </a:solidFill>
              </a:rPr>
              <a:t>, просуществовавший до 1933 г.(справа)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02440" y="5754417"/>
            <a:ext cx="4316288" cy="1127559"/>
          </a:xfrm>
        </p:spPr>
        <p:txBody>
          <a:bodyPr/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Исторический музей</a:t>
            </a:r>
          </a:p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(слева)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248472" cy="358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403244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00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900592" y="620688"/>
            <a:ext cx="1981200" cy="10668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612560" y="1772816"/>
            <a:ext cx="1984248" cy="3733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5220072" y="0"/>
            <a:ext cx="3672408" cy="6426616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dirty="0">
              <a:solidFill>
                <a:srgbClr val="002060"/>
              </a:solidFill>
            </a:endParaRPr>
          </a:p>
          <a:p>
            <a:pPr marL="137160" indent="0" algn="ctr">
              <a:buNone/>
            </a:pPr>
            <a:r>
              <a:rPr lang="ru-RU" sz="2800" b="1" dirty="0" err="1">
                <a:solidFill>
                  <a:srgbClr val="002060"/>
                </a:solidFill>
              </a:rPr>
              <a:t>Козьма</a:t>
            </a:r>
            <a:r>
              <a:rPr lang="ru-RU" sz="2800" b="1" dirty="0">
                <a:solidFill>
                  <a:srgbClr val="002060"/>
                </a:solidFill>
              </a:rPr>
              <a:t> Терентьевич </a:t>
            </a:r>
          </a:p>
          <a:p>
            <a:pPr marL="137160" indent="0" algn="ctr">
              <a:buNone/>
            </a:pPr>
            <a:r>
              <a:rPr lang="ru-RU" sz="2800" b="1" dirty="0">
                <a:solidFill>
                  <a:srgbClr val="002060"/>
                </a:solidFill>
              </a:rPr>
              <a:t>Солдатенков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На несколько лет раньше П. М. Третьякова начинает собирать коллекцию русской живописи, и в его собрании достойное место занимали такие известные работы национальной школы, как «Вирсавия» К. П. Брюллова, «Автопортрет» В. А. Тропинина, «Вдовушка» П. А. Федотова. 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46449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643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4493" y="5733256"/>
            <a:ext cx="7924800" cy="98473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Усадьба </a:t>
            </a:r>
            <a:r>
              <a:rPr lang="ru-RU" sz="3200" b="1" dirty="0" err="1">
                <a:solidFill>
                  <a:srgbClr val="002060"/>
                </a:solidFill>
              </a:rPr>
              <a:t>Солдатенкова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4" y="620688"/>
            <a:ext cx="831869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242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3977640" cy="1083412"/>
          </a:xfrm>
        </p:spPr>
        <p:txBody>
          <a:bodyPr/>
          <a:lstStyle/>
          <a:p>
            <a:r>
              <a:rPr lang="ru-RU" sz="4000" dirty="0">
                <a:solidFill>
                  <a:srgbClr val="002060"/>
                </a:solidFill>
              </a:rPr>
              <a:t>Я.А </a:t>
            </a:r>
            <a:r>
              <a:rPr lang="ru-RU" sz="4000" dirty="0" err="1">
                <a:solidFill>
                  <a:srgbClr val="002060"/>
                </a:solidFill>
              </a:rPr>
              <a:t>Прозоров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772816"/>
            <a:ext cx="3962400" cy="4680520"/>
          </a:xfrm>
        </p:spPr>
        <p:txBody>
          <a:bodyPr>
            <a:normAutofit fontScale="85000" lnSpcReduction="10000"/>
          </a:bodyPr>
          <a:lstStyle/>
          <a:p>
            <a:r>
              <a:rPr lang="ru-RU" sz="3500" dirty="0">
                <a:solidFill>
                  <a:srgbClr val="002060"/>
                </a:solidFill>
              </a:rPr>
              <a:t>Один из крупнейших меценатов вятской земли устроил на свои средства театр, в котором часто проводились концерты приезжих и местных музыкантов и певцов.</a:t>
            </a:r>
          </a:p>
          <a:p>
            <a:endParaRPr lang="ru-RU" sz="3500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48680"/>
            <a:ext cx="432048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221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332656"/>
            <a:ext cx="82352" cy="1219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311772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600" dirty="0"/>
              <a:t> </a:t>
            </a:r>
            <a:r>
              <a:rPr lang="ru-RU" sz="2600" dirty="0">
                <a:solidFill>
                  <a:srgbClr val="002060"/>
                </a:solidFill>
              </a:rPr>
              <a:t>Благотворительность – добровольная деятельность граждан и юридических лиц по бескорыстной (безвозмездной или на льготных условиях) передаче гражданам или юридическим лицам имущества, в том числе денежных средств, бескорыстному выполнению работ, предоставлению услуг, оказанию иной помощи.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38" y="2996952"/>
            <a:ext cx="633670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570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664"/>
            <a:ext cx="5452864" cy="1371600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Сергей Петрович Боткин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700808"/>
            <a:ext cx="4824536" cy="5157192"/>
          </a:xfrm>
        </p:spPr>
        <p:txBody>
          <a:bodyPr>
            <a:normAutofit/>
          </a:bodyPr>
          <a:lstStyle/>
          <a:p>
            <a:r>
              <a:rPr lang="ru-RU" sz="2600" dirty="0">
                <a:solidFill>
                  <a:srgbClr val="002060"/>
                </a:solidFill>
              </a:rPr>
              <a:t>Династия Боткиных дала России немало талантливых людей:</a:t>
            </a:r>
          </a:p>
          <a:p>
            <a:r>
              <a:rPr lang="ru-RU" sz="2600" dirty="0">
                <a:solidFill>
                  <a:srgbClr val="002060"/>
                </a:solidFill>
              </a:rPr>
              <a:t>промышленников, врачей, дипломатов. Многие Боткины были коллекционерами, собирали западноевропейскую живопись, терракотовые статуэтки, итальянскую майолику 15-17 вв., а так же русскую финифть.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3456384" cy="488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2174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52" y="-99392"/>
            <a:ext cx="4392488" cy="86754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Династия Хлудовых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897712"/>
            <a:ext cx="4644008" cy="5472608"/>
          </a:xfrm>
        </p:spPr>
        <p:txBody>
          <a:bodyPr>
            <a:noAutofit/>
          </a:bodyPr>
          <a:lstStyle/>
          <a:p>
            <a:r>
              <a:rPr lang="ru-RU" sz="2600" dirty="0">
                <a:solidFill>
                  <a:srgbClr val="002060"/>
                </a:solidFill>
              </a:rPr>
              <a:t>Семья выходцев из Егорьевска Хлудовых владела х/б фабриками, строила железные дороги. Алексей Иванович  собрал уникальную коллекцию древних русских рукописей и старопечатных книг. Среди них сочинения Максима Грека. Всего коллекция насчитывала более 1000 книг. Хлудовы не жалели денег на  благотворительность.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176464" cy="574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258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2536"/>
            <a:ext cx="7924800" cy="864096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Владимир Потанин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4950778"/>
            <a:ext cx="9324528" cy="1872208"/>
          </a:xfrm>
        </p:spPr>
        <p:txBody>
          <a:bodyPr>
            <a:noAutofit/>
          </a:bodyPr>
          <a:lstStyle/>
          <a:p>
            <a:r>
              <a:rPr lang="ru-RU" sz="2600" dirty="0">
                <a:solidFill>
                  <a:srgbClr val="002060"/>
                </a:solidFill>
              </a:rPr>
              <a:t>Основал фонд, носящий его имя, который занимается большими проектами в области образования и культуры.</a:t>
            </a:r>
          </a:p>
          <a:p>
            <a:r>
              <a:rPr lang="ru-RU" sz="2600" dirty="0">
                <a:solidFill>
                  <a:srgbClr val="002060"/>
                </a:solidFill>
              </a:rPr>
              <a:t>Является Председателем попечительского совета Эрмитажа.</a:t>
            </a:r>
          </a:p>
          <a:p>
            <a:endParaRPr lang="ru-RU" sz="2600" dirty="0">
              <a:solidFill>
                <a:srgbClr val="00206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36536"/>
            <a:ext cx="59055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247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924800" cy="912168"/>
          </a:xfrm>
        </p:spPr>
        <p:txBody>
          <a:bodyPr/>
          <a:lstStyle/>
          <a:p>
            <a:r>
              <a:rPr lang="ru-RU" sz="4400" dirty="0">
                <a:solidFill>
                  <a:srgbClr val="002060"/>
                </a:solidFill>
              </a:rPr>
              <a:t>Дмитрий Борисович Зимин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08" y="1196752"/>
            <a:ext cx="3995936" cy="5949280"/>
          </a:xfrm>
        </p:spPr>
        <p:txBody>
          <a:bodyPr>
            <a:noAutofit/>
          </a:bodyPr>
          <a:lstStyle/>
          <a:p>
            <a:r>
              <a:rPr lang="ru-RU" sz="2600" dirty="0">
                <a:solidFill>
                  <a:srgbClr val="002060"/>
                </a:solidFill>
              </a:rPr>
              <a:t>Основатель ОАО «Вымпел-Коммуникации». С 2001 года, добившись устойчивой прибыльности компании, он отошел от дел и полностью посвятил себя благотворительности. Им были основаны премия «Просветитель» и фонд «Династия».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13124"/>
            <a:ext cx="4863827" cy="465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325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9248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</a:rPr>
              <a:t>Вывод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980728"/>
            <a:ext cx="8352928" cy="5688632"/>
          </a:xfrm>
        </p:spPr>
        <p:txBody>
          <a:bodyPr>
            <a:noAutofit/>
          </a:bodyPr>
          <a:lstStyle/>
          <a:p>
            <a:r>
              <a:rPr lang="ru-RU" sz="3000" dirty="0">
                <a:solidFill>
                  <a:srgbClr val="002060"/>
                </a:solidFill>
              </a:rPr>
              <a:t>Русские купцы приобрели и сохранили для России бесценные сокровища отечественной и мировой культуры, но время стерло многие имена из памяти потомков. Увы-у людей   короткая память. Зато у искусства-вечная жизнь. Историк М. Погодин ставил в пример прижимистым европейским предпринимателям московских купцов-благотворителей: « Если счесть все их пожертвования за нынешнее только столетие, то они составили бы такую цифру, которой должна бы поклониться Европа.</a:t>
            </a:r>
          </a:p>
        </p:txBody>
      </p:sp>
    </p:spTree>
    <p:extLst>
      <p:ext uri="{BB962C8B-B14F-4D97-AF65-F5344CB8AC3E}">
        <p14:creationId xmlns:p14="http://schemas.microsoft.com/office/powerpoint/2010/main" val="3364293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924800" cy="504056"/>
          </a:xfrm>
        </p:spPr>
        <p:txBody>
          <a:bodyPr>
            <a:noAutofit/>
          </a:bodyPr>
          <a:lstStyle/>
          <a:p>
            <a:pPr algn="ctr"/>
            <a:r>
              <a:rPr lang="ru-RU" sz="3400" dirty="0">
                <a:solidFill>
                  <a:srgbClr val="002060"/>
                </a:solidFill>
              </a:rPr>
              <a:t>Заключение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692696"/>
            <a:ext cx="8964488" cy="698477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Подводя итог исследованию экономической философии великих русских меценатов конца 19 нач.20 вв., отметим их решающую роль в развитии отечественного предпринимательства и культуры. По своему характеру-это фигуры трагические: передача огромных сумм из коммерческого сектора в некоммерческий бросала вызов миру бизнеса и з-нам рыночной экономики, а это неизбежно влекло за собой зависть, насмешку со стороны коллег-предпринимателей, а иногда -опасность  разорения. Но лучшие из низ все-таки шли на жертвы из интересов культуры в целом, ее будущих творцов и исполнителей. И это был правильный выбор: благодарные потомки, посещающие галереи и театры, библиотеки и музеи, созданные на средства старых меценатов, иногда вспоминают людей, которые взяли на себя тяжелый крест и понесли его, что бы стать совершенными.</a:t>
            </a:r>
          </a:p>
        </p:txBody>
      </p:sp>
    </p:spTree>
    <p:extLst>
      <p:ext uri="{BB962C8B-B14F-4D97-AF65-F5344CB8AC3E}">
        <p14:creationId xmlns:p14="http://schemas.microsoft.com/office/powerpoint/2010/main" val="3723569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924800" cy="68995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Список использованных источников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484784"/>
            <a:ext cx="7924800" cy="489086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-А. А. Тимофеева «История предпринимательства в России. Учебное пособие» 2011 г.</a:t>
            </a: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>
                <a:solidFill>
                  <a:srgbClr val="002060"/>
                </a:solidFill>
              </a:rPr>
              <a:t>-А. А. Аронов «Золотой век русского меценатства» М.,1995</a:t>
            </a: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>
                <a:solidFill>
                  <a:srgbClr val="002060"/>
                </a:solidFill>
              </a:rPr>
              <a:t>-«История мировой экономики».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Учебник для ВУЗов М.,2001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>
                <a:solidFill>
                  <a:srgbClr val="002060"/>
                </a:solidFill>
              </a:rPr>
              <a:t>-Интернет-журнал «Меценат» //</a:t>
            </a:r>
            <a:r>
              <a:rPr lang="en-US" sz="2400" dirty="0">
                <a:solidFill>
                  <a:srgbClr val="002060"/>
                </a:solidFill>
              </a:rPr>
              <a:t>http:www.maecenas.ru</a:t>
            </a: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</a:endParaRPr>
          </a:p>
          <a:p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79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40960" cy="100811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   Меценат(Гай </a:t>
            </a:r>
            <a:r>
              <a:rPr lang="ru-RU" sz="3600" dirty="0" err="1">
                <a:solidFill>
                  <a:srgbClr val="002060"/>
                </a:solidFill>
              </a:rPr>
              <a:t>Цильний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Maecenas)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4839245" cy="544522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Римский государственный деятель, близкий друг и советник императора </a:t>
            </a:r>
            <a:r>
              <a:rPr lang="ru-RU" dirty="0" err="1">
                <a:solidFill>
                  <a:srgbClr val="002060"/>
                </a:solidFill>
              </a:rPr>
              <a:t>Октавиана</a:t>
            </a:r>
            <a:r>
              <a:rPr lang="ru-RU" dirty="0">
                <a:solidFill>
                  <a:srgbClr val="002060"/>
                </a:solidFill>
              </a:rPr>
              <a:t> Августа, происходил из древнего этрусского рода </a:t>
            </a:r>
            <a:r>
              <a:rPr lang="ru-RU" dirty="0" err="1">
                <a:solidFill>
                  <a:srgbClr val="002060"/>
                </a:solidFill>
              </a:rPr>
              <a:t>Цильниев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 Он родился, как предполагают, между 74 и 64 годами до Рождества Христова и принадлежал к сословию всадников (высшее дворянство).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80928"/>
            <a:ext cx="33337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715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28600" y="2990"/>
            <a:ext cx="511361" cy="1219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814" y="260648"/>
            <a:ext cx="9133706" cy="2088232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dirty="0">
                <a:solidFill>
                  <a:srgbClr val="002060"/>
                </a:solidFill>
              </a:rPr>
              <a:t>В Риме, на улице </a:t>
            </a:r>
            <a:r>
              <a:rPr lang="ru-RU" dirty="0" err="1">
                <a:solidFill>
                  <a:srgbClr val="002060"/>
                </a:solidFill>
              </a:rPr>
              <a:t>Мерулана</a:t>
            </a:r>
            <a:r>
              <a:rPr lang="ru-RU" dirty="0">
                <a:solidFill>
                  <a:srgbClr val="002060"/>
                </a:solidFill>
              </a:rPr>
              <a:t>, есть необычное одноэтажное здание, построенное много веков назад. Вывеска этого здания гласит, что здесь находится Аудитория Мецената. Когда-то это здание действительно принадлежало Меценату.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61" y="2636912"/>
            <a:ext cx="712879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985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13 апреля отмечается замечательный праздник – День благотворителя и мецената в России.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000303"/>
            <a:ext cx="8783910" cy="4884387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000" dirty="0">
                <a:solidFill>
                  <a:srgbClr val="002060"/>
                </a:solidFill>
              </a:rPr>
              <a:t>Дата приурочена ко дню рождения Гая Мецената, римского покровителя поэтов и художников, чье имя и стало нарицательным словом «меценат».</a:t>
            </a:r>
          </a:p>
          <a:p>
            <a:pPr marL="137160" indent="0">
              <a:buNone/>
            </a:pPr>
            <a:r>
              <a:rPr lang="ru-RU" sz="3000" dirty="0">
                <a:solidFill>
                  <a:srgbClr val="002060"/>
                </a:solidFill>
              </a:rPr>
              <a:t>Инициатором праздника стал Эрмитаж в лице его директора М. Пиотровского. Этот день получил и второе название – День спасибо. Впервые его отметили в 2005 году, и хочется надеяться, что и в дальнейшем он не потеряет своей актуальности.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482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16360"/>
          </a:xfrm>
        </p:spPr>
        <p:txBody>
          <a:bodyPr>
            <a:noAutofit/>
          </a:bodyPr>
          <a:lstStyle/>
          <a:p>
            <a:r>
              <a:rPr lang="ru-RU" sz="3400" dirty="0">
                <a:solidFill>
                  <a:srgbClr val="002060"/>
                </a:solidFill>
              </a:rPr>
              <a:t>Граф Александр Сергеевич Строганов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4988104" cy="583264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Он был первым меценатом в истории России. Один из крупнейших землевладельцев страны, граф больше всего прославился как щедрый благотворитель и коллекционер. Очень много путешествуя, Строганов увлекся составлением коллекции картин, камней и монет. Много времени, средств и сил граф уделял развитию культуры и искусства, оказывал помощь и поддержку таким знаменитым поэтам, как  </a:t>
            </a:r>
            <a:r>
              <a:rPr lang="ru-RU" sz="2400" dirty="0" err="1">
                <a:solidFill>
                  <a:srgbClr val="002060"/>
                </a:solidFill>
              </a:rPr>
              <a:t>Г.Державин</a:t>
            </a:r>
            <a:r>
              <a:rPr lang="ru-RU" sz="2400" dirty="0">
                <a:solidFill>
                  <a:srgbClr val="002060"/>
                </a:solidFill>
              </a:rPr>
              <a:t> и </a:t>
            </a:r>
            <a:r>
              <a:rPr lang="ru-RU" sz="2400" dirty="0" err="1">
                <a:solidFill>
                  <a:srgbClr val="002060"/>
                </a:solidFill>
              </a:rPr>
              <a:t>И</a:t>
            </a:r>
            <a:r>
              <a:rPr lang="ru-RU" sz="2400" dirty="0">
                <a:solidFill>
                  <a:srgbClr val="002060"/>
                </a:solidFill>
              </a:rPr>
              <a:t>. Крылов 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81642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804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085184"/>
            <a:ext cx="8208912" cy="12192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Бывший доходный дом </a:t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Строгановского технического училища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620688" y="1844824"/>
            <a:ext cx="360040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08" y="548680"/>
            <a:ext cx="806489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7893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638</TotalTime>
  <Words>1573</Words>
  <Application>Microsoft Office PowerPoint</Application>
  <PresentationFormat>Экран (4:3)</PresentationFormat>
  <Paragraphs>94</Paragraphs>
  <Slides>46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3" baseType="lpstr">
      <vt:lpstr>Calibri</vt:lpstr>
      <vt:lpstr>Constantia</vt:lpstr>
      <vt:lpstr>Garamond</vt:lpstr>
      <vt:lpstr>Wingdings</vt:lpstr>
      <vt:lpstr>Wingdings 2</vt:lpstr>
      <vt:lpstr>Wingdings 3</vt:lpstr>
      <vt:lpstr>Апекс</vt:lpstr>
      <vt:lpstr> Вклад Российского предпринимательства в развитие культуры. Основы благотворительности и миценатства в России</vt:lpstr>
      <vt:lpstr>Презентация PowerPoint</vt:lpstr>
      <vt:lpstr>Презентация PowerPoint</vt:lpstr>
      <vt:lpstr>Презентация PowerPoint</vt:lpstr>
      <vt:lpstr>   Меценат(Гай Цильний Maecenas)</vt:lpstr>
      <vt:lpstr>Презентация PowerPoint</vt:lpstr>
      <vt:lpstr>13 апреля отмечается замечательный праздник – День благотворителя и мецената в России.</vt:lpstr>
      <vt:lpstr>Граф Александр Сергеевич Строганов</vt:lpstr>
      <vt:lpstr>Бывший доходный дом  Строгановского технического училища</vt:lpstr>
      <vt:lpstr>Фасад Строгановского дворца</vt:lpstr>
      <vt:lpstr>Презентация PowerPoint</vt:lpstr>
      <vt:lpstr>Так выглядела медаль знаменитой демидовской премии в 19 веке</vt:lpstr>
      <vt:lpstr>Памятник почетному гражданину Флоренции Н.Н.Демидову на площади его имени</vt:lpstr>
      <vt:lpstr>По заказу Анатолия Демидова  Карл Брюллов написал полотно «Последний день Помпеи».</vt:lpstr>
      <vt:lpstr>Знаменитый покровитель и меценат XVIII века–граф Николай Петрович Шереметьев. </vt:lpstr>
      <vt:lpstr>Странноприимный дом Шереметьева (1794-1807 гг.)</vt:lpstr>
      <vt:lpstr>Голицинская больница</vt:lpstr>
      <vt:lpstr>Мариинская больница</vt:lpstr>
      <vt:lpstr>1-я градская больница</vt:lpstr>
      <vt:lpstr>«Министр почт» Федр Иванович Прянишников</vt:lpstr>
      <vt:lpstr>Савва Иванович Мамонтов</vt:lpstr>
      <vt:lpstr>Знаменитая династия Мамонтовых</vt:lpstr>
      <vt:lpstr>Презентация PowerPoint</vt:lpstr>
      <vt:lpstr>Мария Клавдиевна Тенищева</vt:lpstr>
      <vt:lpstr>Училище ремесленных учеников </vt:lpstr>
      <vt:lpstr>Павел Михайлович Третьяков</vt:lpstr>
      <vt:lpstr>Третьяковская галерея.  Памятник меценату П.М.Третьякову</vt:lpstr>
      <vt:lpstr>Презентация PowerPoint</vt:lpstr>
      <vt:lpstr>Московский художественный театр им. А.П.Чехова.</vt:lpstr>
      <vt:lpstr>Династия меценатов Морозовых</vt:lpstr>
      <vt:lpstr>Презентация PowerPoint</vt:lpstr>
      <vt:lpstr>Алексей Петрович Бахрушин</vt:lpstr>
      <vt:lpstr>Бахрушинский особняк</vt:lpstr>
      <vt:lpstr>Государственный центральный театральный музей  им. А. А.Бахрушина</vt:lpstr>
      <vt:lpstr>Презентация PowerPoint</vt:lpstr>
      <vt:lpstr>Презентация PowerPoint</vt:lpstr>
      <vt:lpstr>Презентация PowerPoint</vt:lpstr>
      <vt:lpstr>Презентация PowerPoint</vt:lpstr>
      <vt:lpstr>Я.А Прозоров</vt:lpstr>
      <vt:lpstr>Сергей Петрович Боткин</vt:lpstr>
      <vt:lpstr>Династия Хлудовых</vt:lpstr>
      <vt:lpstr>Владимир Потанин</vt:lpstr>
      <vt:lpstr>Дмитрий Борисович Зимин</vt:lpstr>
      <vt:lpstr>Вывод</vt:lpstr>
      <vt:lpstr>Заключение</vt:lpstr>
      <vt:lpstr>Список использованных источников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Вклад Российского предпринимательства в развитие культуры. Основы благотворительности и миценатства в России</dc:title>
  <dc:creator>Оператор</dc:creator>
  <cp:lastModifiedBy>Operator</cp:lastModifiedBy>
  <cp:revision>64</cp:revision>
  <dcterms:created xsi:type="dcterms:W3CDTF">2015-11-17T17:12:43Z</dcterms:created>
  <dcterms:modified xsi:type="dcterms:W3CDTF">2024-05-31T09:34:54Z</dcterms:modified>
</cp:coreProperties>
</file>