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57" r:id="rId4"/>
    <p:sldId id="259" r:id="rId5"/>
    <p:sldId id="260" r:id="rId6"/>
    <p:sldId id="264" r:id="rId7"/>
    <p:sldId id="273" r:id="rId8"/>
    <p:sldId id="261" r:id="rId9"/>
    <p:sldId id="265" r:id="rId10"/>
    <p:sldId id="263" r:id="rId11"/>
    <p:sldId id="262" r:id="rId12"/>
    <p:sldId id="266" r:id="rId13"/>
    <p:sldId id="267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12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edg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https://kartinkin.net/uploads/posts/2021-01/1610818999_11-p-fon-dlya-prezentatsii-dlya-kursovoi-1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s://kartinkin.net/uploads/posts/2021-01/1610818999_11-p-fon-dlya-prezentatsii-dlya-kursovoi-1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1" name="AutoShape 7" descr="https://phonoteka.org/uploads/posts/2021-04/1618519717_8-p-delovoi-fon-dlya-prezentatsii-powerpoint-8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3" name="AutoShape 9" descr="https://phonoteka.org/uploads/posts/2021-04/1618519717_8-p-delovoi-fon-dlya-prezentatsii-powerpoint-8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37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857224" y="857232"/>
            <a:ext cx="750099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МУНИЦИПАЛЬНОЕ АВТОНОМНОЕ ДОШКОЛЬНОЕ ОБРАЗОВАТЕЛЬНОЕ УЧРЕЖДЕНИЕ ГОРОДА НИЖНЕВАРТОВСКА ДЕТСКИЙ САД №77 «ЭРУДИТ»</a:t>
            </a: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1785918" y="6143644"/>
            <a:ext cx="586814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г. Нижневартовск, </a:t>
            </a:r>
            <a:r>
              <a:rPr lang="ru-RU" sz="1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sz="1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г.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57818" y="4643446"/>
            <a:ext cx="35004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Подготовила</a:t>
            </a:r>
          </a:p>
          <a:p>
            <a:pPr algn="r"/>
            <a:r>
              <a:rPr lang="ru-RU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Качакаева</a:t>
            </a:r>
            <a:r>
              <a:rPr lang="ru-RU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С.Б.</a:t>
            </a:r>
            <a:endParaRPr lang="ru-RU" b="1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Учитель-логопед</a:t>
            </a:r>
            <a:endParaRPr lang="ru-RU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500034" y="2500306"/>
            <a:ext cx="835821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«Словесные игры для развития творческих способностей детей»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42" name="Picture 6" descr="http://ds8.detkin-club.ru/images/exercises/953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7422" y="3857628"/>
            <a:ext cx="4424365" cy="20877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9" descr="https://s.kaskus.id/images/2019/08/18/4681457_20190818054627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48" y="3143248"/>
            <a:ext cx="7748096" cy="1585939"/>
          </a:xfrm>
          <a:prstGeom prst="rect">
            <a:avLst/>
          </a:prstGeom>
          <a:noFill/>
        </p:spPr>
      </p:pic>
      <p:pic>
        <p:nvPicPr>
          <p:cNvPr id="17" name="Picture 9" descr="https://s.kaskus.id/images/2019/08/18/4681457_20190818054627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14480" y="5286388"/>
            <a:ext cx="5614480" cy="114921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https://kartinkin.net/uploads/posts/2021-01/1610818999_11-p-fon-dlya-prezentatsii-dlya-kursovoi-1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s://kartinkin.net/uploads/posts/2021-01/1610818999_11-p-fon-dlya-prezentatsii-dlya-kursovoi-1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1" name="AutoShape 7" descr="https://phonoteka.org/uploads/posts/2021-04/1618519717_8-p-delovoi-fon-dlya-prezentatsii-powerpoint-8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3" name="AutoShape 9" descr="https://phonoteka.org/uploads/posts/2021-04/1618519717_8-p-delovoi-fon-dlya-prezentatsii-powerpoint-8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37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1142976" y="857232"/>
            <a:ext cx="650085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методике А.К. Бондаренко: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14282" y="1714488"/>
            <a:ext cx="8786874" cy="78581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400" b="1" dirty="0" smtClean="0">
                <a:solidFill>
                  <a:schemeClr val="tx2"/>
                </a:solidFill>
                <a:latin typeface="Bookman Old Style" pitchFamily="18" charset="0"/>
              </a:rPr>
              <a:t>1. Педагог должен четко представлять цель игры, ее ход, свою роль в ней.</a:t>
            </a:r>
            <a:endParaRPr lang="ru-RU" sz="2400" b="1" dirty="0">
              <a:solidFill>
                <a:schemeClr val="tx2"/>
              </a:solidFill>
              <a:latin typeface="Bookman Old Style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14282" y="2928934"/>
            <a:ext cx="8786874" cy="78581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400" b="1" dirty="0" smtClean="0">
                <a:solidFill>
                  <a:schemeClr val="tx2"/>
                </a:solidFill>
                <a:latin typeface="Bookman Old Style" pitchFamily="18" charset="0"/>
              </a:rPr>
              <a:t>2. В начале каждой игры необходимо создать игровое настроение.</a:t>
            </a:r>
            <a:endParaRPr lang="ru-RU" sz="2400" b="1" dirty="0">
              <a:solidFill>
                <a:schemeClr val="tx2"/>
              </a:solidFill>
              <a:latin typeface="Bookman Old Style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14282" y="4000504"/>
            <a:ext cx="8786874" cy="78581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400" b="1" dirty="0" smtClean="0">
                <a:solidFill>
                  <a:schemeClr val="tx2"/>
                </a:solidFill>
                <a:latin typeface="Bookman Old Style" pitchFamily="18" charset="0"/>
                <a:cs typeface="Times New Roman" pitchFamily="18" charset="0"/>
              </a:rPr>
              <a:t>3. Необходимо сделать игры занимательными.</a:t>
            </a:r>
            <a:endParaRPr lang="ru-RU" sz="2400" b="1" dirty="0">
              <a:solidFill>
                <a:schemeClr val="tx2"/>
              </a:solidFill>
              <a:latin typeface="Bookman Old Style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14282" y="5143512"/>
            <a:ext cx="8786874" cy="78581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400" b="1" dirty="0" smtClean="0">
                <a:solidFill>
                  <a:schemeClr val="tx2"/>
                </a:solidFill>
                <a:latin typeface="Bookman Old Style" pitchFamily="18" charset="0"/>
                <a:cs typeface="Times New Roman" pitchFamily="18" charset="0"/>
              </a:rPr>
              <a:t>4. </a:t>
            </a:r>
            <a:r>
              <a:rPr lang="ru-RU" sz="2400" b="1" dirty="0" smtClean="0">
                <a:solidFill>
                  <a:schemeClr val="tx2"/>
                </a:solidFill>
                <a:latin typeface="Bookman Old Style" pitchFamily="18" charset="0"/>
              </a:rPr>
              <a:t>Нужно создать условия для умственной активности всех детей. </a:t>
            </a:r>
            <a:endParaRPr lang="ru-RU" sz="2400" b="1" dirty="0">
              <a:solidFill>
                <a:schemeClr val="tx2"/>
              </a:solidFill>
              <a:latin typeface="Bookman Old Style" pitchFamily="18" charset="0"/>
              <a:cs typeface="Times New Roman" pitchFamily="18" charset="0"/>
            </a:endParaRPr>
          </a:p>
        </p:txBody>
      </p:sp>
      <p:pic>
        <p:nvPicPr>
          <p:cNvPr id="13" name="Picture 9" descr="https://s.kaskus.id/images/2019/08/18/4681457_20190818054627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928670"/>
            <a:ext cx="6715172" cy="115127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https://kartinkin.net/uploads/posts/2021-01/1610818999_11-p-fon-dlya-prezentatsii-dlya-kursovoi-1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s://kartinkin.net/uploads/posts/2021-01/1610818999_11-p-fon-dlya-prezentatsii-dlya-kursovoi-1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1" name="AutoShape 7" descr="https://phonoteka.org/uploads/posts/2021-04/1618519717_8-p-delovoi-fon-dlya-prezentatsii-powerpoint-8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3" name="AutoShape 9" descr="https://phonoteka.org/uploads/posts/2021-04/1618519717_8-p-delovoi-fon-dlya-prezentatsii-powerpoint-8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0582"/>
            <a:ext cx="9144000" cy="6837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Скругленный прямоугольник 6"/>
          <p:cNvSpPr/>
          <p:nvPr/>
        </p:nvSpPr>
        <p:spPr>
          <a:xfrm>
            <a:off x="214282" y="1000108"/>
            <a:ext cx="8715436" cy="78581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400" b="1" dirty="0" smtClean="0">
                <a:solidFill>
                  <a:schemeClr val="tx2"/>
                </a:solidFill>
                <a:latin typeface="Bookman Old Style" pitchFamily="18" charset="0"/>
              </a:rPr>
              <a:t>5. В каждую игру следует вводить варианты с усложнением задач.</a:t>
            </a:r>
            <a:endParaRPr lang="ru-RU" sz="2400" b="1" dirty="0">
              <a:solidFill>
                <a:schemeClr val="tx2"/>
              </a:solidFill>
              <a:latin typeface="Bookman Old Style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42844" y="2071678"/>
            <a:ext cx="8786874" cy="150019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400" b="1" dirty="0" smtClean="0">
                <a:solidFill>
                  <a:schemeClr val="tx2"/>
                </a:solidFill>
                <a:latin typeface="Bookman Old Style" pitchFamily="18" charset="0"/>
              </a:rPr>
              <a:t>6. Выбор словесной игры определяется задачами воспитательной работы с детьми данной группы, поэтому она может занимать различное место в педагогическом процессе.</a:t>
            </a:r>
            <a:endParaRPr lang="ru-RU" sz="2400" b="1" dirty="0">
              <a:solidFill>
                <a:schemeClr val="tx2"/>
              </a:solidFill>
              <a:latin typeface="Bookman Old Style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42844" y="3786190"/>
            <a:ext cx="8786874" cy="121444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400" b="1" dirty="0" smtClean="0">
                <a:solidFill>
                  <a:schemeClr val="tx2"/>
                </a:solidFill>
                <a:latin typeface="Bookman Old Style" pitchFamily="18" charset="0"/>
              </a:rPr>
              <a:t>7. Роль педагога в процессе словесных игр меняется в зависимости от возрастных особенностей детей. </a:t>
            </a:r>
            <a:endParaRPr lang="ru-RU" sz="2400" b="1" dirty="0">
              <a:solidFill>
                <a:schemeClr val="tx2"/>
              </a:solidFill>
              <a:latin typeface="Bookman Old Style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14282" y="5214950"/>
            <a:ext cx="8786874" cy="121444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chemeClr val="tx2"/>
                </a:solidFill>
                <a:latin typeface="Bookman Old Style" pitchFamily="18" charset="0"/>
              </a:rPr>
              <a:t>8. При проведении словесных дидактических игр особое внимание должно быть уделено правилам.</a:t>
            </a:r>
            <a:endParaRPr lang="ru-RU" sz="2400" b="1" dirty="0">
              <a:solidFill>
                <a:schemeClr val="tx2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https://kartinkin.net/uploads/posts/2021-01/1610818999_11-p-fon-dlya-prezentatsii-dlya-kursovoi-1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s://kartinkin.net/uploads/posts/2021-01/1610818999_11-p-fon-dlya-prezentatsii-dlya-kursovoi-1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1" name="AutoShape 7" descr="https://phonoteka.org/uploads/posts/2021-04/1618519717_8-p-delovoi-fon-dlya-prezentatsii-powerpoint-8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3" name="AutoShape 9" descr="https://phonoteka.org/uploads/posts/2021-04/1618519717_8-p-delovoi-fon-dlya-prezentatsii-powerpoint-8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0582"/>
            <a:ext cx="9144000" cy="6837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571472" y="1000108"/>
            <a:ext cx="8215370" cy="5270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Использование словесных игр  способствует:</a:t>
            </a:r>
          </a:p>
          <a:p>
            <a:pPr marL="0" marR="0" lvl="0" indent="1809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800" b="1" dirty="0" smtClean="0">
              <a:solidFill>
                <a:schemeClr val="tx2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1809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5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lang="ru-RU" sz="2800" b="1" dirty="0" smtClean="0">
                <a:solidFill>
                  <a:schemeClr val="accent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развитию творческого воображения и коммуникативных навыков детей дошкольного возраста;</a:t>
            </a: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lang="ru-RU" sz="2800" b="1" dirty="0" smtClean="0">
                <a:solidFill>
                  <a:schemeClr val="accent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обогащению словарного запаса;</a:t>
            </a: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lang="ru-RU" sz="2800" b="1" dirty="0" smtClean="0">
                <a:solidFill>
                  <a:schemeClr val="accent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развитию речи ребенка, сделав ее  более красочной и  эмоциональной.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9" descr="https://s.kaskus.id/images/2019/08/18/4681457_20190818054627.png"/>
          <p:cNvPicPr>
            <a:picLocks noChangeAspect="1" noChangeArrowheads="1"/>
          </p:cNvPicPr>
          <p:nvPr/>
        </p:nvPicPr>
        <p:blipFill>
          <a:blip r:embed="rId3"/>
          <a:srcRect t="26923" b="42308"/>
          <a:stretch>
            <a:fillRect/>
          </a:stretch>
        </p:blipFill>
        <p:spPr bwMode="auto">
          <a:xfrm>
            <a:off x="571472" y="1857364"/>
            <a:ext cx="8143964" cy="57150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https://kartinkin.net/uploads/posts/2021-01/1610818999_11-p-fon-dlya-prezentatsii-dlya-kursovoi-1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s://kartinkin.net/uploads/posts/2021-01/1610818999_11-p-fon-dlya-prezentatsii-dlya-kursovoi-1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1" name="AutoShape 7" descr="https://phonoteka.org/uploads/posts/2021-04/1618519717_8-p-delovoi-fon-dlya-prezentatsii-powerpoint-8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3" name="AutoShape 9" descr="https://phonoteka.org/uploads/posts/2021-04/1618519717_8-p-delovoi-fon-dlya-prezentatsii-powerpoint-8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0582"/>
            <a:ext cx="9144000" cy="6837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500034" y="1071546"/>
            <a:ext cx="81439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2"/>
                </a:solidFill>
                <a:latin typeface="Bookman Old Style" pitchFamily="18" charset="0"/>
                <a:cs typeface="Times New Roman" pitchFamily="18" charset="0"/>
              </a:rPr>
              <a:t>Словесные игры для детей</a:t>
            </a:r>
          </a:p>
          <a:p>
            <a:pPr algn="ctr"/>
            <a:r>
              <a:rPr lang="ru-RU" sz="3200" b="1" dirty="0" smtClean="0">
                <a:solidFill>
                  <a:schemeClr val="accent2"/>
                </a:solidFill>
                <a:latin typeface="Bookman Old Style" pitchFamily="18" charset="0"/>
                <a:cs typeface="Times New Roman" pitchFamily="18" charset="0"/>
              </a:rPr>
              <a:t> 4 - 5 лет</a:t>
            </a:r>
          </a:p>
          <a:p>
            <a:pPr algn="ctr"/>
            <a:endParaRPr lang="ru-RU" sz="3200" b="1" dirty="0">
              <a:solidFill>
                <a:schemeClr val="accent2"/>
              </a:solidFill>
              <a:latin typeface="Bookman Old Style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8596" y="2643182"/>
            <a:ext cx="642942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800" b="1" dirty="0" smtClean="0">
                <a:solidFill>
                  <a:schemeClr val="tx2"/>
                </a:solidFill>
                <a:latin typeface="Bookman Old Style" pitchFamily="18" charset="0"/>
              </a:rPr>
              <a:t>«Подскажи словечко»</a:t>
            </a:r>
          </a:p>
          <a:p>
            <a:pPr>
              <a:buFont typeface="Wingdings" pitchFamily="2" charset="2"/>
              <a:buChar char="v"/>
            </a:pPr>
            <a:r>
              <a:rPr lang="ru-RU" sz="2800" b="1" dirty="0" smtClean="0">
                <a:solidFill>
                  <a:schemeClr val="tx2"/>
                </a:solidFill>
                <a:latin typeface="Bookman Old Style" pitchFamily="18" charset="0"/>
              </a:rPr>
              <a:t>«Что происходит в природе?»</a:t>
            </a:r>
          </a:p>
          <a:p>
            <a:pPr>
              <a:buFont typeface="Wingdings" pitchFamily="2" charset="2"/>
              <a:buChar char="v"/>
            </a:pPr>
            <a:r>
              <a:rPr lang="ru-RU" sz="2800" b="1" dirty="0" smtClean="0">
                <a:solidFill>
                  <a:schemeClr val="tx2"/>
                </a:solidFill>
                <a:latin typeface="Bookman Old Style" pitchFamily="18" charset="0"/>
              </a:rPr>
              <a:t>«Что бывает круглым?»</a:t>
            </a:r>
          </a:p>
          <a:p>
            <a:pPr>
              <a:buFont typeface="Wingdings" pitchFamily="2" charset="2"/>
              <a:buChar char="v"/>
            </a:pPr>
            <a:r>
              <a:rPr lang="ru-RU" sz="2800" b="1" dirty="0" smtClean="0">
                <a:solidFill>
                  <a:schemeClr val="tx2"/>
                </a:solidFill>
                <a:latin typeface="Bookman Old Style" pitchFamily="18" charset="0"/>
              </a:rPr>
              <a:t>«Хорошо – плохо»</a:t>
            </a:r>
          </a:p>
          <a:p>
            <a:pPr>
              <a:buFont typeface="Wingdings" pitchFamily="2" charset="2"/>
              <a:buChar char="v"/>
            </a:pPr>
            <a:r>
              <a:rPr lang="ru-RU" sz="2800" b="1" dirty="0" smtClean="0">
                <a:solidFill>
                  <a:schemeClr val="tx2"/>
                </a:solidFill>
                <a:latin typeface="Bookman Old Style" pitchFamily="18" charset="0"/>
                <a:cs typeface="Times New Roman" pitchFamily="18" charset="0"/>
              </a:rPr>
              <a:t>«Скажи какой?»</a:t>
            </a:r>
          </a:p>
          <a:p>
            <a:pPr>
              <a:buFont typeface="Wingdings" pitchFamily="2" charset="2"/>
              <a:buChar char="v"/>
            </a:pPr>
            <a:r>
              <a:rPr lang="ru-RU" sz="2800" b="1" dirty="0" smtClean="0">
                <a:solidFill>
                  <a:schemeClr val="tx2"/>
                </a:solidFill>
                <a:latin typeface="Bookman Old Style" pitchFamily="18" charset="0"/>
                <a:cs typeface="Times New Roman" pitchFamily="18" charset="0"/>
              </a:rPr>
              <a:t>«Отгадай предмет» </a:t>
            </a:r>
          </a:p>
          <a:p>
            <a:pPr>
              <a:buFont typeface="Wingdings" pitchFamily="2" charset="2"/>
              <a:buChar char="v"/>
            </a:pPr>
            <a:r>
              <a:rPr lang="ru-RU" sz="2800" b="1" dirty="0" smtClean="0">
                <a:solidFill>
                  <a:schemeClr val="tx2"/>
                </a:solidFill>
                <a:latin typeface="Bookman Old Style" pitchFamily="18" charset="0"/>
                <a:cs typeface="Times New Roman" pitchFamily="18" charset="0"/>
              </a:rPr>
              <a:t>«Добавь слово» и мн.др.</a:t>
            </a:r>
          </a:p>
          <a:p>
            <a:pPr>
              <a:buFont typeface="Wingdings" pitchFamily="2" charset="2"/>
              <a:buChar char="v"/>
            </a:pPr>
            <a:endParaRPr lang="ru-RU" sz="2800" b="1" dirty="0">
              <a:solidFill>
                <a:schemeClr val="tx2"/>
              </a:solidFill>
              <a:latin typeface="Bookman Old Style" pitchFamily="18" charset="0"/>
            </a:endParaRPr>
          </a:p>
        </p:txBody>
      </p:sp>
      <p:pic>
        <p:nvPicPr>
          <p:cNvPr id="16" name="Picture 13" descr="https://cdn.pixabay.com/photo/2017/07/01/13/55/divider-2461548_1280.png"/>
          <p:cNvPicPr>
            <a:picLocks noChangeAspect="1" noChangeArrowheads="1"/>
          </p:cNvPicPr>
          <p:nvPr/>
        </p:nvPicPr>
        <p:blipFill>
          <a:blip r:embed="rId3"/>
          <a:srcRect t="35836" b="33447"/>
          <a:stretch>
            <a:fillRect/>
          </a:stretch>
        </p:blipFill>
        <p:spPr bwMode="auto">
          <a:xfrm>
            <a:off x="1071538" y="1714488"/>
            <a:ext cx="6977058" cy="1071570"/>
          </a:xfrm>
          <a:prstGeom prst="rect">
            <a:avLst/>
          </a:prstGeom>
          <a:noFill/>
        </p:spPr>
      </p:pic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27703" y="4143380"/>
            <a:ext cx="3516297" cy="21478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https://kartinkin.net/uploads/posts/2021-01/1610818999_11-p-fon-dlya-prezentatsii-dlya-kursovoi-1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s://kartinkin.net/uploads/posts/2021-01/1610818999_11-p-fon-dlya-prezentatsii-dlya-kursovoi-1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1" name="AutoShape 7" descr="https://phonoteka.org/uploads/posts/2021-04/1618519717_8-p-delovoi-fon-dlya-prezentatsii-powerpoint-8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3" name="AutoShape 9" descr="https://phonoteka.org/uploads/posts/2021-04/1618519717_8-p-delovoi-fon-dlya-prezentatsii-powerpoint-8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0582"/>
            <a:ext cx="9144000" cy="6837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500034" y="1071546"/>
            <a:ext cx="81439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2"/>
                </a:solidFill>
                <a:latin typeface="Bookman Old Style" pitchFamily="18" charset="0"/>
                <a:cs typeface="Times New Roman" pitchFamily="18" charset="0"/>
              </a:rPr>
              <a:t>Словесные игры для детей</a:t>
            </a:r>
          </a:p>
          <a:p>
            <a:pPr algn="ctr"/>
            <a:r>
              <a:rPr lang="ru-RU" sz="3200" b="1" dirty="0" smtClean="0">
                <a:solidFill>
                  <a:schemeClr val="accent2"/>
                </a:solidFill>
                <a:latin typeface="Bookman Old Style" pitchFamily="18" charset="0"/>
                <a:cs typeface="Times New Roman" pitchFamily="18" charset="0"/>
              </a:rPr>
              <a:t> 5 - 6 лет</a:t>
            </a:r>
          </a:p>
          <a:p>
            <a:pPr algn="ctr"/>
            <a:endParaRPr lang="ru-RU" sz="3200" b="1" dirty="0">
              <a:solidFill>
                <a:schemeClr val="accent2"/>
              </a:solidFill>
              <a:latin typeface="Bookman Old Style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7158" y="2500306"/>
            <a:ext cx="757242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800" b="1" dirty="0" smtClean="0">
                <a:solidFill>
                  <a:schemeClr val="tx2"/>
                </a:solidFill>
                <a:latin typeface="Bookman Old Style" pitchFamily="18" charset="0"/>
              </a:rPr>
              <a:t>«Придумай историю»</a:t>
            </a:r>
          </a:p>
          <a:p>
            <a:pPr>
              <a:buFont typeface="Wingdings" pitchFamily="2" charset="2"/>
              <a:buChar char="v"/>
            </a:pPr>
            <a:r>
              <a:rPr lang="ru-RU" sz="2800" b="1" dirty="0" smtClean="0">
                <a:solidFill>
                  <a:schemeClr val="tx2"/>
                </a:solidFill>
                <a:latin typeface="Bookman Old Style" pitchFamily="18" charset="0"/>
              </a:rPr>
              <a:t>«Наоборот»</a:t>
            </a:r>
          </a:p>
          <a:p>
            <a:pPr>
              <a:buFont typeface="Wingdings" pitchFamily="2" charset="2"/>
              <a:buChar char="v"/>
            </a:pPr>
            <a:r>
              <a:rPr lang="ru-RU" sz="2800" b="1" dirty="0" smtClean="0">
                <a:solidFill>
                  <a:schemeClr val="tx2"/>
                </a:solidFill>
                <a:latin typeface="Bookman Old Style" pitchFamily="18" charset="0"/>
              </a:rPr>
              <a:t>«Ласковые слова»</a:t>
            </a:r>
          </a:p>
          <a:p>
            <a:pPr>
              <a:buFont typeface="Wingdings" pitchFamily="2" charset="2"/>
              <a:buChar char="v"/>
            </a:pPr>
            <a:r>
              <a:rPr lang="ru-RU" sz="2800" b="1" dirty="0" smtClean="0">
                <a:solidFill>
                  <a:schemeClr val="tx2"/>
                </a:solidFill>
                <a:latin typeface="Bookman Old Style" pitchFamily="18" charset="0"/>
              </a:rPr>
              <a:t>«Какая бывает весна?»</a:t>
            </a:r>
          </a:p>
          <a:p>
            <a:pPr>
              <a:buFont typeface="Wingdings" pitchFamily="2" charset="2"/>
              <a:buChar char="v"/>
            </a:pPr>
            <a:r>
              <a:rPr lang="ru-RU" sz="2800" b="1" dirty="0" smtClean="0">
                <a:solidFill>
                  <a:schemeClr val="tx2"/>
                </a:solidFill>
                <a:latin typeface="Bookman Old Style" pitchFamily="18" charset="0"/>
              </a:rPr>
              <a:t>«Где что можно делать?»</a:t>
            </a:r>
          </a:p>
          <a:p>
            <a:pPr>
              <a:buFont typeface="Wingdings" pitchFamily="2" charset="2"/>
              <a:buChar char="v"/>
            </a:pPr>
            <a:r>
              <a:rPr lang="ru-RU" sz="2800" b="1" dirty="0" smtClean="0">
                <a:solidFill>
                  <a:schemeClr val="tx2"/>
                </a:solidFill>
                <a:latin typeface="Bookman Old Style" pitchFamily="18" charset="0"/>
              </a:rPr>
              <a:t>«Сказка по кругу»</a:t>
            </a:r>
          </a:p>
          <a:p>
            <a:pPr>
              <a:buFont typeface="Wingdings" pitchFamily="2" charset="2"/>
              <a:buChar char="v"/>
            </a:pPr>
            <a:r>
              <a:rPr lang="ru-RU" sz="2800" b="1" dirty="0" smtClean="0">
                <a:solidFill>
                  <a:schemeClr val="tx2"/>
                </a:solidFill>
                <a:latin typeface="Bookman Old Style" pitchFamily="18" charset="0"/>
              </a:rPr>
              <a:t>«Что сделано человеком?» и мн. др.</a:t>
            </a:r>
          </a:p>
          <a:p>
            <a:pPr>
              <a:buFont typeface="Wingdings" pitchFamily="2" charset="2"/>
              <a:buChar char="v"/>
            </a:pPr>
            <a:endParaRPr lang="ru-RU" sz="2800" b="1" dirty="0" smtClean="0">
              <a:solidFill>
                <a:schemeClr val="tx2"/>
              </a:solidFill>
              <a:latin typeface="Bookman Old Style" pitchFamily="18" charset="0"/>
            </a:endParaRPr>
          </a:p>
          <a:p>
            <a:pPr>
              <a:buFont typeface="Wingdings" pitchFamily="2" charset="2"/>
              <a:buChar char="v"/>
            </a:pPr>
            <a:endParaRPr lang="ru-RU" sz="2800" b="1" dirty="0">
              <a:solidFill>
                <a:schemeClr val="tx2"/>
              </a:solidFill>
              <a:latin typeface="Bookman Old Style" pitchFamily="18" charset="0"/>
            </a:endParaRPr>
          </a:p>
        </p:txBody>
      </p:sp>
      <p:pic>
        <p:nvPicPr>
          <p:cNvPr id="16" name="Picture 13" descr="https://cdn.pixabay.com/photo/2017/07/01/13/55/divider-2461548_1280.png"/>
          <p:cNvPicPr>
            <a:picLocks noChangeAspect="1" noChangeArrowheads="1"/>
          </p:cNvPicPr>
          <p:nvPr/>
        </p:nvPicPr>
        <p:blipFill>
          <a:blip r:embed="rId3"/>
          <a:srcRect t="35836" b="33447"/>
          <a:stretch>
            <a:fillRect/>
          </a:stretch>
        </p:blipFill>
        <p:spPr bwMode="auto">
          <a:xfrm>
            <a:off x="1071538" y="1714488"/>
            <a:ext cx="6977058" cy="1071570"/>
          </a:xfrm>
          <a:prstGeom prst="rect">
            <a:avLst/>
          </a:prstGeom>
          <a:noFill/>
        </p:spPr>
      </p:pic>
      <p:pic>
        <p:nvPicPr>
          <p:cNvPr id="3074" name="Picture 2" descr="https://pbs.twimg.com/media/DcTCq7bW0AQVOfQ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15301" y="2714619"/>
            <a:ext cx="2800103" cy="23407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https://kartinkin.net/uploads/posts/2021-01/1610818999_11-p-fon-dlya-prezentatsii-dlya-kursovoi-1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s://kartinkin.net/uploads/posts/2021-01/1610818999_11-p-fon-dlya-prezentatsii-dlya-kursovoi-1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1" name="AutoShape 7" descr="https://phonoteka.org/uploads/posts/2021-04/1618519717_8-p-delovoi-fon-dlya-prezentatsii-powerpoint-8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3" name="AutoShape 9" descr="https://phonoteka.org/uploads/posts/2021-04/1618519717_8-p-delovoi-fon-dlya-prezentatsii-powerpoint-8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0582"/>
            <a:ext cx="9144000" cy="6837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500034" y="1071546"/>
            <a:ext cx="81439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2"/>
                </a:solidFill>
                <a:latin typeface="Bookman Old Style" pitchFamily="18" charset="0"/>
                <a:cs typeface="Times New Roman" pitchFamily="18" charset="0"/>
              </a:rPr>
              <a:t>Словесные игры для детей</a:t>
            </a:r>
          </a:p>
          <a:p>
            <a:pPr algn="ctr"/>
            <a:r>
              <a:rPr lang="ru-RU" sz="3200" b="1" dirty="0" smtClean="0">
                <a:solidFill>
                  <a:schemeClr val="accent2"/>
                </a:solidFill>
                <a:latin typeface="Bookman Old Style" pitchFamily="18" charset="0"/>
                <a:cs typeface="Times New Roman" pitchFamily="18" charset="0"/>
              </a:rPr>
              <a:t> 6 - 7 лет</a:t>
            </a:r>
          </a:p>
          <a:p>
            <a:pPr algn="ctr"/>
            <a:endParaRPr lang="ru-RU" sz="3200" b="1" dirty="0">
              <a:solidFill>
                <a:schemeClr val="accent2"/>
              </a:solidFill>
              <a:latin typeface="Bookman Old Style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7158" y="2571744"/>
            <a:ext cx="642942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800" b="1" dirty="0" smtClean="0">
                <a:solidFill>
                  <a:schemeClr val="tx2"/>
                </a:solidFill>
                <a:latin typeface="Bookman Old Style" pitchFamily="18" charset="0"/>
              </a:rPr>
              <a:t>«Назови три слова»</a:t>
            </a:r>
          </a:p>
          <a:p>
            <a:pPr>
              <a:buFont typeface="Wingdings" pitchFamily="2" charset="2"/>
              <a:buChar char="v"/>
            </a:pPr>
            <a:r>
              <a:rPr lang="ru-RU" sz="2800" b="1" dirty="0" smtClean="0">
                <a:solidFill>
                  <a:schemeClr val="tx2"/>
                </a:solidFill>
                <a:latin typeface="Bookman Old Style" pitchFamily="18" charset="0"/>
              </a:rPr>
              <a:t>«Скажи наоборот»</a:t>
            </a:r>
          </a:p>
          <a:p>
            <a:pPr>
              <a:buFont typeface="Wingdings" pitchFamily="2" charset="2"/>
              <a:buChar char="v"/>
            </a:pPr>
            <a:r>
              <a:rPr lang="ru-RU" sz="2800" b="1" dirty="0" smtClean="0">
                <a:solidFill>
                  <a:schemeClr val="tx2"/>
                </a:solidFill>
                <a:latin typeface="Bookman Old Style" pitchFamily="18" charset="0"/>
              </a:rPr>
              <a:t>«Красивые слова, сладкие    слова, колючие слова…»</a:t>
            </a:r>
          </a:p>
          <a:p>
            <a:pPr>
              <a:buFont typeface="Wingdings" pitchFamily="2" charset="2"/>
              <a:buChar char="v"/>
            </a:pPr>
            <a:r>
              <a:rPr lang="ru-RU" sz="2800" b="1" dirty="0" smtClean="0">
                <a:solidFill>
                  <a:schemeClr val="tx2"/>
                </a:solidFill>
                <a:latin typeface="Bookman Old Style" pitchFamily="18" charset="0"/>
              </a:rPr>
              <a:t>«Придумай слова»</a:t>
            </a:r>
          </a:p>
          <a:p>
            <a:pPr>
              <a:buFont typeface="Wingdings" pitchFamily="2" charset="2"/>
              <a:buChar char="v"/>
            </a:pPr>
            <a:r>
              <a:rPr lang="ru-RU" sz="2800" b="1" dirty="0" smtClean="0">
                <a:solidFill>
                  <a:schemeClr val="tx2"/>
                </a:solidFill>
                <a:latin typeface="Bookman Old Style" pitchFamily="18" charset="0"/>
              </a:rPr>
              <a:t>«Придумай предложение»</a:t>
            </a:r>
          </a:p>
          <a:p>
            <a:pPr>
              <a:buFont typeface="Wingdings" pitchFamily="2" charset="2"/>
              <a:buChar char="v"/>
            </a:pPr>
            <a:r>
              <a:rPr lang="ru-RU" sz="2800" b="1" dirty="0" smtClean="0">
                <a:solidFill>
                  <a:schemeClr val="tx2"/>
                </a:solidFill>
                <a:latin typeface="Bookman Old Style" pitchFamily="18" charset="0"/>
              </a:rPr>
              <a:t>«Закончи предложение»</a:t>
            </a:r>
          </a:p>
          <a:p>
            <a:pPr>
              <a:buFont typeface="Wingdings" pitchFamily="2" charset="2"/>
              <a:buChar char="v"/>
            </a:pPr>
            <a:r>
              <a:rPr lang="ru-RU" sz="2800" b="1" dirty="0" smtClean="0">
                <a:solidFill>
                  <a:schemeClr val="tx2"/>
                </a:solidFill>
                <a:latin typeface="Bookman Old Style" pitchFamily="18" charset="0"/>
              </a:rPr>
              <a:t>«А если бы?...» и мн. др.</a:t>
            </a:r>
            <a:endParaRPr lang="ru-RU" sz="2800" b="1" dirty="0">
              <a:solidFill>
                <a:schemeClr val="tx2"/>
              </a:solidFill>
              <a:latin typeface="Bookman Old Style" pitchFamily="18" charset="0"/>
            </a:endParaRPr>
          </a:p>
        </p:txBody>
      </p:sp>
      <p:pic>
        <p:nvPicPr>
          <p:cNvPr id="16" name="Picture 13" descr="https://cdn.pixabay.com/photo/2017/07/01/13/55/divider-2461548_1280.png"/>
          <p:cNvPicPr>
            <a:picLocks noChangeAspect="1" noChangeArrowheads="1"/>
          </p:cNvPicPr>
          <p:nvPr/>
        </p:nvPicPr>
        <p:blipFill>
          <a:blip r:embed="rId3"/>
          <a:srcRect t="35836" b="33447"/>
          <a:stretch>
            <a:fillRect/>
          </a:stretch>
        </p:blipFill>
        <p:spPr bwMode="auto">
          <a:xfrm>
            <a:off x="1071538" y="1714488"/>
            <a:ext cx="6977058" cy="1071570"/>
          </a:xfrm>
          <a:prstGeom prst="rect">
            <a:avLst/>
          </a:prstGeom>
          <a:noFill/>
        </p:spPr>
      </p:pic>
      <p:pic>
        <p:nvPicPr>
          <p:cNvPr id="2054" name="Picture 6" descr="https://189131.selcdn.ru/leonardo/uploadsForSiteId/201044/content/43fd6fc7-365b-4bd4-a3ac-f3dc5bcafe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64270" y="2857496"/>
            <a:ext cx="3179730" cy="23847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https://kartinkin.net/uploads/posts/2021-01/1610818999_11-p-fon-dlya-prezentatsii-dlya-kursovoi-1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s://kartinkin.net/uploads/posts/2021-01/1610818999_11-p-fon-dlya-prezentatsii-dlya-kursovoi-1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1" name="AutoShape 7" descr="https://phonoteka.org/uploads/posts/2021-04/1618519717_8-p-delovoi-fon-dlya-prezentatsii-powerpoint-8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3" name="AutoShape 9" descr="https://phonoteka.org/uploads/posts/2021-04/1618519717_8-p-delovoi-fon-dlya-prezentatsii-powerpoint-8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37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428596" y="2786058"/>
            <a:ext cx="8143932" cy="1938992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2"/>
                </a:solidFill>
                <a:latin typeface="Bookman Old Style" pitchFamily="18" charset="0"/>
                <a:cs typeface="Times New Roman" pitchFamily="18" charset="0"/>
              </a:rPr>
              <a:t>Желаю Вам успехов</a:t>
            </a:r>
          </a:p>
          <a:p>
            <a:pPr algn="ctr"/>
            <a:r>
              <a:rPr lang="ru-RU" sz="4000" b="1" dirty="0" smtClean="0">
                <a:solidFill>
                  <a:schemeClr val="accent2"/>
                </a:solidFill>
                <a:latin typeface="Bookman Old Style" pitchFamily="18" charset="0"/>
                <a:cs typeface="Times New Roman" pitchFamily="18" charset="0"/>
              </a:rPr>
              <a:t> в работе!</a:t>
            </a:r>
          </a:p>
          <a:p>
            <a:pPr algn="ctr"/>
            <a:endParaRPr lang="ru-RU" sz="4000" b="1" dirty="0">
              <a:solidFill>
                <a:schemeClr val="accent2"/>
              </a:solidFill>
              <a:latin typeface="Bookman Old Style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https://kartinkin.net/uploads/posts/2021-01/1610818999_11-p-fon-dlya-prezentatsii-dlya-kursovoi-1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s://kartinkin.net/uploads/posts/2021-01/1610818999_11-p-fon-dlya-prezentatsii-dlya-kursovoi-1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1" name="AutoShape 7" descr="https://phonoteka.org/uploads/posts/2021-04/1618519717_8-p-delovoi-fon-dlya-prezentatsii-powerpoint-8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3" name="AutoShape 9" descr="https://phonoteka.org/uploads/posts/2021-04/1618519717_8-p-delovoi-fon-dlya-prezentatsii-powerpoint-8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0582"/>
            <a:ext cx="9144000" cy="6837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500034" y="1000108"/>
            <a:ext cx="8286808" cy="2339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Творчество является уделом всех…</a:t>
            </a:r>
            <a:endParaRPr kumimoji="0" lang="ru-RU" sz="1400" b="1" i="1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Оно является нормальным и постоянным спутником детского развития.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Л.С. </a:t>
            </a:r>
            <a:r>
              <a:rPr lang="ru-RU" sz="3200" b="1" i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Выготский</a:t>
            </a:r>
            <a:endParaRPr kumimoji="0" lang="ru-RU" sz="1400" b="1" i="1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4338" name="Picture 2" descr="https://tver-edun.ru/upload/iblock/aa4/aa4b5575d613c596badc8e7c8a45365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4612" y="3214686"/>
            <a:ext cx="3429024" cy="34290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 descr="https://s.kaskus.id/images/2019/08/18/4681457_20190818054627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2500306"/>
            <a:ext cx="8715436" cy="168970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https://kartinkin.net/uploads/posts/2021-01/1610818999_11-p-fon-dlya-prezentatsii-dlya-kursovoi-1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s://kartinkin.net/uploads/posts/2021-01/1610818999_11-p-fon-dlya-prezentatsii-dlya-kursovoi-1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1" name="AutoShape 7" descr="https://phonoteka.org/uploads/posts/2021-04/1618519717_8-p-delovoi-fon-dlya-prezentatsii-powerpoint-8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3" name="AutoShape 9" descr="https://phonoteka.org/uploads/posts/2021-04/1618519717_8-p-delovoi-fon-dlya-prezentatsii-powerpoint-8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37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362" name="AutoShape 2" descr="https://catherineasquithgallery.com/uploads/posts/2021-03/1614559407_41-p-polosa-na-belom-fone-63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214282" y="1071546"/>
            <a:ext cx="8715436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sng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Творческие способности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это индивидуальные особенности, качества человека, которые определяют успешность выполнения им творческой деятельности различного рода.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8" name="AutoShape 8" descr="https://kartinkin.net/uploads/posts/2021-07/1627103432_26-kartinkin-com-p-fon-linii-pryamie-krasivo-30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70" name="AutoShape 10" descr="https://kartinkin.net/uploads/posts/2021-07/1627103432_26-kartinkin-com-p-fon-linii-pryamie-krasivo-30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338" name="Picture 2" descr="https://yt3.ggpht.com/0HsfGR3DRYmqa_TL2vhDDXqs2K0IUZSqKBlLWQdMJpLYAkM5OZLYHjull7fHAvhby0kMGHEb29A=s900-c-k-c0x00ffffff-no-rj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3714752"/>
            <a:ext cx="2714644" cy="27146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341" name="Picture 5" descr="https://yt3.ggpht.com/ytc/AKedOLT7MSTKaCWGUq9wN-yul1RdN6LTdYCybWsDveeDNQ=s900-c-k-c0x00ffffff-no-rj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3357562"/>
            <a:ext cx="2286016" cy="228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343" name="Picture 7" descr="https://ds05.infourok.ru/uploads/ex/091e/00081f6d-af57621f/hello_html_49b7ee7a.jpg"/>
          <p:cNvPicPr>
            <a:picLocks noChangeAspect="1" noChangeArrowheads="1"/>
          </p:cNvPicPr>
          <p:nvPr/>
        </p:nvPicPr>
        <p:blipFill>
          <a:blip r:embed="rId5" cstate="print"/>
          <a:srcRect b="8307"/>
          <a:stretch>
            <a:fillRect/>
          </a:stretch>
        </p:blipFill>
        <p:spPr bwMode="auto">
          <a:xfrm>
            <a:off x="6429388" y="3357562"/>
            <a:ext cx="2403532" cy="25133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https://kartinkin.net/uploads/posts/2021-01/1610818999_11-p-fon-dlya-prezentatsii-dlya-kursovoi-1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s://kartinkin.net/uploads/posts/2021-01/1610818999_11-p-fon-dlya-prezentatsii-dlya-kursovoi-1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1" name="AutoShape 7" descr="https://phonoteka.org/uploads/posts/2021-04/1618519717_8-p-delovoi-fon-dlya-prezentatsii-powerpoint-8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3" name="AutoShape 9" descr="https://phonoteka.org/uploads/posts/2021-04/1618519717_8-p-delovoi-fon-dlya-prezentatsii-powerpoint-8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0582"/>
            <a:ext cx="9144000" cy="6837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428596" y="1142984"/>
            <a:ext cx="8286808" cy="2523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Дошкольные годы – самый благоприятный период для развития любых способностей, в том числе и творческих. Ребенок в этом возрасте любознателен и открыт для познания окружающего мира.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435" name="AutoShape 3" descr="https://catherineasquithgallery.com/uploads/posts/2021-03/1614559355_4-p-polosa-na-belom-fone-5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43" name="AutoShape 11" descr="https://catherineasquithgallery.com/uploads/posts/2021-03/1614552504_4-p-detskie-kartinki-na-belom-fone-4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8444" name="Picture 12" descr="C:\Users\Admin\Desktop\1614552504_4-p-detskie-kartinki-na-belom-fone-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1670" y="3786190"/>
            <a:ext cx="4858159" cy="2643206"/>
          </a:xfrm>
          <a:prstGeom prst="rect">
            <a:avLst/>
          </a:prstGeom>
          <a:noFill/>
        </p:spPr>
      </p:pic>
      <p:pic>
        <p:nvPicPr>
          <p:cNvPr id="14" name="Picture 9" descr="https://s.kaskus.id/images/2019/08/18/4681457_20190818054627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786058"/>
            <a:ext cx="8643998" cy="1857388"/>
          </a:xfrm>
          <a:prstGeom prst="rect">
            <a:avLst/>
          </a:prstGeom>
          <a:noFill/>
        </p:spPr>
      </p:pic>
      <p:pic>
        <p:nvPicPr>
          <p:cNvPr id="15" name="Picture 9" descr="https://s.kaskus.id/images/2019/08/18/4681457_20190818054627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00232" y="5776906"/>
            <a:ext cx="5031245" cy="108109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https://kartinkin.net/uploads/posts/2021-01/1610818999_11-p-fon-dlya-prezentatsii-dlya-kursovoi-1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s://kartinkin.net/uploads/posts/2021-01/1610818999_11-p-fon-dlya-prezentatsii-dlya-kursovoi-1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1" name="AutoShape 7" descr="https://phonoteka.org/uploads/posts/2021-04/1618519717_8-p-delovoi-fon-dlya-prezentatsii-powerpoint-8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3" name="AutoShape 9" descr="https://phonoteka.org/uploads/posts/2021-04/1618519717_8-p-delovoi-fon-dlya-prezentatsii-powerpoint-8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0582"/>
            <a:ext cx="9144000" cy="6837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357158" y="285728"/>
            <a:ext cx="8358246" cy="107721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Речевое творчество - это проявление творчества в речевой деятельности. </a:t>
            </a:r>
            <a:endParaRPr lang="ru-RU" sz="32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8" name="Picture 4" descr="https://ds05.infourok.ru/uploads/ex/04bd/000ff6c4-1fbbc1eb/hello_html_m1c8e9ba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480" y="3232545"/>
            <a:ext cx="4833939" cy="3625455"/>
          </a:xfrm>
          <a:prstGeom prst="rect">
            <a:avLst/>
          </a:prstGeom>
          <a:noFill/>
        </p:spPr>
      </p:pic>
      <p:pic>
        <p:nvPicPr>
          <p:cNvPr id="12292" name="Picture 4" descr="https://uprostim.com/wp-content/uploads/2021/04/image078-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8" y="1928802"/>
            <a:ext cx="3197539" cy="2318160"/>
          </a:xfrm>
          <a:prstGeom prst="rect">
            <a:avLst/>
          </a:prstGeom>
          <a:noFill/>
        </p:spPr>
      </p:pic>
      <p:pic>
        <p:nvPicPr>
          <p:cNvPr id="12" name="Picture 4" descr="https://uprostim.com/wp-content/uploads/2021/04/image078-7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285720" y="2714620"/>
            <a:ext cx="2571768" cy="1719569"/>
          </a:xfrm>
          <a:prstGeom prst="rect">
            <a:avLst/>
          </a:prstGeom>
          <a:noFill/>
        </p:spPr>
      </p:pic>
      <p:pic>
        <p:nvPicPr>
          <p:cNvPr id="13" name="Picture 4" descr="https://uprostim.com/wp-content/uploads/2021/04/image078-7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86050" y="1571612"/>
            <a:ext cx="2759052" cy="2000264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571472" y="3143248"/>
            <a:ext cx="2071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Bookman Old Style" pitchFamily="18" charset="0"/>
              </a:rPr>
              <a:t>Почему?</a:t>
            </a:r>
            <a:endParaRPr lang="ru-RU" sz="28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786050" y="2000240"/>
            <a:ext cx="27860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Bookman Old Style" pitchFamily="18" charset="0"/>
              </a:rPr>
              <a:t>А что будет, если…?</a:t>
            </a:r>
            <a:endParaRPr lang="ru-RU" sz="28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857884" y="2500306"/>
            <a:ext cx="30003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Bookman Old Style" pitchFamily="18" charset="0"/>
              </a:rPr>
              <a:t>Что было бы, если бы…?</a:t>
            </a:r>
            <a:endParaRPr lang="ru-RU" sz="28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https://kartinkin.net/uploads/posts/2021-01/1610818999_11-p-fon-dlya-prezentatsii-dlya-kursovoi-1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s://kartinkin.net/uploads/posts/2021-01/1610818999_11-p-fon-dlya-prezentatsii-dlya-kursovoi-1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1" name="AutoShape 7" descr="https://phonoteka.org/uploads/posts/2021-04/1618519717_8-p-delovoi-fon-dlya-prezentatsii-powerpoint-8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3" name="AutoShape 9" descr="https://phonoteka.org/uploads/posts/2021-04/1618519717_8-p-delovoi-fon-dlya-prezentatsii-powerpoint-8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0582"/>
            <a:ext cx="9144000" cy="6837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357158" y="1214422"/>
            <a:ext cx="8429684" cy="372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Развитие словесного творчества включает все направления над словом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лексическое (словарный запас)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грамматическое (взаимодействие слов между собой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в словосочетаниях и предложениях)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8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фонетическое (звуковая сторона речи).  </a:t>
            </a:r>
            <a:endParaRPr kumimoji="0" lang="ru-RU" sz="360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 descr="https://s.kaskus.id/images/2019/08/18/4681457_20190818054627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1643050"/>
            <a:ext cx="6649229" cy="1428760"/>
          </a:xfrm>
          <a:prstGeom prst="rect">
            <a:avLst/>
          </a:prstGeom>
          <a:noFill/>
        </p:spPr>
      </p:pic>
      <p:pic>
        <p:nvPicPr>
          <p:cNvPr id="9" name="Picture 13" descr="https://cdn.pixabay.com/photo/2017/07/01/13/55/divider-2461548_1280.png"/>
          <p:cNvPicPr>
            <a:picLocks noChangeAspect="1" noChangeArrowheads="1"/>
          </p:cNvPicPr>
          <p:nvPr/>
        </p:nvPicPr>
        <p:blipFill>
          <a:blip r:embed="rId4"/>
          <a:srcRect t="35836" b="33447"/>
          <a:stretch>
            <a:fillRect/>
          </a:stretch>
        </p:blipFill>
        <p:spPr bwMode="auto">
          <a:xfrm>
            <a:off x="1142976" y="5072074"/>
            <a:ext cx="6977058" cy="107157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https://kartinkin.net/uploads/posts/2021-01/1610818999_11-p-fon-dlya-prezentatsii-dlya-kursovoi-1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s://kartinkin.net/uploads/posts/2021-01/1610818999_11-p-fon-dlya-prezentatsii-dlya-kursovoi-1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1" name="AutoShape 7" descr="https://phonoteka.org/uploads/posts/2021-04/1618519717_8-p-delovoi-fon-dlya-prezentatsii-powerpoint-8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3" name="AutoShape 9" descr="https://phonoteka.org/uploads/posts/2021-04/1618519717_8-p-delovoi-fon-dlya-prezentatsii-powerpoint-8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0582"/>
            <a:ext cx="9144000" cy="6837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357158" y="928670"/>
            <a:ext cx="8429684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Словесное творчество выражается в разных формах: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в словотворчестве (придумывание новых слов и оборотов);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сочинение загадок, небылиц, собственных рассказов, сказок;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сочинение стихов;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творческих пересказах.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 descr="https://s.kaskus.id/images/2019/08/18/4681457_20190818054627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1357298"/>
            <a:ext cx="6649229" cy="1428760"/>
          </a:xfrm>
          <a:prstGeom prst="rect">
            <a:avLst/>
          </a:prstGeom>
          <a:noFill/>
        </p:spPr>
      </p:pic>
      <p:pic>
        <p:nvPicPr>
          <p:cNvPr id="9" name="Picture 13" descr="https://cdn.pixabay.com/photo/2017/07/01/13/55/divider-2461548_1280.png"/>
          <p:cNvPicPr>
            <a:picLocks noChangeAspect="1" noChangeArrowheads="1"/>
          </p:cNvPicPr>
          <p:nvPr/>
        </p:nvPicPr>
        <p:blipFill>
          <a:blip r:embed="rId4"/>
          <a:srcRect t="35836" b="33447"/>
          <a:stretch>
            <a:fillRect/>
          </a:stretch>
        </p:blipFill>
        <p:spPr bwMode="auto">
          <a:xfrm>
            <a:off x="1142976" y="5500702"/>
            <a:ext cx="6977058" cy="107157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https://kartinkin.net/uploads/posts/2021-01/1610818999_11-p-fon-dlya-prezentatsii-dlya-kursovoi-1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s://kartinkin.net/uploads/posts/2021-01/1610818999_11-p-fon-dlya-prezentatsii-dlya-kursovoi-1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1" name="AutoShape 7" descr="https://phonoteka.org/uploads/posts/2021-04/1618519717_8-p-delovoi-fon-dlya-prezentatsii-powerpoint-8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3" name="AutoShape 9" descr="https://phonoteka.org/uploads/posts/2021-04/1618519717_8-p-delovoi-fon-dlya-prezentatsii-powerpoint-8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0582"/>
            <a:ext cx="9144000" cy="6837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714348" y="571480"/>
            <a:ext cx="735811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Словесные игры.</a:t>
            </a:r>
          </a:p>
          <a:p>
            <a:pPr algn="ctr"/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(построены на словах и действиях играющих) </a:t>
            </a:r>
            <a:endParaRPr lang="ru-RU" sz="32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8" name="AutoShape 4" descr="https://catherineasquithgallery.com/uploads/posts/2021-02/1614525795_4-p-strelka-na-belom-fone-7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3" name="Picture 9" descr="https://s.kaskus.id/images/2019/08/18/4681457_20190818054627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857232"/>
            <a:ext cx="6715172" cy="1151274"/>
          </a:xfrm>
          <a:prstGeom prst="rect">
            <a:avLst/>
          </a:prstGeom>
          <a:noFill/>
        </p:spPr>
      </p:pic>
      <p:sp>
        <p:nvSpPr>
          <p:cNvPr id="18" name="Стрелка вниз 17"/>
          <p:cNvSpPr/>
          <p:nvPr/>
        </p:nvSpPr>
        <p:spPr>
          <a:xfrm rot="19396686">
            <a:off x="6631657" y="2936099"/>
            <a:ext cx="229967" cy="102006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85720" y="3929066"/>
            <a:ext cx="3000396" cy="71438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Учебной</a:t>
            </a:r>
            <a:endParaRPr lang="ru-RU" sz="32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786050" y="4857760"/>
            <a:ext cx="3643338" cy="78581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Самостоятельной </a:t>
            </a:r>
            <a:endParaRPr lang="ru-RU" sz="32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5985593" y="3977866"/>
            <a:ext cx="2928958" cy="71438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Игровой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357290" y="2428868"/>
            <a:ext cx="61436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Используются в различной деятельности детей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" name="Picture 9" descr="https://s.kaskus.id/images/2019/08/18/4681457_20190818054627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1928802"/>
            <a:ext cx="6715172" cy="1151274"/>
          </a:xfrm>
          <a:prstGeom prst="rect">
            <a:avLst/>
          </a:prstGeom>
          <a:noFill/>
        </p:spPr>
      </p:pic>
      <p:sp>
        <p:nvSpPr>
          <p:cNvPr id="25" name="Стрелка вниз 24"/>
          <p:cNvSpPr/>
          <p:nvPr/>
        </p:nvSpPr>
        <p:spPr>
          <a:xfrm>
            <a:off x="4429124" y="3286124"/>
            <a:ext cx="214314" cy="150019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 вниз 25"/>
          <p:cNvSpPr/>
          <p:nvPr/>
        </p:nvSpPr>
        <p:spPr>
          <a:xfrm rot="2819429" flipH="1">
            <a:off x="2333754" y="2856420"/>
            <a:ext cx="246246" cy="102269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" name="Picture 9" descr="https://s.kaskus.id/images/2019/08/18/4681457_2019081805462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4357694"/>
            <a:ext cx="2581292" cy="442546"/>
          </a:xfrm>
          <a:prstGeom prst="rect">
            <a:avLst/>
          </a:prstGeom>
          <a:noFill/>
        </p:spPr>
      </p:pic>
      <p:pic>
        <p:nvPicPr>
          <p:cNvPr id="27" name="Picture 9" descr="https://s.kaskus.id/images/2019/08/18/4681457_2019081805462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5074" y="4429132"/>
            <a:ext cx="2581292" cy="442546"/>
          </a:xfrm>
          <a:prstGeom prst="rect">
            <a:avLst/>
          </a:prstGeom>
          <a:noFill/>
        </p:spPr>
      </p:pic>
      <p:pic>
        <p:nvPicPr>
          <p:cNvPr id="28" name="Picture 9" descr="https://s.kaskus.id/images/2019/08/18/4681457_20190818054627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28926" y="5357826"/>
            <a:ext cx="3286148" cy="442546"/>
          </a:xfrm>
          <a:prstGeom prst="rect">
            <a:avLst/>
          </a:prstGeom>
          <a:noFill/>
        </p:spPr>
      </p:pic>
      <p:sp>
        <p:nvSpPr>
          <p:cNvPr id="9220" name="AutoShape 4" descr="https://kartinkin.net/uploads/posts/2021-01/1611395566_4-p-fon-tantsuyushchie-deti-4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221" name="Picture 5" descr="C:\Users\Admin\Desktop\1611395566_4-p-fon-tantsuyushchie-deti-4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15140" y="4929198"/>
            <a:ext cx="2185859" cy="1928802"/>
          </a:xfrm>
          <a:prstGeom prst="rect">
            <a:avLst/>
          </a:prstGeom>
          <a:noFill/>
        </p:spPr>
      </p:pic>
      <p:pic>
        <p:nvPicPr>
          <p:cNvPr id="9223" name="Picture 7" descr="https://i.pinimg.com/originals/47/27/72/47277230a692fb71f8a21e750ac2407d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0034" y="4714884"/>
            <a:ext cx="1785950" cy="193239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https://kartinkin.net/uploads/posts/2021-01/1610818999_11-p-fon-dlya-prezentatsii-dlya-kursovoi-1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s://kartinkin.net/uploads/posts/2021-01/1610818999_11-p-fon-dlya-prezentatsii-dlya-kursovoi-1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1" name="AutoShape 7" descr="https://phonoteka.org/uploads/posts/2021-04/1618519717_8-p-delovoi-fon-dlya-prezentatsii-powerpoint-8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3" name="AutoShape 9" descr="https://phonoteka.org/uploads/posts/2021-04/1618519717_8-p-delovoi-fon-dlya-prezentatsii-powerpoint-8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0582"/>
            <a:ext cx="9144000" cy="6837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428596" y="928670"/>
            <a:ext cx="8286808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Советский психолог </a:t>
            </a:r>
          </a:p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Л. С.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Выготский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писал </a:t>
            </a:r>
          </a:p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«Для всякого обучения существуют оптимальные, т. е. наиболее благоприятные сроки.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17" descr="https://static.tildacdn.com/tild3964-3631-4735-b163-373034393336/vectores-lineas-png-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2857496"/>
            <a:ext cx="7883834" cy="1428760"/>
          </a:xfrm>
          <a:prstGeom prst="rect">
            <a:avLst/>
          </a:prstGeom>
          <a:noFill/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/>
          <a:srcRect l="1549" t="6024" r="3925" b="3614"/>
          <a:stretch>
            <a:fillRect/>
          </a:stretch>
        </p:blipFill>
        <p:spPr bwMode="auto">
          <a:xfrm>
            <a:off x="2285984" y="4180856"/>
            <a:ext cx="4572032" cy="22485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357</TotalTime>
  <Words>468</Words>
  <PresentationFormat>Экран (4:3)</PresentationFormat>
  <Paragraphs>87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111</cp:lastModifiedBy>
  <cp:revision>46</cp:revision>
  <dcterms:created xsi:type="dcterms:W3CDTF">2022-02-12T13:41:57Z</dcterms:created>
  <dcterms:modified xsi:type="dcterms:W3CDTF">2024-04-06T17:45:44Z</dcterms:modified>
</cp:coreProperties>
</file>