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37" r:id="rId4"/>
    <p:sldId id="307" r:id="rId5"/>
    <p:sldId id="315" r:id="rId6"/>
    <p:sldId id="317" r:id="rId7"/>
    <p:sldId id="318" r:id="rId8"/>
    <p:sldId id="339" r:id="rId9"/>
    <p:sldId id="340" r:id="rId10"/>
    <p:sldId id="322" r:id="rId11"/>
    <p:sldId id="341" r:id="rId12"/>
    <p:sldId id="342" r:id="rId13"/>
    <p:sldId id="343" r:id="rId14"/>
    <p:sldId id="344" r:id="rId15"/>
    <p:sldId id="345" r:id="rId16"/>
    <p:sldId id="346" r:id="rId17"/>
    <p:sldId id="348" r:id="rId18"/>
    <p:sldId id="349" r:id="rId19"/>
    <p:sldId id="350" r:id="rId20"/>
    <p:sldId id="351" r:id="rId21"/>
    <p:sldId id="352" r:id="rId22"/>
    <p:sldId id="353" r:id="rId23"/>
    <p:sldId id="261" r:id="rId24"/>
    <p:sldId id="333" r:id="rId25"/>
    <p:sldId id="270" r:id="rId2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veat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HCrSues/T4dDo3hih62M6tOCn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7" autoAdjust="0"/>
  </p:normalViewPr>
  <p:slideViewPr>
    <p:cSldViewPr snapToGrid="0">
      <p:cViewPr varScale="1">
        <p:scale>
          <a:sx n="86" d="100"/>
          <a:sy n="86" d="100"/>
        </p:scale>
        <p:origin x="1326" y="76"/>
      </p:cViewPr>
      <p:guideLst>
        <p:guide orient="horz" pos="2160"/>
        <p:guide pos="2886"/>
      </p:guideLst>
    </p:cSldViewPr>
  </p:slideViewPr>
  <p:outlineViewPr>
    <p:cViewPr>
      <p:scale>
        <a:sx n="33" d="100"/>
        <a:sy n="33" d="100"/>
      </p:scale>
      <p:origin x="0" y="-20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61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4278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88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88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847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574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86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08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562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751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603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497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92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71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7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24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92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71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8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69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0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 descr="图片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685800" y="1614378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403350" y="2428875"/>
            <a:ext cx="640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 rot="5400000">
            <a:off x="4803776" y="2128838"/>
            <a:ext cx="573087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612776" y="147637"/>
            <a:ext cx="573087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468313" y="287338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68313" y="1198563"/>
            <a:ext cx="8229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468313" y="287338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468313" y="1198563"/>
            <a:ext cx="4038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4659313" y="1198563"/>
            <a:ext cx="4038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468313" y="287338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 rot="5400000">
            <a:off x="2170907" y="-504031"/>
            <a:ext cx="48244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 descr="图片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468313" y="287338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468313" y="1198563"/>
            <a:ext cx="8229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527048" y="534917"/>
            <a:ext cx="5805763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ru-RU" sz="2400" i="1" smtClean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«</a:t>
            </a:r>
            <a:r>
              <a:rPr lang="ru-RU" sz="2400" i="1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Развитие функциональной грамотности учащихся в ходе реализации дополнительных общеобразовательных общеразвивающих программам художественной </a:t>
            </a:r>
            <a:r>
              <a:rPr lang="ru-RU" sz="2400" i="1" dirty="0" smtClean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направленности»</a:t>
            </a:r>
            <a:r>
              <a:rPr lang="ru-RU" sz="2400" i="1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ru-RU" sz="2400" i="1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400" i="1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br>
              <a:rPr lang="ru-RU" sz="2400" i="1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000" i="1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методический комментарий </a:t>
            </a:r>
            <a:endParaRPr sz="2400" i="1" dirty="0">
              <a:solidFill>
                <a:srgbClr val="7030A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 rot="-470585">
            <a:off x="2525419" y="3163781"/>
            <a:ext cx="5682961" cy="120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357188" algn="just" rtl="0"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2400"/>
              <a:buFont typeface="Arial"/>
              <a:buNone/>
            </a:pPr>
            <a:r>
              <a:rPr lang="ru-RU" sz="2400" b="1" i="1" dirty="0">
                <a:solidFill>
                  <a:srgbClr val="6868CF"/>
                </a:solidFill>
                <a:latin typeface="Caveat"/>
                <a:ea typeface="Caveat"/>
                <a:cs typeface="Caveat"/>
                <a:sym typeface="Caveat"/>
              </a:rPr>
              <a:t>В помощь педагогическим работникам при работе над дополнительной общеобразовательной программой</a:t>
            </a:r>
            <a:endParaRPr sz="2400" b="1" i="1" dirty="0">
              <a:solidFill>
                <a:srgbClr val="6868C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510872" y="5944755"/>
            <a:ext cx="22875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г. Щёлково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2023 год</a:t>
            </a:r>
            <a:endParaRPr sz="1600" b="1" i="1" u="none" strike="noStrike" cap="none">
              <a:solidFill>
                <a:srgbClr val="A2A2E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1084" y="4135374"/>
            <a:ext cx="1622628" cy="147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92" y="1691401"/>
            <a:ext cx="1865538" cy="185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41052"/>
            <a:ext cx="8661677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Содержательные </a:t>
            </a:r>
            <a:r>
              <a:rPr lang="ru-RU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методические возможности инвариантных (ключевых) и вариативных компонентов функциональной грамотности в рамках реализации ДООП художественной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направленности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43808"/>
              </p:ext>
            </p:extLst>
          </p:nvPr>
        </p:nvGraphicFramePr>
        <p:xfrm>
          <a:off x="452176" y="1125417"/>
          <a:ext cx="7536264" cy="549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38"/>
                <a:gridCol w="5637126"/>
              </a:tblGrid>
              <a:tr h="47227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Читательская грамотность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64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Профиль программы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Содержательные элементы образовательной деятельности, ориентированные на формирование у учащихся компонента грамотности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11536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5969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задание</a:t>
                      </a:r>
                      <a:r>
                        <a:rPr lang="ru-RU" sz="14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обучающихся: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познакомиться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биографией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композиторов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историей создания конкретного музыкального произведения (в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индивидуальным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репертуарным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планом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обучающегося</a:t>
                      </a:r>
                      <a:r>
                        <a:rPr lang="ru-RU" sz="14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репертуаром</a:t>
                      </a:r>
                      <a:r>
                        <a:rPr lang="ru-RU" sz="14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музыкально-исполнительского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44061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90"/>
                        </a:lnSpc>
                        <a:spcAft>
                          <a:spcPts val="0"/>
                        </a:spcAft>
                        <a:tabLst>
                          <a:tab pos="1408430" algn="l"/>
                          <a:tab pos="1594485" algn="l"/>
                          <a:tab pos="2727960" algn="l"/>
                          <a:tab pos="419925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индивидуальный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/коллективный исследовательский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«Словарь</a:t>
                      </a:r>
                      <a:r>
                        <a:rPr lang="ru-RU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юного</a:t>
                      </a:r>
                      <a:r>
                        <a:rPr lang="ru-RU" sz="14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художника»:</a:t>
                      </a:r>
                      <a:r>
                        <a:rPr lang="ru-RU" sz="14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  <a:r>
                        <a:rPr lang="ru-RU" sz="1400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термины</a:t>
                      </a:r>
                      <a:r>
                        <a:rPr lang="ru-RU" sz="14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</a:t>
                      </a:r>
                      <a:r>
                        <a:rPr lang="ru-RU" sz="14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изобразительного искусства, история </a:t>
                      </a:r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народных промыслов </a:t>
                      </a:r>
                      <a:r>
                        <a:rPr lang="ru-RU" sz="14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 и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</a:p>
                  </a:txBody>
                  <a:tcPr marL="0" marR="0" marT="0" marB="0"/>
                </a:tc>
              </a:tr>
              <a:tr h="602901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408430" algn="l"/>
                          <a:tab pos="1594485" algn="l"/>
                          <a:tab pos="2727960" algn="l"/>
                          <a:tab pos="419925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-индивидуальный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/коллективный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 проект «Словарь</a:t>
                      </a:r>
                      <a:r>
                        <a:rPr lang="ru-RU" sz="14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юного</a:t>
                      </a:r>
                      <a:r>
                        <a:rPr lang="ru-RU" sz="14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танцора»:</a:t>
                      </a:r>
                      <a:r>
                        <a:rPr lang="ru-RU" sz="1400" spc="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  <a:r>
                        <a:rPr lang="ru-RU" sz="1400" spc="2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термины</a:t>
                      </a:r>
                      <a:r>
                        <a:rPr lang="ru-RU" sz="1400" spc="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</a:t>
                      </a:r>
                      <a:r>
                        <a:rPr lang="ru-RU" sz="14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хореографии,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появления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</a:p>
                  </a:txBody>
                  <a:tcPr marL="0" marR="0" marT="0" marB="0"/>
                </a:tc>
              </a:tr>
              <a:tr h="1085222">
                <a:tc>
                  <a:txBody>
                    <a:bodyPr/>
                    <a:lstStyle/>
                    <a:p>
                      <a:pPr marL="180975" indent="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r>
                        <a:rPr lang="en-US" sz="1400" spc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r>
                        <a:rPr lang="en-US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286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задание</a:t>
                      </a:r>
                      <a:r>
                        <a:rPr lang="ru-RU" sz="14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учащихся: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познакомиться с творческой биографией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писателя и историей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</a:t>
                      </a:r>
                      <a:r>
                        <a:rPr lang="ru-RU" sz="14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конкретного</a:t>
                      </a:r>
                      <a:r>
                        <a:rPr lang="ru-RU" sz="14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4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r>
                        <a:rPr lang="ru-RU" sz="14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  <a:r>
                        <a:rPr lang="ru-RU" sz="14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индивидуальным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репертуарным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планом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учащегося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репертуаром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театрального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коллектива)</a:t>
                      </a:r>
                    </a:p>
                  </a:txBody>
                  <a:tcPr marL="0" marR="0" marT="0" marB="0"/>
                </a:tc>
              </a:tr>
              <a:tr h="689341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-задание</a:t>
                      </a:r>
                      <a:r>
                        <a:rPr lang="ru-RU" sz="1400" spc="7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3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</a:t>
                      </a:r>
                      <a:r>
                        <a:rPr lang="ru-RU" sz="1400" spc="3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400" spc="4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обучающихся:</a:t>
                      </a:r>
                      <a:r>
                        <a:rPr lang="ru-RU" sz="1400" spc="3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400" spc="3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литературными текстами популярных авторов–</a:t>
                      </a:r>
                      <a:r>
                        <a:rPr lang="ru-RU" sz="14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структуры,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художественности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41052"/>
            <a:ext cx="8661677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Содержательные </a:t>
            </a:r>
            <a:r>
              <a:rPr lang="ru-RU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методические возможности инвариантных (ключевых) и вариативных компонентов функциональной грамотности в рамках реализации ДООП художественной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направленности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31125"/>
              </p:ext>
            </p:extLst>
          </p:nvPr>
        </p:nvGraphicFramePr>
        <p:xfrm>
          <a:off x="452176" y="1125417"/>
          <a:ext cx="7536264" cy="512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38"/>
                <a:gridCol w="5637126"/>
              </a:tblGrid>
              <a:tr h="48970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</a:rPr>
                        <a:t>Математическая грамотность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5995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</a:t>
                      </a:r>
                      <a:r>
                        <a:rPr lang="en-US" sz="13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en-US" sz="13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музыки: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математическое</a:t>
                      </a:r>
                      <a:r>
                        <a:rPr lang="ru-RU" sz="13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</a:t>
                      </a:r>
                      <a:r>
                        <a:rPr lang="ru-RU" sz="13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длительностей</a:t>
                      </a:r>
                      <a:r>
                        <a:rPr lang="ru-RU" sz="13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нот</a:t>
                      </a:r>
                      <a:r>
                        <a:rPr lang="ru-RU" sz="13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пауз;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</a:t>
                      </a:r>
                      <a:r>
                        <a:rPr lang="en-US" sz="13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en-US" sz="13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музыкальной</a:t>
                      </a:r>
                      <a:r>
                        <a:rPr lang="en-US" sz="13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437859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</a:t>
                      </a:r>
                      <a:r>
                        <a:rPr lang="en-US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изобразительного</a:t>
                      </a:r>
                      <a:r>
                        <a:rPr lang="en-US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пропорции,</a:t>
                      </a:r>
                      <a:r>
                        <a:rPr lang="en-US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соотношение,</a:t>
                      </a:r>
                      <a:r>
                        <a:rPr lang="en-US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симметрия</a:t>
                      </a:r>
                      <a:r>
                        <a:rPr lang="en-US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ассиметрия;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выше-ниже,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ближе-дальше,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lnSpc>
                          <a:spcPts val="14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декоративно-прикладного</a:t>
                      </a:r>
                      <a:r>
                        <a:rPr lang="ru-RU" sz="1300" spc="-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3500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425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ru-RU" sz="1300" spc="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геометрии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моделировании</a:t>
                      </a:r>
                      <a:r>
                        <a:rPr lang="ru-RU" sz="13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одежды,</a:t>
                      </a:r>
                      <a:r>
                        <a:rPr lang="ru-RU" sz="1300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народных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орнаментах,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вязании;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35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860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пропорции,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соотношение,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симметрия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народных</a:t>
                      </a:r>
                      <a:r>
                        <a:rPr lang="ru-RU" sz="13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игрушках,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плетениях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25156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</a:t>
                      </a:r>
                      <a:r>
                        <a:rPr lang="en-US" sz="13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en-US" sz="13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хореографии: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</a:t>
                      </a:r>
                      <a:r>
                        <a:rPr lang="en-US" sz="13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en-US" sz="13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музыкального</a:t>
                      </a:r>
                      <a:r>
                        <a:rPr lang="en-US" sz="13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ритма;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симметрия,</a:t>
                      </a:r>
                      <a:r>
                        <a:rPr lang="ru-RU" sz="13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линия,</a:t>
                      </a:r>
                      <a:r>
                        <a:rPr lang="ru-RU" sz="13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геометрические</a:t>
                      </a:r>
                      <a:r>
                        <a:rPr lang="ru-RU" sz="13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фигуры</a:t>
                      </a:r>
                      <a:r>
                        <a:rPr lang="ru-RU" sz="13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25281">
                <a:tc>
                  <a:txBody>
                    <a:bodyPr/>
                    <a:lstStyle/>
                    <a:p>
                      <a:pPr marL="180975" indent="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</a:t>
                      </a:r>
                      <a:r>
                        <a:rPr lang="en-US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en-US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310515" algn="l"/>
                          <a:tab pos="311150" algn="l"/>
                          <a:tab pos="1296670" algn="l"/>
                          <a:tab pos="1570355" algn="l"/>
                          <a:tab pos="2578100" algn="l"/>
                          <a:tab pos="3464560" algn="l"/>
                          <a:tab pos="36957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	и	темпо-ритм	спектакля	/	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35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8923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геометрические</a:t>
                      </a:r>
                      <a:r>
                        <a:rPr lang="ru-RU" sz="13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ru-RU" sz="13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мизансцены</a:t>
                      </a:r>
                      <a:r>
                        <a:rPr lang="ru-RU" sz="1300" spc="1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спектакля,</a:t>
                      </a:r>
                      <a:r>
                        <a:rPr lang="ru-RU" sz="1300" spc="1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размещения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00663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6159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«Математическая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линия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литературе»: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математике,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математиках,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3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какой-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либо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08959"/>
              </p:ext>
            </p:extLst>
          </p:nvPr>
        </p:nvGraphicFramePr>
        <p:xfrm>
          <a:off x="452176" y="281744"/>
          <a:ext cx="7536264" cy="589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38"/>
                <a:gridCol w="5637126"/>
              </a:tblGrid>
              <a:tr h="500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Естественнонаучная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7334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indent="190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-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lvl="0" indent="19050">
                        <a:lnSpc>
                          <a:spcPts val="149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музыки</a:t>
                      </a:r>
                      <a:r>
                        <a:rPr lang="en-US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человечества;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lvl="0" indent="19050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музыки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lvl="0" indent="1905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«инструмент»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lvl="0" indent="19050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народная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отражение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373594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-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76860" algn="l"/>
                          <a:tab pos="277495" algn="l"/>
                          <a:tab pos="989965" algn="l"/>
                          <a:tab pos="2388235" algn="l"/>
                          <a:tab pos="26289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	изобразительного	и	декоративно-прикладного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4135" lvl="0" indent="-34290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9685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3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ru-RU" sz="1300" spc="2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отражение</a:t>
                      </a:r>
                      <a:r>
                        <a:rPr lang="ru-RU" sz="13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событий</a:t>
                      </a:r>
                      <a:r>
                        <a:rPr lang="ru-RU" sz="1300" spc="2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4135" lvl="0" indent="-34290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«летопись»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народов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2000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-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танца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танец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«инструмент»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народный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танец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отражение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народа;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балет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наивысших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культурных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достижений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9014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/индивидуальный</a:t>
                      </a:r>
                      <a:r>
                        <a:rPr lang="ru-RU" sz="1300" spc="19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-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</a:t>
                      </a:r>
                      <a:r>
                        <a:rPr lang="en-US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6675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7399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r>
                        <a:rPr lang="ru-RU" sz="1300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r>
                        <a:rPr lang="ru-RU" sz="13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отражение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событий</a:t>
                      </a:r>
                      <a:r>
                        <a:rPr lang="ru-RU" sz="13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3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r>
                        <a:rPr lang="ru-RU" sz="13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63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народный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«летопись»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народов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7224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33963"/>
              </p:ext>
            </p:extLst>
          </p:nvPr>
        </p:nvGraphicFramePr>
        <p:xfrm>
          <a:off x="314154" y="733549"/>
          <a:ext cx="7536264" cy="444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38"/>
                <a:gridCol w="5637126"/>
              </a:tblGrid>
              <a:tr h="4755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Технологическая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729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0325" algn="l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1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1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1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28056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0960" algn="l"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1487170" algn="l"/>
                          <a:tab pos="2348230" algn="l"/>
                          <a:tab pos="260731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1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1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изобразительного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и 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декоративно-прикладного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7062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7150" algn="l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1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6219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715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1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актерского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2633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715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1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литературных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24924"/>
              </p:ext>
            </p:extLst>
          </p:nvPr>
        </p:nvGraphicFramePr>
        <p:xfrm>
          <a:off x="452176" y="443306"/>
          <a:ext cx="7536264" cy="564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38"/>
                <a:gridCol w="5637126"/>
              </a:tblGrid>
              <a:tr h="4940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Креативное мышление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729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элементов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композиции</a:t>
                      </a:r>
                      <a:r>
                        <a:rPr lang="ru-RU" sz="13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импровизации;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394335" algn="l"/>
                          <a:tab pos="394970" algn="l"/>
                          <a:tab pos="1290320" algn="l"/>
                          <a:tab pos="208851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	сюжета	</a:t>
                      </a:r>
                      <a:r>
                        <a:rPr lang="ru-RU" sz="13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музыкально-инструментального 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684455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8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en-US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собственного</a:t>
                      </a:r>
                      <a:r>
                        <a:rPr lang="en-US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сюжета</a:t>
                      </a:r>
                      <a:r>
                        <a:rPr lang="en-US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орнамента;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4135" lvl="0" indent="-34290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3368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</a:t>
                      </a:r>
                      <a:r>
                        <a:rPr lang="ru-RU" sz="1300" spc="1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заданий,</a:t>
                      </a:r>
                      <a:r>
                        <a:rPr lang="ru-RU" sz="1300" spc="1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предполагающих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«фантазийность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сюжета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вариативность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15429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</a:t>
                      </a: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en-US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4770" lvl="0" indent="-342900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танцевальной</a:t>
                      </a:r>
                      <a:r>
                        <a:rPr lang="ru-RU" sz="1300" spc="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импровизации</a:t>
                      </a:r>
                      <a:r>
                        <a:rPr lang="ru-RU" sz="1300" spc="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обязательного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элемента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3500" lvl="0" indent="-34290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302895" algn="l"/>
                          <a:tab pos="303530" algn="l"/>
                          <a:tab pos="1682750" algn="l"/>
                          <a:tab pos="385826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	танцевально-постановочной	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35270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  <a:tabLst>
                          <a:tab pos="340995" algn="l"/>
                          <a:tab pos="1744980" algn="l"/>
                          <a:tab pos="2588895" algn="l"/>
                          <a:tab pos="337121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самостоятельное	создание	каждым	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учащимся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223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сценического</a:t>
                      </a:r>
                      <a:r>
                        <a:rPr lang="ru-RU" sz="13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</a:t>
                      </a:r>
                      <a:r>
                        <a:rPr lang="ru-RU" sz="1300" spc="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собственной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трактовки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исполняемого 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65062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4770"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252730" algn="l"/>
                          <a:tab pos="1530985" algn="l"/>
                          <a:tab pos="1743710" algn="l"/>
                          <a:tab pos="2837815" algn="l"/>
                          <a:tab pos="345122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стимулирование	у	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поиска	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вариативных      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сюжетов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(преодоление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шаблонности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тематики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сюжетов)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9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71811"/>
              </p:ext>
            </p:extLst>
          </p:nvPr>
        </p:nvGraphicFramePr>
        <p:xfrm>
          <a:off x="365911" y="604869"/>
          <a:ext cx="7536264" cy="525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38"/>
                <a:gridCol w="5637126"/>
              </a:tblGrid>
              <a:tr h="4755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Глобальные компетенции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729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477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66675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04165" algn="l"/>
                          <a:tab pos="996950" algn="l"/>
                          <a:tab pos="1408430" algn="l"/>
                          <a:tab pos="2332990" algn="l"/>
                          <a:tab pos="3537585" algn="l"/>
                          <a:tab pos="376237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музыка	как	отражение	национальных	/	</a:t>
                      </a:r>
                      <a:r>
                        <a:rPr lang="ru-RU" sz="13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особенностей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разных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народов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621308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66040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63220" algn="l"/>
                          <a:tab pos="1503045" algn="l"/>
                          <a:tab pos="2919095" algn="l"/>
                          <a:tab pos="390461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современное	изобразительное	искусство: 	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художественности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7062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5405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6477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хореография: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lang="ru-RU" sz="13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художественности</a:t>
                      </a:r>
                      <a:r>
                        <a:rPr lang="ru-RU" sz="1300" spc="1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92711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5405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ru-RU" sz="13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00" spc="-31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человеческого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32633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223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учащимися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небольших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литературных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произведений,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отражающих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значимых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взаимоотношениях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11340"/>
              </p:ext>
            </p:extLst>
          </p:nvPr>
        </p:nvGraphicFramePr>
        <p:xfrm>
          <a:off x="291403" y="281744"/>
          <a:ext cx="7576457" cy="6388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458"/>
                <a:gridCol w="6163999"/>
              </a:tblGrid>
              <a:tr h="501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Информационная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435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3500" lvl="0" indent="-342900" algn="just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7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325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14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учащимися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 реферативной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информации: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конкретном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композиторе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исполнителе</a:t>
                      </a:r>
                      <a:r>
                        <a:rPr lang="ru-RU" sz="13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музыкальном</a:t>
                      </a:r>
                      <a:r>
                        <a:rPr lang="ru-RU" sz="13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произведении</a:t>
                      </a:r>
                      <a:r>
                        <a:rPr lang="ru-RU" sz="13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музыкальном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</a:t>
                      </a:r>
                      <a:r>
                        <a:rPr lang="en-US" sz="13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68062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4135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7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14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учащимися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 реферативной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информации: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изобразительном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</a:t>
                      </a:r>
                      <a:r>
                        <a:rPr lang="ru-RU" sz="1300" spc="-3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прикладном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конкретном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художнике</a:t>
                      </a:r>
                      <a:r>
                        <a:rPr lang="ru-RU" sz="13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художественном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художественном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народном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промысле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2435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4135" lvl="0" indent="-342900" algn="just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7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3500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14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учащимися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 реферативной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</a:t>
                      </a:r>
                      <a:r>
                        <a:rPr lang="ru-RU" sz="1300" spc="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информации:</a:t>
                      </a:r>
                      <a:r>
                        <a:rPr lang="ru-RU" sz="1300" spc="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хореографии</a:t>
                      </a:r>
                      <a:r>
                        <a:rPr lang="ru-RU" sz="13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конкретном композиторе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танцевальном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2085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4135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7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14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учащимися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реферативной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300" spc="11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заданной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тематике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lang="ru-RU" sz="13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 источников</a:t>
                      </a:r>
                      <a:r>
                        <a:rPr lang="ru-RU" sz="1300" spc="1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информации:</a:t>
                      </a:r>
                      <a:r>
                        <a:rPr lang="ru-RU" sz="13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театре</a:t>
                      </a:r>
                      <a:r>
                        <a:rPr lang="ru-RU" sz="13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3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актёре</a:t>
                      </a:r>
                      <a:r>
                        <a:rPr lang="ru-RU" sz="13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режиссёре</a:t>
                      </a:r>
                      <a:r>
                        <a:rPr lang="ru-RU" sz="13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театральной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постановке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20298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7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-3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3500" lvl="0" indent="-34290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14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учающимися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самостоятельной реферативной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информации: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литературе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писателе</a:t>
                      </a:r>
                      <a:r>
                        <a:rPr lang="ru-RU" sz="1300" spc="1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поэте</a:t>
                      </a:r>
                      <a:r>
                        <a:rPr lang="ru-RU" sz="13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конкретном</a:t>
                      </a:r>
                      <a:r>
                        <a:rPr lang="ru-RU" sz="1300" spc="-7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литературном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произведении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98068"/>
              </p:ext>
            </p:extLst>
          </p:nvPr>
        </p:nvGraphicFramePr>
        <p:xfrm>
          <a:off x="501822" y="171999"/>
          <a:ext cx="7486618" cy="651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187"/>
                <a:gridCol w="5908431"/>
              </a:tblGrid>
              <a:tr h="4906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Социально-коммуникативная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5015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4770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0574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рассказать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музыке,</a:t>
                      </a:r>
                      <a:r>
                        <a:rPr lang="ru-RU" sz="13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</a:t>
                      </a:r>
                      <a:r>
                        <a:rPr lang="ru-RU" sz="13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эмоциях</a:t>
                      </a:r>
                      <a:r>
                        <a:rPr lang="ru-RU" sz="13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прослушивания</a:t>
                      </a:r>
                      <a:r>
                        <a:rPr lang="ru-RU" sz="1300" spc="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конкретного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музыкального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37490" algn="l"/>
                        </a:tabLs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</a:t>
                      </a:r>
                      <a:r>
                        <a:rPr lang="en-US" sz="1300" spc="1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тематическую</a:t>
                      </a:r>
                      <a:r>
                        <a:rPr lang="en-US" sz="1300" spc="4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компьютерную</a:t>
                      </a:r>
                      <a:r>
                        <a:rPr lang="en-US" sz="1300" spc="4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презентацию</a:t>
                      </a:r>
                      <a:r>
                        <a:rPr lang="en-US" sz="1300" spc="5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конкретном</a:t>
                      </a:r>
                      <a:r>
                        <a:rPr lang="ru-RU" sz="1300" spc="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композиторе</a:t>
                      </a:r>
                      <a:r>
                        <a:rPr lang="ru-RU" sz="13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3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исполнителе</a:t>
                      </a:r>
                      <a:r>
                        <a:rPr lang="ru-RU" sz="13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музыкальном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музыкальном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498440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4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4770" lvl="0" indent="-342900" algn="just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51816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авторскую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презентацию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изделия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работ,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представленных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персональной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3500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2098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тематическую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компьютерную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презентацию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изобразительном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декоративно-прикладном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конкретном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художнике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художественном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художественном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народном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промысле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0549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7310" lvl="0" indent="-342900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0256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рассказать</a:t>
                      </a:r>
                      <a:r>
                        <a:rPr lang="ru-RU" sz="1300" spc="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хореографии,</a:t>
                      </a:r>
                      <a:r>
                        <a:rPr lang="ru-RU" sz="1300" spc="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эмоциях</a:t>
                      </a:r>
                      <a:r>
                        <a:rPr lang="ru-RU" sz="13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3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просмотра</a:t>
                      </a:r>
                      <a:r>
                        <a:rPr lang="ru-RU" sz="1300" spc="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конкретной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хореографической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865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3749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</a:t>
                      </a:r>
                      <a:r>
                        <a:rPr lang="ru-RU" sz="1300" spc="1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тематическую</a:t>
                      </a:r>
                      <a:r>
                        <a:rPr lang="ru-RU" sz="13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компьютерную</a:t>
                      </a:r>
                      <a:r>
                        <a:rPr lang="ru-RU" sz="13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презентацию</a:t>
                      </a:r>
                      <a:r>
                        <a:rPr lang="ru-RU" sz="13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хореографии</a:t>
                      </a:r>
                      <a:r>
                        <a:rPr lang="ru-RU" sz="1300" spc="26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конкретном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композиторе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3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исполнителе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танцевальной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композиции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танцевальном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33859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4135" lvl="0" indent="-342900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891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рассказать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театре</a:t>
                      </a:r>
                      <a:r>
                        <a:rPr lang="ru-RU" sz="13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постановке, о своих</a:t>
                      </a:r>
                      <a:r>
                        <a:rPr lang="ru-RU" sz="13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эмоциях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просмотра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конкретной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театральной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37490" algn="l"/>
                        </a:tabLs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</a:t>
                      </a:r>
                      <a:r>
                        <a:rPr lang="en-US" sz="1300" spc="4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тематическую</a:t>
                      </a:r>
                      <a:r>
                        <a:rPr lang="en-US" sz="1300" spc="4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компьютерную</a:t>
                      </a:r>
                      <a:r>
                        <a:rPr lang="en-US" sz="1300" spc="4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презентацию</a:t>
                      </a:r>
                      <a:r>
                        <a:rPr lang="en-US" sz="1300" spc="4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театре</a:t>
                      </a:r>
                      <a:r>
                        <a:rPr lang="ru-RU" sz="1300" spc="10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3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актёре</a:t>
                      </a:r>
                      <a:r>
                        <a:rPr lang="ru-RU" sz="13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режиссёре</a:t>
                      </a:r>
                      <a:r>
                        <a:rPr lang="ru-RU" sz="13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театральной</a:t>
                      </a:r>
                      <a:r>
                        <a:rPr lang="ru-RU" sz="13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постановке</a:t>
                      </a:r>
                      <a:r>
                        <a:rPr lang="ru-RU" sz="13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06328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0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7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публичный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73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публичной</a:t>
                      </a:r>
                      <a:r>
                        <a:rPr lang="ru-RU" sz="13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читки</a:t>
                      </a:r>
                      <a:r>
                        <a:rPr lang="ru-RU" sz="1300" spc="-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авторского</a:t>
                      </a:r>
                      <a:r>
                        <a:rPr lang="ru-RU" sz="1300" spc="-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300" spc="-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6040" lvl="0" indent="-342900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3749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</a:t>
                      </a:r>
                      <a:r>
                        <a:rPr lang="ru-RU" sz="1300" spc="1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тематическую</a:t>
                      </a:r>
                      <a:r>
                        <a:rPr lang="ru-RU" sz="1300" spc="1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компьютерную</a:t>
                      </a:r>
                      <a:r>
                        <a:rPr lang="ru-RU" sz="13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презентацию</a:t>
                      </a:r>
                      <a:r>
                        <a:rPr lang="ru-RU" sz="1300" spc="1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литературе</a:t>
                      </a:r>
                      <a:r>
                        <a:rPr lang="ru-RU" sz="13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3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писателе</a:t>
                      </a:r>
                      <a:r>
                        <a:rPr lang="ru-RU" sz="1300" spc="3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300" spc="3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поэте</a:t>
                      </a:r>
                      <a:r>
                        <a:rPr lang="ru-RU" sz="1300" spc="3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конкретном</a:t>
                      </a:r>
                      <a:r>
                        <a:rPr lang="ru-RU" sz="13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литературном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произведении</a:t>
                      </a:r>
                      <a:r>
                        <a:rPr lang="en-US" sz="1300" spc="-6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77873"/>
              </p:ext>
            </p:extLst>
          </p:nvPr>
        </p:nvGraphicFramePr>
        <p:xfrm>
          <a:off x="281353" y="70761"/>
          <a:ext cx="8651631" cy="673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625"/>
                <a:gridCol w="7275006"/>
              </a:tblGrid>
              <a:tr h="3907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Деятельностная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7297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5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5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488" marR="60960" lvl="0" indent="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27330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самоорганизации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музыкальных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занятий: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её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аргументированно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достигать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результата;</a:t>
                      </a:r>
                    </a:p>
                    <a:p>
                      <a:pPr marL="90488" marR="6159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9146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партнёрами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сценического</a:t>
                      </a:r>
                      <a:r>
                        <a:rPr lang="ru-RU" sz="135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действия;</a:t>
                      </a:r>
                    </a:p>
                    <a:p>
                      <a:pPr marL="90488" marR="62230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96850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самоконтроля и объективного самоанализа самостоятельных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</a:t>
                      </a:r>
                      <a:r>
                        <a:rPr lang="ru-RU" sz="135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5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музыкально-исполнительской</a:t>
                      </a:r>
                      <a:r>
                        <a:rPr lang="ru-RU" sz="135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адекватной</a:t>
                      </a:r>
                      <a:r>
                        <a:rPr lang="en-US" sz="135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43486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488" indent="0" algn="just">
                        <a:lnSpc>
                          <a:spcPts val="14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5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5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учащихся: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488" marR="6159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33680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самоорганизации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изобразительной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прикладной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деятельностью: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её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аргументированно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корректировать</a:t>
                      </a:r>
                      <a:r>
                        <a:rPr lang="ru-RU" sz="135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процесс,</a:t>
                      </a:r>
                      <a:r>
                        <a:rPr lang="ru-RU" sz="135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достигать</a:t>
                      </a:r>
                      <a:r>
                        <a:rPr lang="ru-RU" sz="135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результата;</a:t>
                      </a:r>
                    </a:p>
                    <a:p>
                      <a:pPr marL="90488" marR="6413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7749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самоконтроля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объективного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самоанализа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художественно-исполнительской</a:t>
                      </a:r>
                      <a:r>
                        <a:rPr lang="ru-RU" sz="135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адекватной</a:t>
                      </a:r>
                      <a:r>
                        <a:rPr lang="en-US" sz="135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7062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488" indent="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5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5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учащихся: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488" marR="60325" lvl="0" indent="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954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самоорганизации хореографических занятий: умение ставить /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её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аргументированно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достигать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результата;</a:t>
                      </a:r>
                    </a:p>
                    <a:p>
                      <a:pPr marL="90488" marR="6032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8511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партнёрами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танцевально-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сценического</a:t>
                      </a:r>
                      <a:r>
                        <a:rPr lang="ru-RU" sz="135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действия;</a:t>
                      </a:r>
                    </a:p>
                    <a:p>
                      <a:pPr marL="90488" marR="6159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6733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самоконтроля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объективного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самоанализа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</a:t>
                      </a:r>
                      <a:r>
                        <a:rPr lang="ru-RU" sz="135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танцевально-исполнительской</a:t>
                      </a: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адекватной</a:t>
                      </a:r>
                      <a:r>
                        <a:rPr lang="en-US" sz="135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02044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488" indent="0" algn="just">
                        <a:lnSpc>
                          <a:spcPts val="14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5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5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учащихся: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488" marR="62230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3939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самоорганизации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театральных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занятий: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её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аргументированно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достигать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результата;</a:t>
                      </a:r>
                    </a:p>
                    <a:p>
                      <a:pPr marL="90488" marR="61595" lvl="0" indent="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30543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партнёрами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театрально-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сценического</a:t>
                      </a:r>
                      <a:r>
                        <a:rPr lang="ru-RU" sz="135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действия;</a:t>
                      </a:r>
                    </a:p>
                    <a:p>
                      <a:pPr marL="90488" marR="6159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6733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самоконтроля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объективного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самоанализа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</a:t>
                      </a:r>
                      <a:r>
                        <a:rPr lang="ru-RU" sz="135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театрально-исполнительской</a:t>
                      </a:r>
                      <a:r>
                        <a:rPr lang="ru-RU" sz="135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адекватной</a:t>
                      </a:r>
                      <a:r>
                        <a:rPr lang="en-US" sz="135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33200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35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488" indent="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5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5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488" marR="62230" lvl="0" indent="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7843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самоорганизации занятий литературным творчеством: умение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 / формулировать цель и планировать её достижение,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аргументированно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корректировать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процесс,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достигать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результата;</a:t>
                      </a:r>
                    </a:p>
                    <a:p>
                      <a:pPr marL="90488" marR="62865" lvl="0" indent="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84785" algn="l"/>
                        </a:tabLs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самоконтроля и объективного самоанализа промежуточных и</a:t>
                      </a:r>
                      <a:r>
                        <a:rPr lang="ru-RU" sz="135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итоговых</a:t>
                      </a:r>
                      <a:r>
                        <a:rPr lang="ru-RU" sz="135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35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литературно-творческой</a:t>
                      </a:r>
                      <a:r>
                        <a:rPr lang="ru-RU" sz="135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адекватной</a:t>
                      </a:r>
                      <a:r>
                        <a:rPr lang="en-US" sz="135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2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38205"/>
              </p:ext>
            </p:extLst>
          </p:nvPr>
        </p:nvGraphicFramePr>
        <p:xfrm>
          <a:off x="255639" y="302231"/>
          <a:ext cx="7712704" cy="604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403"/>
                <a:gridCol w="6516301"/>
              </a:tblGrid>
              <a:tr h="3907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Компьютерная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5333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0960" lvl="0" indent="-34290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526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3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современными</a:t>
                      </a:r>
                      <a:r>
                        <a:rPr lang="ru-RU" sz="13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компьютерными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программами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r>
                        <a:rPr lang="ru-RU" sz="1300" spc="-4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тематическими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сайтами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музыки,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поиска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 информации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43486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0325" lvl="0" indent="-342900" algn="just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526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современными компьютерными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прикладного творчества;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2230" indent="205740"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-пользования</a:t>
                      </a:r>
                      <a:r>
                        <a:rPr lang="ru-RU" sz="13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тематическими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сайтами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изобразительного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декоративно-прикладного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творчества,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4320" algn="just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-поиска</a:t>
                      </a:r>
                      <a:r>
                        <a:rPr lang="ru-RU" sz="1300" spc="-2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67634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865" lvl="0" indent="-34290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526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3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современными</a:t>
                      </a:r>
                      <a:r>
                        <a:rPr lang="ru-RU" sz="13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компьютерными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программами</a:t>
                      </a:r>
                      <a:r>
                        <a:rPr lang="ru-RU" sz="13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4320" marR="6223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-пользования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тематическими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сайтами</a:t>
                      </a:r>
                      <a:r>
                        <a:rPr lang="ru-RU" sz="13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хореографии,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поиска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25416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0960" lvl="0" indent="-34290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526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300" spc="2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современными</a:t>
                      </a:r>
                      <a:r>
                        <a:rPr lang="ru-RU" sz="13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компьютерными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программами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 /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сценической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2230" indent="2057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-пользования</a:t>
                      </a:r>
                      <a:r>
                        <a:rPr lang="ru-RU" sz="1300" spc="2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тематическими</a:t>
                      </a:r>
                      <a:r>
                        <a:rPr lang="ru-RU" sz="1300" spc="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сайтами</a:t>
                      </a:r>
                      <a:r>
                        <a:rPr lang="ru-RU" sz="1300" spc="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300" spc="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</a:t>
                      </a:r>
                      <a:r>
                        <a:rPr lang="ru-RU" sz="1300" spc="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сценической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432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-поиска</a:t>
                      </a:r>
                      <a:r>
                        <a:rPr lang="ru-RU" sz="1300" spc="-2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33200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35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307340" algn="l"/>
                          <a:tab pos="1224915" algn="l"/>
                          <a:tab pos="1517650" algn="l"/>
                          <a:tab pos="1785620" algn="l"/>
                          <a:tab pos="2580640" algn="l"/>
                          <a:tab pos="2933700" algn="l"/>
                          <a:tab pos="3482340" algn="l"/>
                          <a:tab pos="40849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формирование	у	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практических	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умений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тематическими	сайтами,	</a:t>
                      </a:r>
                      <a:r>
                        <a:rPr lang="ru-RU" sz="13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размещающими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литературные</a:t>
                      </a:r>
                      <a:r>
                        <a:rPr lang="en-US" sz="1300" spc="-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r>
                        <a:rPr lang="en-US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1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47327" y="2515145"/>
            <a:ext cx="3877734" cy="3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71463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sz="1500" b="0" i="1" u="none" strike="noStrike" cap="none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24933" y="458477"/>
            <a:ext cx="819573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1500" b="0" i="1" u="none" strike="noStrike" cap="none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lang="ru-RU" sz="1600" b="1" i="1" u="none" strike="noStrike" cap="none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Письмо </a:t>
            </a:r>
            <a:r>
              <a:rPr lang="ru-RU" sz="1600" b="1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Министерства просвещения Российской Федерации от 29 сентября 2023 г. N АБ-3935/06 «О методических рекомендациях» 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(вместе с "Методическими рекомендациями по формированию механизмов обновления содержания, методов и технологий обучения в системе дополнительного образования детей, направленных на повышение качества дополнительного образования детей, в том числе включение компонентов, обеспечивающих формирование функциональной грамотности и компетентностей, связанных с эмоциональным, физическим, интеллектуальным, духовным развитием человека, значимых для вхождения Российской Федерации в число десяти ведущих стран мира по качеству общего образования, для реализации приоритетных направлений научно-технологического и культурного развития страны")</a:t>
            </a:r>
            <a:endParaRPr sz="1600" b="0" i="1" u="none" strike="noStrike" cap="none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524933" y="1456948"/>
            <a:ext cx="819573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500" b="1" i="1" u="none" strike="noStrike" cap="none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0" i="1" u="none" strike="noStrike" cap="none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444" y="2861180"/>
            <a:ext cx="316446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Настоящие методические рекомендации разработаны в целях реализации мероприятий Концепции развития дополнительного образования детей до 2030 года, федерального проекта "Успех каждого ребенка" национального проекта "Образование".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5060" y="2861180"/>
            <a:ext cx="3539364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 рекомендаций 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 содействие созданию условий для реализации механизмов обновления содержания, методов и технологий обучения в системе дополнительного образования детей, направленных на повышение качества дополнительного образования детей, в том числе включение компонентов, обеспечивающих формирование функциональной грамотности и компетентностей.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5184522"/>
            <a:ext cx="1655065" cy="146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38752"/>
              </p:ext>
            </p:extLst>
          </p:nvPr>
        </p:nvGraphicFramePr>
        <p:xfrm>
          <a:off x="255638" y="302231"/>
          <a:ext cx="8651631" cy="607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144"/>
                <a:gridCol w="7182487"/>
              </a:tblGrid>
              <a:tr h="3907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Критическое мышление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5333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488" marR="60960" lvl="0" indent="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None/>
                        <a:tabLst>
                          <a:tab pos="215265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 учащихся:</a:t>
                      </a:r>
                    </a:p>
                    <a:p>
                      <a:pPr marL="90488" marR="60960" lvl="0" indent="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5265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«музыкально-культурной толерантности» через преодоление шаблонности восприятия ими музыки различных направлений и стилей;</a:t>
                      </a:r>
                    </a:p>
                    <a:p>
                      <a:pPr marL="90488" marR="60960" lvl="0" indent="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5265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«позитивно-критичного отношения» к музыке с позиций</a:t>
                      </a:r>
                    </a:p>
                    <a:p>
                      <a:pPr marL="90488" marR="60960" lvl="0" indent="0">
                        <a:spcBef>
                          <a:spcPts val="1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15265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музыкально-художественной ценности исполняемого репертуара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43486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5405" lvl="0" indent="-34290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9908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«художественной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толерантности»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шаблонности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восприятия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декоративно-прикладного искусства различных направлений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стилей;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865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8796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«позитивно-критичного отношения» к изобразительному 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декоративно-прикладному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искусству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художественной</a:t>
                      </a:r>
                      <a:r>
                        <a:rPr lang="ru-RU" sz="1300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r>
                        <a:rPr lang="ru-RU" sz="13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самого</a:t>
                      </a:r>
                      <a:r>
                        <a:rPr lang="ru-RU" sz="13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художественного произведения</a:t>
                      </a:r>
                      <a:r>
                        <a:rPr lang="ru-RU" sz="1300" spc="-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r>
                        <a:rPr lang="ru-RU" sz="13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67634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just">
                        <a:lnSpc>
                          <a:spcPts val="14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38608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толерантности»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шаблонности восприятия ими хореографического искусства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направлений 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стилей;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0002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«позитивно-критичного отношения» к хореографическому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искусству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хореографической</a:t>
                      </a:r>
                      <a:r>
                        <a:rPr lang="ru-RU" sz="13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композиции</a:t>
                      </a:r>
                      <a:r>
                        <a:rPr lang="ru-RU" sz="13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спектакля</a:t>
                      </a:r>
                      <a:r>
                        <a:rPr lang="ru-RU" sz="13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lnSpc>
                          <a:spcPts val="13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25416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35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865" lvl="0" indent="-34290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38608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толерантности»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шаблонности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восприятия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ими театрального / сценического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 направлений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стилей;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1595" lvl="0" indent="-342900" algn="just"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6098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«позитивно-критичного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отношения»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театральному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сценическому</a:t>
                      </a:r>
                      <a:r>
                        <a:rPr lang="ru-RU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искусству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позиций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художественной</a:t>
                      </a: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самого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театрального</a:t>
                      </a:r>
                      <a:r>
                        <a:rPr lang="ru-RU" sz="1300" spc="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сценического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действа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сценического</a:t>
                      </a:r>
                      <a:r>
                        <a:rPr lang="en-US" sz="13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33200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35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en-US" sz="13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2230" lvl="0" indent="-34290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46037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«культурно-литературной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толерантности»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шаблонности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восприятия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творчества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направлений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стилей;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485"/>
                        </a:lnSpc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281940" algn="l"/>
                        </a:tabLs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«позитивно-критичного</a:t>
                      </a:r>
                      <a:r>
                        <a:rPr lang="en-US" sz="1300" spc="5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отношения»  </a:t>
                      </a:r>
                      <a:r>
                        <a:rPr lang="en-US" sz="13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 </a:t>
                      </a:r>
                      <a:r>
                        <a:rPr lang="en-US" sz="13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литературному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6223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творчеству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художественной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r>
                        <a:rPr lang="ru-RU" sz="13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08416"/>
              </p:ext>
            </p:extLst>
          </p:nvPr>
        </p:nvGraphicFramePr>
        <p:xfrm>
          <a:off x="255638" y="443306"/>
          <a:ext cx="8651631" cy="5905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144"/>
                <a:gridCol w="7182487"/>
              </a:tblGrid>
              <a:tr h="3907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Грамотность в вопросах здоровья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5333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r>
                        <a:rPr lang="ru-RU" sz="13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«Влияние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3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жанров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стилей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музыки</a:t>
                      </a:r>
                      <a:r>
                        <a:rPr lang="ru-RU" sz="13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3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43486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различных</a:t>
                      </a:r>
                      <a:r>
                        <a:rPr lang="ru-RU" sz="1300" spc="25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жанров</a:t>
                      </a:r>
                      <a:r>
                        <a:rPr lang="ru-RU" sz="13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стилей</a:t>
                      </a:r>
                      <a:r>
                        <a:rPr lang="ru-RU" sz="13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изобразительного</a:t>
                      </a:r>
                      <a:r>
                        <a:rPr lang="ru-RU" sz="13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</a:t>
                      </a:r>
                      <a:r>
                        <a:rPr lang="ru-RU" sz="1300" spc="2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декоративно-прикладного</a:t>
                      </a:r>
                      <a:r>
                        <a:rPr lang="ru-RU" sz="13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творчества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3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  <a:r>
                        <a:rPr lang="ru-RU" sz="13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67634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r>
                        <a:rPr lang="ru-RU" sz="13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«Влияние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2230">
                        <a:lnSpc>
                          <a:spcPts val="1490"/>
                        </a:lnSpc>
                        <a:spcAft>
                          <a:spcPts val="0"/>
                        </a:spcAft>
                        <a:tabLst>
                          <a:tab pos="951230" algn="l"/>
                          <a:tab pos="1598930" algn="l"/>
                          <a:tab pos="1815465" algn="l"/>
                          <a:tab pos="2419985" algn="l"/>
                          <a:tab pos="3453130" algn="l"/>
                          <a:tab pos="374205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	жанров	и	стилей	хореографии	на	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25416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35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r>
                        <a:rPr lang="ru-RU" sz="13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«Здоровье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3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карьеры     </a:t>
                      </a:r>
                      <a:r>
                        <a:rPr lang="ru-RU" sz="130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актёра»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33200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35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коллективный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300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теме:</a:t>
                      </a:r>
                      <a:r>
                        <a:rPr lang="ru-RU" sz="13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«Здоровье</a:t>
                      </a:r>
                      <a:r>
                        <a:rPr lang="ru-RU" sz="13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активность</a:t>
                      </a:r>
                      <a:r>
                        <a:rPr lang="ru-RU" sz="13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известных</a:t>
                      </a:r>
                      <a:r>
                        <a:rPr lang="ru-RU" sz="13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писателей»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96596" y="281744"/>
            <a:ext cx="412927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500" b="1" dirty="0">
                <a:solidFill>
                  <a:srgbClr val="212167"/>
                </a:solidFill>
              </a:rPr>
              <a:t> </a:t>
            </a:r>
            <a:endParaRPr sz="1500" b="1" i="0" u="none" strike="noStrike" cap="none" dirty="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" y="502717"/>
            <a:ext cx="86616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38277"/>
              </p:ext>
            </p:extLst>
          </p:nvPr>
        </p:nvGraphicFramePr>
        <p:xfrm>
          <a:off x="255638" y="435226"/>
          <a:ext cx="8651631" cy="2951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984"/>
                <a:gridCol w="6907647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Экологическая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7016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 учащихся личностной ответственности за сохранение экологии и решение экологических проблем через вовлечение учащихся в реализацию экологических программ и проектов, участие в экологических акциях.</a:t>
                      </a: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58868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3161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95414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35892">
                <a:tc>
                  <a:txBody>
                    <a:bodyPr/>
                    <a:lstStyle/>
                    <a:p>
                      <a:pPr marL="179705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35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 marR="6286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90318"/>
              </p:ext>
            </p:extLst>
          </p:nvPr>
        </p:nvGraphicFramePr>
        <p:xfrm>
          <a:off x="255638" y="3539777"/>
          <a:ext cx="8651631" cy="31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984"/>
                <a:gridCol w="6907647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Финансово-экономическая и юридическая грамотность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7016">
                <a:tc>
                  <a:txBody>
                    <a:bodyPr/>
                    <a:lstStyle/>
                    <a:p>
                      <a:pPr marL="18034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Дополнение в программы углублённого / продвинутого уровня раздела / модуля</a:t>
                      </a: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старт-ап»: основы экономических и юридических знаний для организации собственного бизнеса на основе знаний и компетенций, сформированных в процессе дополнительного образования.</a:t>
                      </a: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778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58868">
                <a:tc>
                  <a:txBody>
                    <a:bodyPr/>
                    <a:lstStyle/>
                    <a:p>
                      <a:pPr marL="180340" marR="111760" algn="just"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и</a:t>
                      </a:r>
                    </a:p>
                    <a:p>
                      <a:pPr marL="180340" marR="111760" algn="jus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35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декоративно-прикладное</a:t>
                      </a:r>
                      <a:r>
                        <a:rPr lang="ru-RU" sz="135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3161">
                <a:tc>
                  <a:txBody>
                    <a:bodyPr/>
                    <a:lstStyle/>
                    <a:p>
                      <a:pPr marL="18034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хореография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95414">
                <a:tc>
                  <a:txBody>
                    <a:bodyPr/>
                    <a:lstStyle/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еатр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spc="14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</a:t>
                      </a:r>
                      <a:endParaRPr lang="ru-RU" sz="13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spc="-3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99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 marR="6286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301451" y="177143"/>
            <a:ext cx="4069582" cy="697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182563" algn="just"/>
            <a:r>
              <a:rPr lang="ru-RU" sz="1600" b="1" i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Задачи:</a:t>
            </a:r>
          </a:p>
          <a:p>
            <a:pPr lvl="0" indent="182563" algn="just"/>
            <a:r>
              <a:rPr lang="ru-RU" sz="1600" i="1" u="sng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образовательные </a:t>
            </a:r>
            <a:r>
              <a:rPr lang="ru-RU" sz="1600" i="1" u="sng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(обучающие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):</a:t>
            </a:r>
          </a:p>
          <a:p>
            <a:pPr lvl="0" indent="182563" algn="just"/>
            <a:r>
              <a:rPr lang="ru-RU" sz="1600" i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•формировать 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компоненты функциональной грамотности:</a:t>
            </a:r>
          </a:p>
          <a:p>
            <a:pPr lvl="0" indent="182563" algn="just"/>
            <a:r>
              <a:rPr lang="ru-RU" sz="1600" b="1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математической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 - через ознакомление с математическими основами моделирования: соотношение, пропорции, симметрия; измерения с применением различных приспособлений;</a:t>
            </a:r>
          </a:p>
          <a:p>
            <a:pPr lvl="0" indent="182563" algn="just"/>
            <a:r>
              <a:rPr lang="ru-RU" sz="1600" b="1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технологической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 – через освоение основ техники и технологии бисероплетения;</a:t>
            </a:r>
          </a:p>
          <a:p>
            <a:pPr lvl="0" indent="182563" algn="just"/>
            <a:r>
              <a:rPr lang="ru-RU" sz="1600" b="1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критического мышления 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 через стимулирование учащихся к созданию авторских декоративных изделий;</a:t>
            </a:r>
          </a:p>
          <a:p>
            <a:pPr lvl="0" indent="182563" algn="just"/>
            <a:r>
              <a:rPr lang="ru-RU" sz="1600" b="1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социально-коммуникативной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 - через формирование у учащихся умений провести авторскую презентацию </a:t>
            </a:r>
            <a:r>
              <a:rPr lang="ru-RU" sz="1600" i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изделия;</a:t>
            </a:r>
          </a:p>
          <a:p>
            <a:pPr lvl="0" indent="182563" algn="just"/>
            <a:r>
              <a:rPr lang="ru-RU" sz="1600" b="1" i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информационной</a:t>
            </a:r>
            <a:r>
              <a:rPr lang="ru-RU" sz="1600" i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-через формирование 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у учащихся практических умений проверки достоверности информации;</a:t>
            </a:r>
          </a:p>
          <a:p>
            <a:pPr lvl="0" indent="182563" algn="just"/>
            <a:r>
              <a:rPr lang="ru-RU" sz="1600" b="1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деятельностной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 – через умение ставить / формулировать цель и планировать её </a:t>
            </a:r>
            <a:r>
              <a:rPr lang="ru-RU" sz="1600" i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достижение, аргументированно </a:t>
            </a:r>
            <a:r>
              <a:rPr lang="ru-RU" sz="1600" i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корректировать цель и процесс, достигать продуктивного результата;</a:t>
            </a:r>
          </a:p>
          <a:p>
            <a:pPr lvl="0" indent="182563" algn="just"/>
            <a:endParaRPr lang="ru-RU" sz="1600" i="1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182563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1" i="1" u="none" strike="noStrike" cap="none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602145" y="177143"/>
            <a:ext cx="430069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182563" algn="ctr"/>
            <a:r>
              <a:rPr lang="ru-RU" sz="2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Размещение информации по формированию функциональной грамотности в структуре дополнительной общеобразовательной общеразвивающей </a:t>
            </a:r>
            <a:r>
              <a:rPr lang="ru-RU" sz="2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программы</a:t>
            </a:r>
            <a:endParaRPr lang="ru-RU" sz="2400" b="1" i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 indent="182563" algn="ctr"/>
            <a:endParaRPr lang="ru-RU" sz="2400" b="1" i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 indent="182563" algn="just"/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1.3. Планируемые результаты</a:t>
            </a:r>
          </a:p>
          <a:p>
            <a:pPr lvl="0" indent="182563" algn="just"/>
            <a:r>
              <a:rPr lang="ru-RU" sz="1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Метапредметные планируемые результаты</a:t>
            </a:r>
            <a:r>
              <a:rPr lang="ru-RU" sz="1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</a:t>
            </a:r>
          </a:p>
          <a:p>
            <a:pPr marL="90488" lvl="0" algn="just"/>
            <a:r>
              <a:rPr lang="ru-RU" sz="1600" i="1" dirty="0">
                <a:solidFill>
                  <a:srgbClr val="0070C0"/>
                </a:solidFill>
                <a:latin typeface="Arial Narrow" panose="020B0606020202030204" pitchFamily="34" charset="0"/>
              </a:rPr>
              <a:t>У учащихся будут сформированы компоненты </a:t>
            </a:r>
            <a:r>
              <a:rPr lang="ru-RU" sz="16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функциональной грамотности</a:t>
            </a:r>
            <a:r>
              <a:rPr lang="ru-RU" sz="1600" i="1" dirty="0">
                <a:solidFill>
                  <a:srgbClr val="0070C0"/>
                </a:solidFill>
                <a:latin typeface="Arial Narrow" panose="020B0606020202030204" pitchFamily="34" charset="0"/>
              </a:rPr>
              <a:t>: математической, технологической. креативного </a:t>
            </a:r>
            <a:r>
              <a:rPr lang="ru-RU" sz="16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мышления</a:t>
            </a:r>
            <a:r>
              <a:rPr lang="ru-RU" sz="1600" i="1" dirty="0">
                <a:solidFill>
                  <a:srgbClr val="0070C0"/>
                </a:solidFill>
                <a:latin typeface="Arial Narrow" panose="020B0606020202030204" pitchFamily="34" charset="0"/>
              </a:rPr>
              <a:t>, информационной</a:t>
            </a:r>
            <a:r>
              <a:rPr lang="ru-RU" sz="16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 </a:t>
            </a:r>
            <a:r>
              <a:rPr lang="ru-RU" sz="1600" i="1" dirty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деятельностной.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60" y="4879378"/>
            <a:ext cx="1554615" cy="156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 rot="10800000" flipV="1">
            <a:off x="1046093" y="173007"/>
            <a:ext cx="6732396" cy="83571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tabLst>
                <a:tab pos="90488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Методики / технологии</a:t>
            </a:r>
            <a:r>
              <a:rPr lang="ru-RU" sz="2400" b="1" i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	формирования	функциональной  грамотности </a:t>
            </a:r>
            <a:r>
              <a:rPr lang="ru-RU" sz="24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учащихся</a:t>
            </a:r>
            <a:endParaRPr lang="ru-RU" sz="2400" b="1" i="1" dirty="0">
              <a:solidFill>
                <a:srgbClr val="0070C0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 rot="10800000" flipV="1">
            <a:off x="1170612" y="1246863"/>
            <a:ext cx="6194827" cy="3905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D387"/>
              </a:gs>
              <a:gs pos="50000">
                <a:srgbClr val="FDF0D7"/>
              </a:gs>
              <a:gs pos="100000">
                <a:srgbClr val="FBD387"/>
              </a:gs>
            </a:gsLst>
            <a:lin ang="18900000" scaled="1"/>
          </a:gradFill>
          <a:ln w="12700">
            <a:solidFill>
              <a:srgbClr val="FBD387"/>
            </a:solidFill>
            <a:round/>
            <a:headEnd/>
            <a:tailEnd/>
          </a:ln>
          <a:effectLst>
            <a:outerShdw dist="107763" dir="13500000" algn="ctr" rotWithShape="0">
              <a:srgbClr val="93610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проектно-исследовательская, проектная деятельность 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1170613" y="1828811"/>
            <a:ext cx="6194827" cy="4001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D387"/>
              </a:gs>
              <a:gs pos="50000">
                <a:srgbClr val="FDF0D7"/>
              </a:gs>
              <a:gs pos="100000">
                <a:srgbClr val="FBD387"/>
              </a:gs>
            </a:gsLst>
            <a:lin ang="18900000" scaled="1"/>
          </a:gradFill>
          <a:ln w="12700">
            <a:solidFill>
              <a:srgbClr val="FBD387"/>
            </a:solidFill>
            <a:round/>
            <a:headEnd/>
            <a:tailEnd/>
          </a:ln>
          <a:effectLst>
            <a:outerShdw dist="107763" dir="13500000" algn="ctr" rotWithShape="0">
              <a:srgbClr val="93610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личностно-ориентированное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обучение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170613" y="2408705"/>
            <a:ext cx="6194827" cy="52278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D387"/>
              </a:gs>
              <a:gs pos="50000">
                <a:srgbClr val="FDF0D7"/>
              </a:gs>
              <a:gs pos="100000">
                <a:srgbClr val="FBD387"/>
              </a:gs>
            </a:gsLst>
            <a:lin ang="18900000" scaled="1"/>
          </a:gradFill>
          <a:ln w="12700">
            <a:solidFill>
              <a:srgbClr val="FBD387"/>
            </a:solidFill>
            <a:round/>
            <a:headEnd/>
            <a:tailEnd/>
          </a:ln>
          <a:effectLst>
            <a:outerShdw dist="107763" dir="13500000" algn="ctr" rotWithShape="0">
              <a:srgbClr val="93610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игровые технологии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(квесты,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деловых,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интеллектуальные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ролевые игры, викторины,  конкурсы)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207794" y="3114530"/>
            <a:ext cx="6157647" cy="8239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D387"/>
              </a:gs>
              <a:gs pos="50000">
                <a:srgbClr val="FDF0D7"/>
              </a:gs>
              <a:gs pos="100000">
                <a:srgbClr val="FBD387"/>
              </a:gs>
            </a:gsLst>
            <a:lin ang="18900000" scaled="1"/>
          </a:gradFill>
          <a:ln w="12700">
            <a:solidFill>
              <a:srgbClr val="FBD387"/>
            </a:solidFill>
            <a:round/>
            <a:headEnd/>
            <a:tailEnd/>
          </a:ln>
          <a:effectLst>
            <a:outerShdw dist="107763" dir="13500000" algn="ctr" rotWithShape="0">
              <a:srgbClr val="93610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проблемно-диалогическая технология (освоение  новых  знаний, позволяющая формировать организационные,  интеллектуальные и другие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умения</a:t>
            </a:r>
            <a:r>
              <a:rPr lang="ru-RU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  <a:endParaRPr lang="ru-RU" sz="2400" i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227710" y="4153891"/>
            <a:ext cx="6137729" cy="91044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D387"/>
              </a:gs>
              <a:gs pos="50000">
                <a:srgbClr val="FDF0D7"/>
              </a:gs>
              <a:gs pos="100000">
                <a:srgbClr val="FBD387"/>
              </a:gs>
            </a:gsLst>
            <a:lin ang="18900000" scaled="1"/>
          </a:gradFill>
          <a:ln w="12700">
            <a:solidFill>
              <a:srgbClr val="FBD387"/>
            </a:solidFill>
            <a:round/>
            <a:headEnd/>
            <a:tailEnd/>
          </a:ln>
          <a:effectLst>
            <a:outerShdw dist="107763" dir="13500000" algn="ctr" rotWithShape="0">
              <a:srgbClr val="93610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педагогические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технологии развивающего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обучения: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-уровневая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	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дифференциация обучения;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- информационные    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и     коммуникационные     технологии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ru-RU" b="1" i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227710" y="5224029"/>
            <a:ext cx="6137729" cy="13025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D387"/>
              </a:gs>
              <a:gs pos="50000">
                <a:srgbClr val="FDF0D7"/>
              </a:gs>
              <a:gs pos="100000">
                <a:srgbClr val="FBD387"/>
              </a:gs>
            </a:gsLst>
            <a:lin ang="18900000" scaled="1"/>
          </a:gradFill>
          <a:ln w="12700">
            <a:solidFill>
              <a:srgbClr val="FBD387"/>
            </a:solidFill>
            <a:round/>
            <a:headEnd/>
            <a:tailEnd/>
          </a:ln>
          <a:effectLst>
            <a:outerShdw dist="107763" dir="13500000" algn="ctr" rotWithShape="0">
              <a:srgbClr val="93610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Методы учебной / внеучебной образовательной деятельности: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-задания на само-и- взаимооценку: кейсы, ролевые игры, диспуты и др.;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-создание   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учебных    ситуаций,    инициирующих    учебную  деятельность учащихся, мотивирующих их на учебную 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деятельность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и проясняющих смыслы этой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деятельности.</a:t>
            </a:r>
            <a:endParaRPr lang="ru-RU" b="1" i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/>
          <p:nvPr/>
        </p:nvSpPr>
        <p:spPr>
          <a:xfrm>
            <a:off x="2584265" y="3774100"/>
            <a:ext cx="5294376" cy="163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Муниципальное автономное учреждение дополнительного образования</a:t>
            </a:r>
            <a:br>
              <a:rPr lang="ru-RU" sz="1300" b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300" b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 Центр творческого развития и гуманитарного образования «Романтик» </a:t>
            </a:r>
            <a:br>
              <a:rPr lang="ru-RU" sz="1300" b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1300" b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городского округа Щёлково – </a:t>
            </a:r>
            <a:endParaRPr b="1" dirty="0">
              <a:solidFill>
                <a:srgbClr val="1155CC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1155C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Муниципальный информационно-ресурсный центр</a:t>
            </a:r>
            <a:endParaRPr b="1" dirty="0">
              <a:solidFill>
                <a:srgbClr val="1155CC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 дополнительного образования детей </a:t>
            </a:r>
            <a:endParaRPr sz="1300" b="1" i="1" dirty="0">
              <a:solidFill>
                <a:srgbClr val="1155C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Муниципальный опорный центр (МОЦ)</a:t>
            </a:r>
            <a:endParaRPr sz="1300" b="1" dirty="0">
              <a:solidFill>
                <a:srgbClr val="1155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285" y="4693981"/>
            <a:ext cx="968750" cy="96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 rot="-273107">
            <a:off x="2747189" y="5429920"/>
            <a:ext cx="5359998" cy="89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i="1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Составитель</a:t>
            </a:r>
          </a:p>
          <a:p>
            <a:r>
              <a:rPr lang="ru-RU" sz="1700" b="1" i="1" err="1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Л</a:t>
            </a:r>
            <a:r>
              <a:rPr lang="ru-RU" sz="1700" b="1" i="1" smtClean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. Маннанова</a:t>
            </a:r>
            <a:r>
              <a:rPr lang="ru-RU" sz="1700" b="1" i="1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, методист высшей квалификационной категории</a:t>
            </a:r>
          </a:p>
          <a:p>
            <a:pPr lvl="0"/>
            <a:endParaRPr sz="1700" b="1" i="1" dirty="0">
              <a:solidFill>
                <a:srgbClr val="7030A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62" name="Google Shape;262;p15"/>
          <p:cNvPicPr preferRelativeResize="0"/>
          <p:nvPr/>
        </p:nvPicPr>
        <p:blipFill rotWithShape="1">
          <a:blip r:embed="rId4">
            <a:alphaModFix/>
          </a:blip>
          <a:srcRect l="8481" t="3689" r="4533" b="7350"/>
          <a:stretch/>
        </p:blipFill>
        <p:spPr>
          <a:xfrm>
            <a:off x="498160" y="285346"/>
            <a:ext cx="1489114" cy="7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1732711" y="748347"/>
            <a:ext cx="443697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подготовлены с </a:t>
            </a:r>
            <a:r>
              <a:rPr lang="ru-RU" sz="1300" b="1" i="1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использованием Интернет-источников </a:t>
            </a:r>
            <a:endParaRPr sz="1300" b="1" i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498160" y="967000"/>
            <a:ext cx="5875171" cy="321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https</a:t>
            </a:r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://znanio.ru/media/kreativnoe-myshlenie-v-ramkah-funktsionalnoj-  gramotnosti-shkolnikov-2656599</a:t>
            </a:r>
          </a:p>
          <a:p>
            <a:pPr lvl="0"/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https</a:t>
            </a:r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://domodsch1.edumsko.ru/attestation/pisa/post/1206164</a:t>
            </a:r>
          </a:p>
          <a:p>
            <a:pPr lvl="0"/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https</a:t>
            </a:r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://school66.edu.yar.ru/funktsionalnaya_gramotnost/matematiches  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aya_gramotnost.html</a:t>
            </a:r>
            <a:endParaRPr lang="en-US" sz="1300" b="1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/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https</a:t>
            </a:r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://school67.edu.yar.ru/funktsionalnaya_gramotnost/formirovanie_f</a:t>
            </a:r>
          </a:p>
          <a:p>
            <a:pPr lvl="0"/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g_v_nachalnoy_34.html</a:t>
            </a:r>
          </a:p>
          <a:p>
            <a:pPr lvl="0"/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https</a:t>
            </a:r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://urok.1sept.ru/articles/693229</a:t>
            </a:r>
          </a:p>
          <a:p>
            <a:pPr lvl="0"/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https</a:t>
            </a:r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://nsportal.ru/nachalnaya-shkola/obshchepedagogicheskie-  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tekhnologii/2022/12/09/</a:t>
            </a:r>
            <a:r>
              <a:rPr lang="en-US" sz="1300" b="1" dirty="0" err="1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funktsionalna</a:t>
            </a:r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–</a:t>
            </a:r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gramotnost</a:t>
            </a:r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-osnovnye</a:t>
            </a:r>
            <a:endParaRPr lang="en-US" sz="1300" b="1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/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https</a:t>
            </a:r>
            <a:r>
              <a:rPr lang="en-US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://</a:t>
            </a:r>
            <a:r>
              <a:rPr lang="en-US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sc26-surgut.gosuslugi.ru/netcat_files/130/2732/Chto_takoe_funktsional_naya_</a:t>
            </a:r>
            <a:endParaRPr lang="ru-RU" sz="1300" b="1" dirty="0" smtClean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r>
              <a:rPr lang="ru-RU" sz="13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- Материалов </a:t>
            </a:r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Каргиной З.А. «Развитие </a:t>
            </a:r>
            <a:r>
              <a:rPr lang="ru-RU" sz="1300" b="1" dirty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функциональной грамотности обучающихся по дополнительным  общеобразовательным общеразвивающим </a:t>
            </a:r>
            <a:r>
              <a:rPr lang="ru-RU" sz="1300" b="1" dirty="0" smtClean="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программам»</a:t>
            </a:r>
            <a:endParaRPr lang="ru-RU" sz="1300" b="1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lnSpc>
                <a:spcPct val="115000"/>
              </a:lnSpc>
            </a:pPr>
            <a:endParaRPr lang="ru-RU" sz="1300" b="1" dirty="0">
              <a:solidFill>
                <a:srgbClr val="0070C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1155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5" name="Google Shape;265;p15"/>
          <p:cNvPicPr preferRelativeResize="0"/>
          <p:nvPr/>
        </p:nvPicPr>
        <p:blipFill rotWithShape="1">
          <a:blip r:embed="rId5">
            <a:alphaModFix/>
          </a:blip>
          <a:srcRect l="18897" r="17500"/>
          <a:stretch/>
        </p:blipFill>
        <p:spPr>
          <a:xfrm rot="659106">
            <a:off x="7101840" y="427501"/>
            <a:ext cx="1327187" cy="20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9791" y="4693981"/>
            <a:ext cx="955642" cy="88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04" y="4130989"/>
            <a:ext cx="2699785" cy="119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8151"/>
            <a:ext cx="8229600" cy="1692731"/>
          </a:xfrm>
        </p:spPr>
        <p:txBody>
          <a:bodyPr/>
          <a:lstStyle/>
          <a:p>
            <a:pPr algn="ctr"/>
            <a:r>
              <a:rPr lang="ru-RU" sz="2600" b="1" dirty="0">
                <a:latin typeface="Arial Narrow" panose="020B0606020202030204" pitchFamily="34" charset="0"/>
              </a:rPr>
              <a:t/>
            </a:r>
            <a:br>
              <a:rPr lang="ru-RU" sz="2600" b="1" dirty="0">
                <a:latin typeface="Arial Narrow" panose="020B0606020202030204" pitchFamily="34" charset="0"/>
              </a:rPr>
            </a:br>
            <a:r>
              <a:rPr lang="ru-RU" sz="2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Современные </a:t>
            </a:r>
            <a:r>
              <a:rPr lang="ru-RU" sz="2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трактовки понятия </a:t>
            </a:r>
            <a:r>
              <a:rPr lang="ru-RU" sz="2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ru-RU" sz="2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«</a:t>
            </a:r>
            <a:r>
              <a:rPr lang="ru-RU" sz="2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функциональная грамотность»</a:t>
            </a:r>
            <a:br>
              <a:rPr lang="ru-RU" sz="2600" b="1" i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ru-RU" sz="2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459820"/>
            <a:ext cx="8229600" cy="482441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Функциональная грамотность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-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способность человека вступать в отношения с внешней̆ </a:t>
            </a:r>
            <a:r>
              <a:rPr lang="ru-RU" sz="1600" dirty="0" smtClean="0">
                <a:solidFill>
                  <a:srgbClr val="0070C0"/>
                </a:solidFill>
              </a:rPr>
              <a:t>средой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и </a:t>
            </a:r>
            <a:r>
              <a:rPr lang="ru-RU" sz="1600" dirty="0">
                <a:solidFill>
                  <a:srgbClr val="0070C0"/>
                </a:solidFill>
              </a:rPr>
              <a:t>максимально быстро адаптироваться и функционировать в   </a:t>
            </a:r>
            <a:r>
              <a:rPr lang="ru-RU" sz="1600" dirty="0" smtClean="0">
                <a:solidFill>
                  <a:srgbClr val="0070C0"/>
                </a:solidFill>
              </a:rPr>
              <a:t>ней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pPr marL="0" indent="190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 это </a:t>
            </a:r>
            <a:r>
              <a:rPr lang="ru-RU" sz="1600" dirty="0">
                <a:solidFill>
                  <a:srgbClr val="0070C0"/>
                </a:solidFill>
              </a:rPr>
              <a:t>определённый уровень знаний, умений и навыков, обеспечивающих нормальное функционирование личности в системе социальных отношений, то есть её смысл состоит в приближении образовательной деятельности к </a:t>
            </a:r>
            <a:r>
              <a:rPr lang="ru-RU" sz="1600" dirty="0" smtClean="0">
                <a:solidFill>
                  <a:srgbClr val="0070C0"/>
                </a:solidFill>
              </a:rPr>
              <a:t>жизни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1905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190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это способность свободно использовать навыки чтения и письма в целях получения информации из текста и в целях передачи информации в реальном общении, а также в общении при помощи текстов и других </a:t>
            </a:r>
            <a:r>
              <a:rPr lang="ru-RU" sz="1600" dirty="0" smtClean="0">
                <a:solidFill>
                  <a:srgbClr val="0070C0"/>
                </a:solidFill>
              </a:rPr>
              <a:t>сообщений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1905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19050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 это </a:t>
            </a:r>
            <a:r>
              <a:rPr lang="ru-RU" sz="1600" dirty="0">
                <a:solidFill>
                  <a:srgbClr val="0070C0"/>
                </a:solidFill>
              </a:rPr>
              <a:t>обладание знаниями и умениями, полученными в рамках обязательного общего образования, необходимыми </a:t>
            </a:r>
            <a:r>
              <a:rPr lang="ru-RU" sz="1600" dirty="0" smtClean="0">
                <a:solidFill>
                  <a:srgbClr val="0070C0"/>
                </a:solidFill>
              </a:rPr>
              <a:t>для </a:t>
            </a:r>
            <a:r>
              <a:rPr lang="ru-RU" sz="1600" dirty="0">
                <a:solidFill>
                  <a:srgbClr val="0070C0"/>
                </a:solidFill>
              </a:rPr>
              <a:t>полноценного функционирования в современном обществе, то есть для решения широкого диапазона  задач в различных сферах человеческой̆ деятельности,  общения и социальных отношении</a:t>
            </a:r>
            <a:r>
              <a:rPr lang="ru-RU" sz="1600" dirty="0" smtClean="0">
                <a:solidFill>
                  <a:srgbClr val="0070C0"/>
                </a:solidFill>
              </a:rPr>
              <a:t>̆</a:t>
            </a:r>
            <a:endParaRPr lang="ru-RU" sz="16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2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6445"/>
            <a:ext cx="8229600" cy="830956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Функциональная грамотность:</a:t>
            </a:r>
            <a:r>
              <a:rPr lang="ru-RU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ru-RU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176" y="2276792"/>
            <a:ext cx="3446584" cy="41275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14300" indent="0" algn="just" defTabSz="179388">
              <a:buNone/>
            </a:pPr>
            <a:r>
              <a:rPr lang="ru-RU" sz="16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</a:t>
            </a:r>
            <a:r>
              <a:rPr lang="ru-RU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	позволяет     человеку     жить     в     высокотехнологичном обществе, в цифровой среде, где, несмотря на всё возрастающую роль видео- и аудиоконтента, текстовый контент преобладает;</a:t>
            </a:r>
          </a:p>
          <a:p>
            <a:pPr marL="114300" indent="0" algn="just" defTabSz="179388">
              <a:buNone/>
            </a:pPr>
            <a:r>
              <a:rPr lang="ru-RU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	определяет    способность    человека    к    собственным суждениям и поступкам, к самоанализу и творчеству, самостоятельному, новому видению мира;</a:t>
            </a:r>
          </a:p>
          <a:p>
            <a:pPr marL="114300" indent="0" algn="just" defTabSz="179388">
              <a:buNone/>
            </a:pPr>
            <a:r>
              <a:rPr lang="ru-RU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	предопределяет формирование мировоззренческих позиций человека, формирование экологически грамотной, всесторонне развитой личности;</a:t>
            </a:r>
          </a:p>
          <a:p>
            <a:pPr marL="114300" indent="0" algn="just" defTabSz="179388">
              <a:buNone/>
            </a:pPr>
            <a:r>
              <a:rPr lang="ru-RU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	способствует развитию		когнитивных	качеств, творческого потенциала и самостоятельности человека в мире.</a:t>
            </a:r>
          </a:p>
          <a:p>
            <a:pPr algn="just" defTabSz="179388"/>
            <a:endParaRPr lang="ru-RU" sz="16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14300" indent="0" algn="just">
              <a:buNone/>
            </a:pP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659" y="840736"/>
            <a:ext cx="3511899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79388"/>
            <a:r>
              <a:rPr lang="ru-RU" i="1" dirty="0">
                <a:solidFill>
                  <a:srgbClr val="0070C0"/>
                </a:solidFill>
                <a:latin typeface="Arial Narrow" panose="020B0606020202030204" pitchFamily="34" charset="0"/>
              </a:rPr>
              <a:t>	помогает человеку применять полученные в школе знания и навыки в жизни и может   служить гарантом их социальной успешности;</a:t>
            </a:r>
          </a:p>
          <a:p>
            <a:pPr algn="just" defTabSz="179388"/>
            <a:r>
              <a:rPr lang="ru-RU" i="1" dirty="0">
                <a:solidFill>
                  <a:srgbClr val="0070C0"/>
                </a:solidFill>
                <a:latin typeface="Arial Narrow" panose="020B0606020202030204" pitchFamily="34" charset="0"/>
              </a:rPr>
              <a:t>	предполагает	способность эффективно функционировать в     обществе, способность к   </a:t>
            </a:r>
            <a:r>
              <a:rPr lang="ru-RU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самоопределению</a:t>
            </a:r>
            <a:r>
              <a:rPr lang="ru-RU" i="1" dirty="0">
                <a:solidFill>
                  <a:srgbClr val="0070C0"/>
                </a:solidFill>
                <a:latin typeface="Arial Narrow" panose="020B0606020202030204" pitchFamily="34" charset="0"/>
              </a:rPr>
              <a:t>, самосовершенствованию и </a:t>
            </a:r>
            <a:r>
              <a:rPr lang="ru-RU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самореализации;</a:t>
            </a:r>
            <a:endParaRPr lang="ru-RU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just" defTabSz="179388"/>
            <a:r>
              <a:rPr lang="ru-RU" i="1" dirty="0">
                <a:solidFill>
                  <a:srgbClr val="0070C0"/>
                </a:solidFill>
                <a:latin typeface="Arial Narrow" panose="020B0606020202030204" pitchFamily="34" charset="0"/>
              </a:rPr>
              <a:t>	позволяет человеку нормально существовать в мире людей, понимать, что происходит, не быть обманутым, принимать разумные и обоснованные решения;</a:t>
            </a:r>
          </a:p>
          <a:p>
            <a:pPr algn="just" defTabSz="179388"/>
            <a:r>
              <a:rPr lang="ru-RU" i="1" dirty="0">
                <a:solidFill>
                  <a:srgbClr val="0070C0"/>
                </a:solidFill>
                <a:latin typeface="Arial Narrow" panose="020B0606020202030204" pitchFamily="34" charset="0"/>
              </a:rPr>
              <a:t>	определяет будущее каждого человека, его возможность учиться, освоить профессию и совершенствоваться в ней, переучиваться и повышать квалификацию</a:t>
            </a:r>
            <a:r>
              <a:rPr lang="ru-RU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27" y="1064591"/>
            <a:ext cx="1837992" cy="1102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82" y="4546120"/>
            <a:ext cx="2632391" cy="18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95710"/>
            <a:ext cx="8229600" cy="939754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Содержательная	структура	функциональной	грамотности  современного </a:t>
            </a:r>
            <a:r>
              <a:rPr lang="ru-RU" sz="2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человека</a:t>
            </a:r>
            <a:endParaRPr lang="ru-RU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276" y="924448"/>
            <a:ext cx="8035637" cy="4375046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1600" b="1" i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600" b="1" i="1" u="sng" dirty="0" smtClean="0">
                <a:solidFill>
                  <a:srgbClr val="0070C0"/>
                </a:solidFill>
              </a:rPr>
              <a:t>Инвариантные </a:t>
            </a:r>
            <a:r>
              <a:rPr lang="ru-RU" sz="1600" b="1" i="1" u="sng" dirty="0">
                <a:solidFill>
                  <a:srgbClr val="0070C0"/>
                </a:solidFill>
              </a:rPr>
              <a:t>(ключевые) компоненты: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читательская грамотность,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математическая грамотность,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естественнонаучная грамотность</a:t>
            </a:r>
            <a:r>
              <a:rPr lang="ru-RU" sz="1600" b="1" i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1600" b="1" i="1" dirty="0" smtClean="0">
              <a:solidFill>
                <a:srgbClr val="0070C0"/>
              </a:solidFill>
            </a:endParaRPr>
          </a:p>
          <a:p>
            <a:pPr marL="3429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600" b="1" i="1" u="sng" dirty="0" smtClean="0">
                <a:solidFill>
                  <a:srgbClr val="0070C0"/>
                </a:solidFill>
              </a:rPr>
              <a:t>Вариативные </a:t>
            </a:r>
            <a:r>
              <a:rPr lang="ru-RU" sz="1600" b="1" i="1" u="sng" dirty="0">
                <a:solidFill>
                  <a:srgbClr val="0070C0"/>
                </a:solidFill>
              </a:rPr>
              <a:t>компоненты: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 креативное мышление,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 критическое мышление,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глобальные компетенции,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 социально-коммуникативная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информационная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деятельностная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финансовая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компьютерная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юридическая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экономическая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экологическая грамотность,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грамотность в вопросах здоровья,</a:t>
            </a:r>
          </a:p>
          <a:p>
            <a:pPr marL="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i="1" dirty="0">
                <a:solidFill>
                  <a:srgbClr val="0070C0"/>
                </a:solidFill>
              </a:rPr>
              <a:t>технологическая </a:t>
            </a:r>
            <a:r>
              <a:rPr lang="ru-RU" sz="1600" b="1" i="1" dirty="0" smtClean="0">
                <a:solidFill>
                  <a:srgbClr val="0070C0"/>
                </a:solidFill>
              </a:rPr>
              <a:t>грамотность.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38" y="1439804"/>
            <a:ext cx="2788875" cy="2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198563"/>
            <a:ext cx="8229600" cy="4277789"/>
          </a:xfrm>
        </p:spPr>
        <p:txBody>
          <a:bodyPr/>
          <a:lstStyle/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1" y="1932375"/>
            <a:ext cx="8229601" cy="1536573"/>
          </a:xfrm>
          <a:prstGeom prst="roundRect">
            <a:avLst>
              <a:gd name="adj" fmla="val 2046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Математическая </a:t>
            </a:r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грамотность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– это способность  человека: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формулировать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 применять и интерпретировать  математику в разнообразных контекстах;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определять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понимать роль математики в мире,  в котором он живёт;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высказывать  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хорошо    обоснованные     суждения  и принимать решения, которые должны принимать  конструктивные, активные и размышляющие  граждане.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52" y="3732474"/>
            <a:ext cx="5655094" cy="21421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Естественнонаучная грамотность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– включает следующие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способности: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научно объяснять явления;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понимать основные особенности естественнонаучного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исследования;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интерпретировать научные данные и использовать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научные доказательства для получения выводов;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спланировать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провести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исследование.</a:t>
            </a:r>
            <a:endParaRPr lang="ru-RU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52" y="152258"/>
            <a:ext cx="8233560" cy="1516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Читательская </a:t>
            </a:r>
            <a:r>
              <a:rPr lang="ru-RU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грамотность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это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способность: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человека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понимать, использовать, оценивать тексты,  размышлять о них и заниматься чтением для того,  чтобы достигать своих целей, расширять свои знания  и возможности, участвовать в социальной жизни;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 ребенка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использовать тексты для достижения своих  целей, пополнения знаний, приобретения навыков.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0699" y="579250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53" y="3873413"/>
            <a:ext cx="1417619" cy="18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H="1" flipV="1">
            <a:off x="468311" y="169419"/>
            <a:ext cx="8229602" cy="10946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Социально-коммуникативная грамотность: 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свободное владение всеми видами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речевой̆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деятельности; способность    адекватно понимать чужую   устную  и письменную речь; самостоятельно выражать свои мысли  в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устной̆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письменной̆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речи, а также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компьютерной̆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  которая совмещает признаки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устной̆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письменной̆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форм  речи.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199" y="1355280"/>
            <a:ext cx="8229602" cy="1063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Информационная грамотность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: умение осуществлять поиск информации в учебниках и в справочной литературе, извлекать информацию из сети Интернет и компакт-дисков учебного содержания, а также из других источников, перерабатывать и систематизировать информацию и представлять её разными способами.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1" y="2509599"/>
            <a:ext cx="8229602" cy="917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Деятельностная	грамотность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проявление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организационных умений и навыков, а именно способности ставить и словесно формулировать цель деятельности, планировать и при необходимости изменять её, словесно аргументируя эти изменения, осуществлять самоконтроль, самооценку, самокоррекцию и др.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1" y="3540360"/>
            <a:ext cx="7568643" cy="1147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1" y="4801119"/>
            <a:ext cx="7568643" cy="881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17" y="5764270"/>
            <a:ext cx="7530637" cy="9580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9425" y="4728187"/>
            <a:ext cx="7568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Креативное </a:t>
            </a:r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мышление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: способность самостоятельно или  в команде придумывать и улучшать идеи (например,  предлагать инновационные и эффективные решения,  использовать воображение); уметь критически взглянуть  на свои идеи, увидеть их сильные и слабые стороны;  проявление креативности в обычной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жизни.</a:t>
            </a:r>
            <a:endParaRPr lang="ru-RU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2244" y="3518454"/>
            <a:ext cx="7224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Глобальные компетенции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 способность критически  рассматривать с различных точек зрения проблемы глобального  характера и межкультурного взаимодействия; осознавать, как  культурные, религиозные, политические, расовые и иные  различия могут оказывать влияние на  восприятие, суждение  и взгляды  –  наши  собственные и других людей; вступать  в открытое, эффективное  и уважительное взаимодействие  с другими людьми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ru-RU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9425" y="5764270"/>
            <a:ext cx="7320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Технологическая грамотность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: результат освоения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учащимися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конкретного вида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деятельности, включающий комплекс специальных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знаний, устойчивость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  техническая правильность умений и навыков, технических приёмов  выполнения данной деятельности, знание и реализация  технологических этапов выполнения данной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2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H="1" flipV="1">
            <a:off x="468311" y="302068"/>
            <a:ext cx="8229602" cy="10946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Финансовая (экономическая) грамотность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: знание и понимание финансовых терминов, понятий и финансовых рисков (денежные операции, банковские вклады, кредитные ставки и другие явления мира финансов); мотивация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1" y="1515513"/>
            <a:ext cx="8229602" cy="1094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Компьютерная грамотность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: базовые навыки работы в сети Интернет: поиск необходимого сайта (умение пользоваться поисковыми системами), заведение e-</a:t>
            </a:r>
            <a:r>
              <a:rPr lang="ru-RU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mail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 обеспечение безопасности в интернете (размещение личных данных, ввод логина и пароля, антивирусы); знание возможностей компьютера: поиск информации, рисование, вычисление и т.д.; знание основных понятий: данные, информация, алгоритм и т.д.; навыки работы с мышью и клавиатурой.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1" y="2733155"/>
            <a:ext cx="7540225" cy="36977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Критическое </a:t>
            </a:r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мышление: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- знания, представления о данном процессе, 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-познавательные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процессы и способности личности, способствующие восприятию, анализу, усвоению, оперированию и воспроизведению ею нужной информации;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–анализ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имеющихся и поступающих данных, условий, обстоятельств,  содержания проблемной ситуации в определенной логике;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–субъективное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отношение к объекту, которое будет выражаться в  эмоциональном переживании, чувственном отклике, собственном мнении и т.д.; толерантность к  ситуации неопределенности (терпеливость к иному мнению), скептицизм (недоверчивость, сомнения),  самостоятельность, прагматичность (получение конкретных результатов), интегративность (умение  создать целое из отдельных частей и элементов);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–конкретные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поступки, действия, поведение, в том числе размышления,  внутренний и внешний диалог, а также деятельность в целом, решение противоречий, проблемных  ситуаций, практических задач в реальной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19512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H="1" flipV="1">
            <a:off x="468311" y="302068"/>
            <a:ext cx="8229602" cy="1978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Юридическая (правовая) грамотность: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–овладение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основами юридических знаний, уважении к закону, праву, сознательное соблюдение норм права, в понимании социальной и юридической ответственности, в нетерпимости к правонарушениям и в борьбе с ними;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–обладание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следующими компетенциями: умение отстаивать свои права; знать и различать функции и полномочия Президента, Правительства, Государственной Думы, Совета Федерации; знать различия между дисциплинарными, административными и уголовными правонарушениями; уметь анализировать предвыборные программы кандидатов; уметь разбирать в нормативно-правовой базе.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1" y="2431700"/>
            <a:ext cx="8229602" cy="19242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Экологическая </a:t>
            </a:r>
            <a:r>
              <a:rPr lang="ru-RU" b="1" i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грамотность:</a:t>
            </a:r>
            <a:endParaRPr lang="ru-RU" b="1" i="1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-знания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о взаимосвязи природы, общества и человека: базовые знания в области экологии и процессов, происходящих в результате взаимодействия природы и общества: основных понятиях и определениях, источниках загрязнений и ущерба природной среды, способов и методов предотвращения критических экологических ситуаций и их последствий, правовых основ охраны природной среды, основных международных правовых норм;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- любовь к природе;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- отношение к природе как к ценности;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- природоохранительная деятельность.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1" y="4506684"/>
            <a:ext cx="7540225" cy="2220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Грамотность в вопросах здоровья (здоровьесбережения):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-овладение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ключевыми компетенциями здорового образа жизни,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позволяющими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эффективно адаптироваться к меняющемуся внешнему миру и успешно осуществлять различные виды деятельности, занимаясь заботой о сохранении своего психического и физического 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здоровья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;</a:t>
            </a:r>
            <a:endParaRPr lang="ru-RU" b="1" i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-</a:t>
            </a:r>
            <a:r>
              <a:rPr lang="ru-RU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наличие </a:t>
            </a:r>
            <a:r>
              <a:rPr lang="ru-RU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знаний, мотивации и умений, необходимых для получения, понимания, оценки и применения информации, касающейся здоровья, для того чтобы в повседневной жизни формировать собственное мнение и принимать решения в рамках медицинской помощи, профилактики заболеваний и укрепления здоровья, а также для поддержания или улучшения качества жизни на всех ее этапах.</a:t>
            </a:r>
          </a:p>
        </p:txBody>
      </p:sp>
    </p:spTree>
    <p:extLst>
      <p:ext uri="{BB962C8B-B14F-4D97-AF65-F5344CB8AC3E}">
        <p14:creationId xmlns:p14="http://schemas.microsoft.com/office/powerpoint/2010/main" val="26178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5DD"/>
      </a:accent5>
      <a:accent6>
        <a:srgbClr val="2D2D8A"/>
      </a:accent6>
      <a:hlink>
        <a:srgbClr val="002850"/>
      </a:hlink>
      <a:folHlink>
        <a:srgbClr val="66B2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3351</Words>
  <Application>Microsoft Office PowerPoint</Application>
  <PresentationFormat>Экран (4:3)</PresentationFormat>
  <Paragraphs>468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 Narrow</vt:lpstr>
      <vt:lpstr>Wingdings</vt:lpstr>
      <vt:lpstr>Arial</vt:lpstr>
      <vt:lpstr>Calibri</vt:lpstr>
      <vt:lpstr>Times New Roman</vt:lpstr>
      <vt:lpstr>Caveat</vt:lpstr>
      <vt:lpstr>Тема3</vt:lpstr>
      <vt:lpstr>«Развитие функциональной грамотности учащихся в ходе реализации дополнительных общеобразовательных общеразвивающих программам художественной направленности»   методический комментарий </vt:lpstr>
      <vt:lpstr>Презентация PowerPoint</vt:lpstr>
      <vt:lpstr> Современные трактовки понятия  «функциональная грамотность» </vt:lpstr>
      <vt:lpstr>Функциональная грамотность: </vt:lpstr>
      <vt:lpstr>Содержательная структура функциональной грамотности  современного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«Направленности дополнительных общеобразовательных программ и их группы направлений»   методический комментарий </dc:title>
  <dc:creator>Моя учётная запись</dc:creator>
  <cp:lastModifiedBy>User</cp:lastModifiedBy>
  <cp:revision>253</cp:revision>
  <cp:lastPrinted>2024-01-22T13:12:44Z</cp:lastPrinted>
  <dcterms:created xsi:type="dcterms:W3CDTF">2023-05-03T11:58:04Z</dcterms:created>
  <dcterms:modified xsi:type="dcterms:W3CDTF">2024-05-21T06:29:39Z</dcterms:modified>
</cp:coreProperties>
</file>