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_rels/notesSlide12.xml.rels" ContentType="application/vnd.openxmlformats-package.relationships+xml"/>
  <Override PartName="/ppt/notesSlides/notesSlide12.xml" ContentType="application/vnd.openxmlformats-officedocument.presentationml.notesSlide+xml"/>
  <Override PartName="/ppt/_rels/presentation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4.xml.rels" ContentType="application/vnd.openxmlformats-package.relationships+xml"/>
  <Override PartName="/ppt/slideLayouts/slideLayout5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3.xml" ContentType="application/vnd.openxmlformats-officedocument.presentationml.slideLayout+xml"/>
  <Override PartName="/ppt/media/image1.jpeg" ContentType="image/jpeg"/>
  <Override PartName="/ppt/media/image5.png" ContentType="image/png"/>
  <Override PartName="/ppt/media/image2.jpeg" ContentType="image/jpeg"/>
  <Override PartName="/ppt/media/image3.jpeg" ContentType="image/jpeg"/>
  <Override PartName="/ppt/media/image4.png" ContentType="image/png"/>
  <Override PartName="/ppt/media/image6.jpeg" ContentType="image/jpeg"/>
  <Override PartName="/ppt/media/image7.wmf" ContentType="image/x-wmf"/>
  <Override PartName="/ppt/media/image8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1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0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notesMaster" Target="notesMasters/notesMaster1.xml"/><Relationship Id="rId9" Type="http://schemas.openxmlformats.org/officeDocument/2006/relationships/slide" Target="slides/slide1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slide" Target="slides/slide7.xml"/><Relationship Id="rId16" Type="http://schemas.openxmlformats.org/officeDocument/2006/relationships/slide" Target="slides/slide8.xml"/><Relationship Id="rId17" Type="http://schemas.openxmlformats.org/officeDocument/2006/relationships/slide" Target="slides/slide9.xml"/><Relationship Id="rId18" Type="http://schemas.openxmlformats.org/officeDocument/2006/relationships/slide" Target="slides/slide10.xml"/><Relationship Id="rId19" Type="http://schemas.openxmlformats.org/officeDocument/2006/relationships/slide" Target="slides/slide11.xml"/><Relationship Id="rId20" Type="http://schemas.openxmlformats.org/officeDocument/2006/relationships/slide" Target="slides/slide12.xml"/><Relationship Id="rId21" Type="http://schemas.openxmlformats.org/officeDocument/2006/relationships/slide" Target="slides/slide13.xml"/><Relationship Id="rId22" Type="http://schemas.openxmlformats.org/officeDocument/2006/relationships/slide" Target="slides/slide1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7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Для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перемещения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страницы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щёлкните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мышью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2000" spc="-1" strike="noStrike">
                <a:latin typeface="Arial"/>
              </a:rPr>
              <a:t>Для правки </a:t>
            </a:r>
            <a:r>
              <a:rPr b="0" lang="ru-RU" sz="2000" spc="-1" strike="noStrike">
                <a:latin typeface="Arial"/>
              </a:rPr>
              <a:t>формата </a:t>
            </a:r>
            <a:r>
              <a:rPr b="0" lang="ru-RU" sz="2000" spc="-1" strike="noStrike">
                <a:latin typeface="Arial"/>
              </a:rPr>
              <a:t>примечани</a:t>
            </a:r>
            <a:r>
              <a:rPr b="0" lang="ru-RU" sz="2000" spc="-1" strike="noStrike">
                <a:latin typeface="Arial"/>
              </a:rPr>
              <a:t>й </a:t>
            </a:r>
            <a:r>
              <a:rPr b="0" lang="ru-RU" sz="2000" spc="-1" strike="noStrike">
                <a:latin typeface="Arial"/>
              </a:rPr>
              <a:t>щёлкните </a:t>
            </a:r>
            <a:r>
              <a:rPr b="0" lang="ru-RU" sz="2000" spc="-1" strike="noStrike">
                <a:latin typeface="Arial"/>
              </a:rPr>
              <a:t>мышью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25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400" spc="-1" strike="noStrike">
                <a:latin typeface="Times New Roman"/>
              </a:rPr>
              <a:t>&lt;верхний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25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25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25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1FB3EA23-F583-4AC6-AA12-7C8578927160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Rectangle 7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393F284D-75A0-4C7F-AF31-5F299EE0175F}" type="slidenum">
              <a:rPr b="0" lang="ru-RU" sz="1200" spc="-1" strike="noStrike">
                <a:latin typeface="Arial"/>
              </a:rPr>
              <a:t>14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8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28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pPr marL="216000" indent="-216000">
              <a:lnSpc>
                <a:spcPct val="100000"/>
              </a:lnSpc>
            </a:pPr>
            <a:r>
              <a:rPr b="0" lang="ru-RU" sz="2000" spc="-1" strike="noStrike">
                <a:latin typeface="Arial"/>
              </a:rPr>
              <a:t>Два </a:t>
            </a:r>
            <a:r>
              <a:rPr b="0" lang="ru-RU" sz="2000" spc="-1" strike="noStrike">
                <a:latin typeface="Arial"/>
              </a:rPr>
              <a:t>последних </a:t>
            </a:r>
            <a:r>
              <a:rPr b="0" lang="ru-RU" sz="2000" spc="-1" strike="noStrike">
                <a:latin typeface="Arial"/>
              </a:rPr>
              <a:t>измерения: </a:t>
            </a:r>
            <a:r>
              <a:rPr b="0" lang="ru-RU" sz="2000" spc="-1" strike="noStrike">
                <a:latin typeface="Arial"/>
              </a:rPr>
              <a:t>ПИРЛС 2006 </a:t>
            </a:r>
            <a:r>
              <a:rPr b="0" lang="ru-RU" sz="2000" spc="-1" strike="noStrike">
                <a:latin typeface="Arial"/>
              </a:rPr>
              <a:t>и ПИЗА </a:t>
            </a:r>
            <a:r>
              <a:rPr b="0" lang="ru-RU" sz="2000" spc="-1" strike="noStrike">
                <a:latin typeface="Arial"/>
              </a:rPr>
              <a:t>2009.</a:t>
            </a:r>
            <a:endParaRPr b="0" lang="ru-RU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87320" y="458964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3040" y="458964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1960" y="537336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87320" y="537336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3040" y="537336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1960" y="1709640"/>
            <a:ext cx="10515240" cy="13222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87320" y="458964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3040" y="458964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1960" y="537336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87320" y="537336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3040" y="537336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831960" y="1709640"/>
            <a:ext cx="10515240" cy="13222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387320" y="458964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7943040" y="458964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831960" y="537336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4387320" y="537336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7943040" y="537336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subTitle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subTitle"/>
          </p:nvPr>
        </p:nvSpPr>
        <p:spPr>
          <a:xfrm>
            <a:off x="831960" y="1709640"/>
            <a:ext cx="10515240" cy="13222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5"/>
          <p:cNvSpPr>
            <a:spLocks noGrp="1"/>
          </p:cNvSpPr>
          <p:nvPr>
            <p:ph type="body"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4387320" y="458964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 type="body"/>
          </p:nvPr>
        </p:nvSpPr>
        <p:spPr>
          <a:xfrm>
            <a:off x="7943040" y="458964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 type="body"/>
          </p:nvPr>
        </p:nvSpPr>
        <p:spPr>
          <a:xfrm>
            <a:off x="831960" y="537336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6"/>
          <p:cNvSpPr>
            <a:spLocks noGrp="1"/>
          </p:cNvSpPr>
          <p:nvPr>
            <p:ph type="body"/>
          </p:nvPr>
        </p:nvSpPr>
        <p:spPr>
          <a:xfrm>
            <a:off x="4387320" y="537336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7"/>
          <p:cNvSpPr>
            <a:spLocks noGrp="1"/>
          </p:cNvSpPr>
          <p:nvPr>
            <p:ph type="body"/>
          </p:nvPr>
        </p:nvSpPr>
        <p:spPr>
          <a:xfrm>
            <a:off x="7943040" y="537336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subTitle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subTitle"/>
          </p:nvPr>
        </p:nvSpPr>
        <p:spPr>
          <a:xfrm>
            <a:off x="831960" y="1709640"/>
            <a:ext cx="10515240" cy="13222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3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 type="body"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8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9" name="PlaceHolder 5"/>
          <p:cNvSpPr>
            <a:spLocks noGrp="1"/>
          </p:cNvSpPr>
          <p:nvPr>
            <p:ph type="body"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1960" y="1709640"/>
            <a:ext cx="10515240" cy="13222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 type="body"/>
          </p:nvPr>
        </p:nvSpPr>
        <p:spPr>
          <a:xfrm>
            <a:off x="4387320" y="458964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7943040" y="458964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4" name="PlaceHolder 5"/>
          <p:cNvSpPr>
            <a:spLocks noGrp="1"/>
          </p:cNvSpPr>
          <p:nvPr>
            <p:ph type="body"/>
          </p:nvPr>
        </p:nvSpPr>
        <p:spPr>
          <a:xfrm>
            <a:off x="831960" y="537336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5" name="PlaceHolder 6"/>
          <p:cNvSpPr>
            <a:spLocks noGrp="1"/>
          </p:cNvSpPr>
          <p:nvPr>
            <p:ph type="body"/>
          </p:nvPr>
        </p:nvSpPr>
        <p:spPr>
          <a:xfrm>
            <a:off x="4387320" y="537336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6" name="PlaceHolder 7"/>
          <p:cNvSpPr>
            <a:spLocks noGrp="1"/>
          </p:cNvSpPr>
          <p:nvPr>
            <p:ph type="body"/>
          </p:nvPr>
        </p:nvSpPr>
        <p:spPr>
          <a:xfrm>
            <a:off x="7943040" y="537336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subTitle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8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subTitle"/>
          </p:nvPr>
        </p:nvSpPr>
        <p:spPr>
          <a:xfrm>
            <a:off x="831960" y="1709640"/>
            <a:ext cx="10515240" cy="13222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3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4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8" name="PlaceHolder 4"/>
          <p:cNvSpPr>
            <a:spLocks noGrp="1"/>
          </p:cNvSpPr>
          <p:nvPr>
            <p:ph type="body"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2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 type="body"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8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9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0" name="PlaceHolder 5"/>
          <p:cNvSpPr>
            <a:spLocks noGrp="1"/>
          </p:cNvSpPr>
          <p:nvPr>
            <p:ph type="body"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 type="body"/>
          </p:nvPr>
        </p:nvSpPr>
        <p:spPr>
          <a:xfrm>
            <a:off x="4387320" y="458964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4" name="PlaceHolder 4"/>
          <p:cNvSpPr>
            <a:spLocks noGrp="1"/>
          </p:cNvSpPr>
          <p:nvPr>
            <p:ph type="body"/>
          </p:nvPr>
        </p:nvSpPr>
        <p:spPr>
          <a:xfrm>
            <a:off x="7943040" y="458964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5" name="PlaceHolder 5"/>
          <p:cNvSpPr>
            <a:spLocks noGrp="1"/>
          </p:cNvSpPr>
          <p:nvPr>
            <p:ph type="body"/>
          </p:nvPr>
        </p:nvSpPr>
        <p:spPr>
          <a:xfrm>
            <a:off x="831960" y="537336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6" name="PlaceHolder 6"/>
          <p:cNvSpPr>
            <a:spLocks noGrp="1"/>
          </p:cNvSpPr>
          <p:nvPr>
            <p:ph type="body"/>
          </p:nvPr>
        </p:nvSpPr>
        <p:spPr>
          <a:xfrm>
            <a:off x="4387320" y="537336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7" name="PlaceHolder 7"/>
          <p:cNvSpPr>
            <a:spLocks noGrp="1"/>
          </p:cNvSpPr>
          <p:nvPr>
            <p:ph type="body"/>
          </p:nvPr>
        </p:nvSpPr>
        <p:spPr>
          <a:xfrm>
            <a:off x="7943040" y="537336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Образ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ец 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загол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овка</a:t>
            </a:r>
            <a:endParaRPr b="0" lang="ru-RU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B33107EB-8A45-4BCD-A8C8-10DFD05D170D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31.5.24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827B0ED-CC13-435F-AC48-DA052DF3B893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Для правки структуры </a:t>
            </a: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щёлкните мышью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Четвёртый уровень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</a:t>
            </a: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</a:t>
            </a: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уровень </a:t>
            </a: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</a:t>
            </a: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й </a:t>
            </a: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уровень </a:t>
            </a: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структур</a:t>
            </a: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 Light"/>
              </a:rPr>
              <a:t>Образе</a:t>
            </a:r>
            <a:r>
              <a:rPr b="0" lang="ru-RU" sz="4400" spc="-1" strike="noStrike">
                <a:solidFill>
                  <a:srgbClr val="000000"/>
                </a:solidFill>
                <a:latin typeface="Calibri Light"/>
              </a:rPr>
              <a:t>ц </a:t>
            </a:r>
            <a:r>
              <a:rPr b="0" lang="ru-RU" sz="4400" spc="-1" strike="noStrike">
                <a:solidFill>
                  <a:srgbClr val="000000"/>
                </a:solidFill>
                <a:latin typeface="Calibri Light"/>
              </a:rPr>
              <a:t>заголов</a:t>
            </a:r>
            <a:r>
              <a:rPr b="0" lang="ru-RU" sz="4400" spc="-1" strike="noStrike">
                <a:solidFill>
                  <a:srgbClr val="000000"/>
                </a:solidFill>
                <a:latin typeface="Calibri Light"/>
              </a:rPr>
              <a:t>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36A378E9-9DD4-4EEE-A545-22B0751FAF4A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31.5.24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10750E97-1A25-4C61-9335-141EEB909E8E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 Light"/>
              </a:rPr>
              <a:t>Образе</a:t>
            </a:r>
            <a:r>
              <a:rPr b="0" lang="ru-RU" sz="4400" spc="-1" strike="noStrike">
                <a:solidFill>
                  <a:srgbClr val="000000"/>
                </a:solidFill>
                <a:latin typeface="Calibri Light"/>
              </a:rPr>
              <a:t>ц </a:t>
            </a:r>
            <a:r>
              <a:rPr b="0" lang="ru-RU" sz="4400" spc="-1" strike="noStrike">
                <a:solidFill>
                  <a:srgbClr val="000000"/>
                </a:solidFill>
                <a:latin typeface="Calibri Light"/>
              </a:rPr>
              <a:t>заголов</a:t>
            </a:r>
            <a:r>
              <a:rPr b="0" lang="ru-RU" sz="4400" spc="-1" strike="noStrike">
                <a:solidFill>
                  <a:srgbClr val="000000"/>
                </a:solidFill>
                <a:latin typeface="Calibri Light"/>
              </a:rPr>
              <a:t>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0C2C0299-85B3-4DE0-AFDE-8D0E08AFD0D1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31.5.24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ECE7578-90EF-4236-AFC5-EA3E50AB2629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3F2584E3-8C52-4F44-A8C2-343BBAE19CCE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31.5.24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B4E5C42-EB70-4480-BF35-B891DC3D24B8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Для правки текста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заглавия щёлкните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мышью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 Light"/>
              </a:rPr>
              <a:t>Образец </a:t>
            </a:r>
            <a:r>
              <a:rPr b="0" lang="ru-RU" sz="3200" spc="-1" strike="noStrike">
                <a:solidFill>
                  <a:srgbClr val="000000"/>
                </a:solidFill>
                <a:latin typeface="Calibri Light"/>
              </a:rPr>
              <a:t>заголовка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C8C77E67-AB07-4E80-90EF-BC44034C845F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31.5.24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169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170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336F77C4-1400-4713-B1BC-E05D0536A029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Об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раз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ец 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заг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оло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вка</a:t>
            </a:r>
            <a:endParaRPr b="0" lang="ru-RU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2400" spc="-1" strike="noStrike">
                <a:solidFill>
                  <a:srgbClr val="8b8b8b"/>
                </a:solidFill>
                <a:latin typeface="Calibri"/>
              </a:rPr>
              <a:t>Образец текста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9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BE9F5646-3672-4100-ACD9-76DD08510F1D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31.5.24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10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211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F9C5505-E385-4D00-A843-75089F318AB8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wmf"/><Relationship Id="rId3" Type="http://schemas.openxmlformats.org/officeDocument/2006/relationships/slideLayout" Target="../slideLayouts/slideLayout28.xml"/><Relationship Id="rId4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49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3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Заголовок 3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73000"/>
          </a:bodyPr>
          <a:p>
            <a:pPr algn="ctr">
              <a:lnSpc>
                <a:spcPct val="90000"/>
              </a:lnSpc>
            </a:pP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1" lang="ru-RU" sz="5300" spc="-1" strike="noStrike">
                <a:solidFill>
                  <a:srgbClr val="c00000"/>
                </a:solidFill>
                <a:latin typeface="Times New Roman"/>
              </a:rPr>
              <a:t>Развит</a:t>
            </a:r>
            <a:r>
              <a:rPr b="1" lang="ru-RU" sz="5300" spc="-1" strike="noStrike">
                <a:solidFill>
                  <a:srgbClr val="c00000"/>
                </a:solidFill>
                <a:latin typeface="Times New Roman"/>
              </a:rPr>
              <a:t>ие </a:t>
            </a:r>
            <a:r>
              <a:rPr b="1" lang="ru-RU" sz="5300" spc="-1" strike="noStrike">
                <a:solidFill>
                  <a:srgbClr val="c00000"/>
                </a:solidFill>
                <a:latin typeface="Times New Roman"/>
              </a:rPr>
              <a:t>читател</a:t>
            </a:r>
            <a:r>
              <a:rPr b="1" lang="ru-RU" sz="5300" spc="-1" strike="noStrike">
                <a:solidFill>
                  <a:srgbClr val="c00000"/>
                </a:solidFill>
                <a:latin typeface="Times New Roman"/>
              </a:rPr>
              <a:t>ьской </a:t>
            </a:r>
            <a:r>
              <a:rPr b="1" lang="ru-RU" sz="5300" spc="-1" strike="noStrike">
                <a:solidFill>
                  <a:srgbClr val="c00000"/>
                </a:solidFill>
                <a:latin typeface="Times New Roman"/>
              </a:rPr>
              <a:t>грамот</a:t>
            </a:r>
            <a:r>
              <a:rPr b="1" lang="ru-RU" sz="5300" spc="-1" strike="noStrike">
                <a:solidFill>
                  <a:srgbClr val="c00000"/>
                </a:solidFill>
                <a:latin typeface="Times New Roman"/>
              </a:rPr>
              <a:t>ности </a:t>
            </a:r>
            <a:r>
              <a:rPr b="1" lang="ru-RU" sz="5300" spc="-1" strike="noStrike">
                <a:solidFill>
                  <a:srgbClr val="c00000"/>
                </a:solidFill>
                <a:latin typeface="Times New Roman"/>
              </a:rPr>
              <a:t>— одна </a:t>
            </a:r>
            <a:r>
              <a:rPr b="1" lang="ru-RU" sz="5300" spc="-1" strike="noStrike">
                <a:solidFill>
                  <a:srgbClr val="c00000"/>
                </a:solidFill>
                <a:latin typeface="Times New Roman"/>
              </a:rPr>
              <a:t>из </a:t>
            </a:r>
            <a:r>
              <a:rPr b="1" lang="ru-RU" sz="5300" spc="-1" strike="noStrike">
                <a:solidFill>
                  <a:srgbClr val="c00000"/>
                </a:solidFill>
                <a:latin typeface="Times New Roman"/>
              </a:rPr>
              <a:t>ключев</a:t>
            </a:r>
            <a:r>
              <a:rPr b="1" lang="ru-RU" sz="5300" spc="-1" strike="noStrike">
                <a:solidFill>
                  <a:srgbClr val="c00000"/>
                </a:solidFill>
                <a:latin typeface="Times New Roman"/>
              </a:rPr>
              <a:t>ых </a:t>
            </a:r>
            <a:r>
              <a:rPr b="1" lang="ru-RU" sz="5300" spc="-1" strike="noStrike">
                <a:solidFill>
                  <a:srgbClr val="c00000"/>
                </a:solidFill>
                <a:latin typeface="Times New Roman"/>
              </a:rPr>
              <a:t>задач </a:t>
            </a:r>
            <a:r>
              <a:rPr b="1" lang="ru-RU" sz="5300" spc="-1" strike="noStrike">
                <a:solidFill>
                  <a:srgbClr val="c00000"/>
                </a:solidFill>
                <a:latin typeface="Times New Roman"/>
              </a:rPr>
              <a:t>деятель</a:t>
            </a:r>
            <a:r>
              <a:rPr b="1" lang="ru-RU" sz="5300" spc="-1" strike="noStrike">
                <a:solidFill>
                  <a:srgbClr val="c00000"/>
                </a:solidFill>
                <a:latin typeface="Times New Roman"/>
              </a:rPr>
              <a:t>ности </a:t>
            </a:r>
            <a:r>
              <a:rPr b="1" lang="ru-RU" sz="5300" spc="-1" strike="noStrike">
                <a:solidFill>
                  <a:srgbClr val="c00000"/>
                </a:solidFill>
                <a:latin typeface="Times New Roman"/>
              </a:rPr>
              <a:t>педагог</a:t>
            </a:r>
            <a:r>
              <a:rPr b="1" lang="ru-RU" sz="5300" spc="-1" strike="noStrike">
                <a:solidFill>
                  <a:srgbClr val="c00000"/>
                </a:solidFill>
                <a:latin typeface="Times New Roman"/>
              </a:rPr>
              <a:t>а</a:t>
            </a:r>
            <a:endParaRPr b="0" lang="ru-RU" sz="5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5" name="Подзаголовок 4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Заголовок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ru-RU" sz="4400" spc="-1" strike="noStrike">
                <a:solidFill>
                  <a:srgbClr val="c00000"/>
                </a:solidFill>
                <a:latin typeface="Times New Roman"/>
              </a:rPr>
              <a:t>Определите проблему и  причину её возникновения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3" name="Объект 2"/>
          <p:cNvSpPr txBox="1"/>
          <p:nvPr/>
        </p:nvSpPr>
        <p:spPr>
          <a:xfrm>
            <a:off x="2135520" y="1600200"/>
            <a:ext cx="807480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3600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Вертит очками так и сяк: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3600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То к темю их прижмет, то их на хвост нанижет,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3600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То их понюхает, то их полижет;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3600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Очки не действуют никак.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i="1" lang="ru-RU" sz="2800" spc="-1" strike="noStrike">
                <a:solidFill>
                  <a:srgbClr val="000000"/>
                </a:solidFill>
                <a:latin typeface="Times New Roman"/>
              </a:rPr>
              <a:t>И.А. Крылов «Мартышка и очки»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74" name="Picture 2" descr=""/>
          <p:cNvPicPr/>
          <p:nvPr/>
        </p:nvPicPr>
        <p:blipFill>
          <a:blip r:embed="rId1"/>
          <a:stretch/>
        </p:blipFill>
        <p:spPr>
          <a:xfrm>
            <a:off x="7392240" y="2493000"/>
            <a:ext cx="2808000" cy="4207320"/>
          </a:xfrm>
          <a:prstGeom prst="rect">
            <a:avLst/>
          </a:prstGeom>
          <a:ln w="0">
            <a:noFill/>
          </a:ln>
          <a:effectLst>
            <a:softEdge rad="317520"/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4" dur="indefinite" restart="never" nodeType="tmRoot">
          <p:childTnLst>
            <p:seq>
              <p:cTn id="15" dur="indefinite" nodeType="mainSeq"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" dur="5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4" dur="5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Заголовок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ru-RU" sz="4400" spc="-1" strike="noStrike">
                <a:solidFill>
                  <a:srgbClr val="c00000"/>
                </a:solidFill>
                <a:latin typeface="Times New Roman"/>
              </a:rPr>
              <a:t>Опред</a:t>
            </a:r>
            <a:r>
              <a:rPr b="0" lang="ru-RU" sz="4400" spc="-1" strike="noStrike">
                <a:solidFill>
                  <a:srgbClr val="c00000"/>
                </a:solidFill>
                <a:latin typeface="Times New Roman"/>
              </a:rPr>
              <a:t>елите </a:t>
            </a:r>
            <a:r>
              <a:rPr b="0" lang="ru-RU" sz="4400" spc="-1" strike="noStrike">
                <a:solidFill>
                  <a:srgbClr val="c00000"/>
                </a:solidFill>
                <a:latin typeface="Times New Roman"/>
              </a:rPr>
              <a:t>пробл</a:t>
            </a:r>
            <a:r>
              <a:rPr b="0" lang="ru-RU" sz="4400" spc="-1" strike="noStrike">
                <a:solidFill>
                  <a:srgbClr val="c00000"/>
                </a:solidFill>
                <a:latin typeface="Times New Roman"/>
              </a:rPr>
              <a:t>ему и  </a:t>
            </a:r>
            <a:r>
              <a:rPr b="0" lang="ru-RU" sz="4400" spc="-1" strike="noStrike">
                <a:solidFill>
                  <a:srgbClr val="c00000"/>
                </a:solidFill>
                <a:latin typeface="Times New Roman"/>
              </a:rPr>
              <a:t>причи</a:t>
            </a:r>
            <a:r>
              <a:rPr b="0" lang="ru-RU" sz="4400" spc="-1" strike="noStrike">
                <a:solidFill>
                  <a:srgbClr val="c00000"/>
                </a:solidFill>
                <a:latin typeface="Times New Roman"/>
              </a:rPr>
              <a:t>ну её </a:t>
            </a:r>
            <a:r>
              <a:rPr b="0" lang="ru-RU" sz="4400" spc="-1" strike="noStrike">
                <a:solidFill>
                  <a:srgbClr val="c00000"/>
                </a:solidFill>
                <a:latin typeface="Times New Roman"/>
              </a:rPr>
              <a:t>возни</a:t>
            </a:r>
            <a:r>
              <a:rPr b="0" lang="ru-RU" sz="4400" spc="-1" strike="noStrike">
                <a:solidFill>
                  <a:srgbClr val="c00000"/>
                </a:solidFill>
                <a:latin typeface="Times New Roman"/>
              </a:rPr>
              <a:t>кнове</a:t>
            </a:r>
            <a:r>
              <a:rPr b="0" lang="ru-RU" sz="4400" spc="-1" strike="noStrike">
                <a:solidFill>
                  <a:srgbClr val="c00000"/>
                </a:solidFill>
                <a:latin typeface="Times New Roman"/>
              </a:rPr>
              <a:t>ния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6" name="Объект 2"/>
          <p:cNvSpPr txBox="1"/>
          <p:nvPr/>
        </p:nvSpPr>
        <p:spPr>
          <a:xfrm>
            <a:off x="2135520" y="1600200"/>
            <a:ext cx="807480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6000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3600" spc="-1" strike="noStrike">
                <a:solidFill>
                  <a:srgbClr val="000000"/>
                </a:solidFill>
                <a:latin typeface="Times New Roman"/>
              </a:rPr>
              <a:t>Вы пытаетесь загрузить программу «Скайп». У вас не получается. Вы читаете инструкцию, снова пытаетесь загрузить программу. Ничего не получается. Вы предпринимаете третью попытку – безрезультатно...</a:t>
            </a:r>
            <a:endParaRPr b="0" lang="ru-RU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7" name="Picture 3"/>
          <p:cNvSpPr/>
          <p:nvPr/>
        </p:nvSpPr>
        <p:spPr>
          <a:xfrm>
            <a:off x="8995320" y="3863160"/>
            <a:ext cx="3111840" cy="3111840"/>
          </a:xfrm>
          <a:prstGeom prst="ellipse">
            <a:avLst/>
          </a:prstGeom>
          <a:blipFill rotWithShape="0">
            <a:blip r:embed="rId1"/>
            <a:srcRect/>
            <a:stretch/>
          </a:blipFill>
          <a:ln w="0">
            <a:noFill/>
          </a:ln>
          <a:effectLst>
            <a:softEdge rad="112680"/>
          </a:effectLst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5" dur="indefinite" restart="never" nodeType="tmRoot">
          <p:childTnLst>
            <p:seq>
              <p:cTn id="26" dur="indefinite" nodeType="mainSeq"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1" dur="5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Rectangle 2"/>
          <p:cNvSpPr txBox="1"/>
          <p:nvPr/>
        </p:nvSpPr>
        <p:spPr>
          <a:xfrm>
            <a:off x="3776400" y="471600"/>
            <a:ext cx="6721560" cy="16488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5000"/>
          </a:bodyPr>
          <a:p>
            <a:pPr>
              <a:lnSpc>
                <a:spcPct val="9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 Light"/>
              </a:rPr>
              <a:t>Сравн</a:t>
            </a:r>
            <a:r>
              <a:rPr b="0" lang="ru-RU" sz="3200" spc="-1" strike="noStrike">
                <a:solidFill>
                  <a:srgbClr val="000000"/>
                </a:solidFill>
                <a:latin typeface="Calibri Light"/>
              </a:rPr>
              <a:t>ение </a:t>
            </a:r>
            <a:r>
              <a:rPr b="0" lang="ru-RU" sz="3200" spc="-1" strike="noStrike">
                <a:solidFill>
                  <a:srgbClr val="000000"/>
                </a:solidFill>
                <a:latin typeface="Calibri Light"/>
              </a:rPr>
              <a:t>резуль</a:t>
            </a:r>
            <a:r>
              <a:rPr b="0" lang="ru-RU" sz="3200" spc="-1" strike="noStrike">
                <a:solidFill>
                  <a:srgbClr val="000000"/>
                </a:solidFill>
                <a:latin typeface="Calibri Light"/>
              </a:rPr>
              <a:t>татов </a:t>
            </a:r>
            <a:r>
              <a:rPr b="0" lang="ru-RU" sz="3200" spc="-1" strike="noStrike">
                <a:solidFill>
                  <a:srgbClr val="000000"/>
                </a:solidFill>
                <a:latin typeface="Calibri Light"/>
              </a:rPr>
              <a:t>двух </a:t>
            </a:r>
            <a:r>
              <a:rPr b="0" lang="ru-RU" sz="3200" spc="-1" strike="noStrike">
                <a:solidFill>
                  <a:srgbClr val="000000"/>
                </a:solidFill>
                <a:latin typeface="Calibri Light"/>
              </a:rPr>
              <a:t>исслед</a:t>
            </a:r>
            <a:r>
              <a:rPr b="0" lang="ru-RU" sz="3200" spc="-1" strike="noStrike">
                <a:solidFill>
                  <a:srgbClr val="000000"/>
                </a:solidFill>
                <a:latin typeface="Calibri Light"/>
              </a:rPr>
              <a:t>ований </a:t>
            </a:r>
            <a:r>
              <a:rPr b="0" lang="ru-RU" sz="3200" spc="-1" strike="noStrike">
                <a:solidFill>
                  <a:srgbClr val="000000"/>
                </a:solidFill>
                <a:latin typeface="Calibri Light"/>
              </a:rPr>
              <a:t>читате</a:t>
            </a:r>
            <a:r>
              <a:rPr b="0" lang="ru-RU" sz="3200" spc="-1" strike="noStrike">
                <a:solidFill>
                  <a:srgbClr val="000000"/>
                </a:solidFill>
                <a:latin typeface="Calibri Light"/>
              </a:rPr>
              <a:t>льской </a:t>
            </a:r>
            <a:r>
              <a:rPr b="0" lang="ru-RU" sz="3200" spc="-1" strike="noStrike">
                <a:solidFill>
                  <a:srgbClr val="000000"/>
                </a:solidFill>
                <a:latin typeface="Calibri Light"/>
              </a:rPr>
              <a:t>грамот</a:t>
            </a:r>
            <a:r>
              <a:rPr b="0" lang="ru-RU" sz="3200" spc="-1" strike="noStrike">
                <a:solidFill>
                  <a:srgbClr val="000000"/>
                </a:solidFill>
                <a:latin typeface="Calibri Light"/>
              </a:rPr>
              <a:t>ности </a:t>
            </a:r>
            <a:r>
              <a:rPr b="0" lang="ru-RU" sz="3200" spc="-1" strike="noStrike">
                <a:solidFill>
                  <a:srgbClr val="000000"/>
                </a:solidFill>
                <a:latin typeface="Calibri Light"/>
              </a:rPr>
              <a:t>россий</a:t>
            </a:r>
            <a:r>
              <a:rPr b="0" lang="ru-RU" sz="3200" spc="-1" strike="noStrike">
                <a:solidFill>
                  <a:srgbClr val="000000"/>
                </a:solidFill>
                <a:latin typeface="Calibri Light"/>
              </a:rPr>
              <a:t>ских </a:t>
            </a:r>
            <a:r>
              <a:rPr b="0" lang="ru-RU" sz="3200" spc="-1" strike="noStrike">
                <a:solidFill>
                  <a:srgbClr val="000000"/>
                </a:solidFill>
                <a:latin typeface="Calibri Light"/>
              </a:rPr>
              <a:t>учащи</a:t>
            </a:r>
            <a:r>
              <a:rPr b="0" lang="ru-RU" sz="3200" spc="-1" strike="noStrike">
                <a:solidFill>
                  <a:srgbClr val="000000"/>
                </a:solidFill>
                <a:latin typeface="Calibri Light"/>
              </a:rPr>
              <a:t>хся </a:t>
            </a:r>
            <a:r>
              <a:rPr b="0" lang="ru-RU" sz="3200" spc="-1" strike="noStrike">
                <a:solidFill>
                  <a:srgbClr val="000000"/>
                </a:solidFill>
                <a:latin typeface="Calibri Light"/>
              </a:rPr>
              <a:t>(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PIRLS </a:t>
            </a:r>
            <a:r>
              <a:rPr b="0" lang="ru-RU" sz="3200" spc="-1" strike="noStrike">
                <a:solidFill>
                  <a:srgbClr val="000000"/>
                </a:solidFill>
                <a:latin typeface="Calibri Light"/>
              </a:rPr>
              <a:t>и 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PISA)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79" name="Picture 9" descr="книга2"/>
          <p:cNvPicPr/>
          <p:nvPr/>
        </p:nvPicPr>
        <p:blipFill>
          <a:blip r:embed="rId1"/>
          <a:stretch/>
        </p:blipFill>
        <p:spPr>
          <a:xfrm>
            <a:off x="1809720" y="428760"/>
            <a:ext cx="1800000" cy="1800000"/>
          </a:xfrm>
          <a:prstGeom prst="rect">
            <a:avLst/>
          </a:prstGeom>
          <a:ln w="0">
            <a:noFill/>
          </a:ln>
        </p:spPr>
      </p:pic>
      <p:pic>
        <p:nvPicPr>
          <p:cNvPr id="280" name="" descr=""/>
          <p:cNvPicPr/>
          <p:nvPr/>
        </p:nvPicPr>
        <p:blipFill>
          <a:blip r:embed="rId2"/>
          <a:stretch/>
        </p:blipFill>
        <p:spPr>
          <a:xfrm>
            <a:off x="1917720" y="2781360"/>
            <a:ext cx="8458200" cy="3517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Заголовок 6"/>
          <p:cNvSpPr txBox="1"/>
          <p:nvPr/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2" name="Объект 7"/>
          <p:cNvSpPr txBox="1"/>
          <p:nvPr/>
        </p:nvSpPr>
        <p:spPr>
          <a:xfrm>
            <a:off x="5591880" y="692640"/>
            <a:ext cx="4618440" cy="543312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76000"/>
          </a:bodyPr>
          <a:p>
            <a:pPr algn="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4000" spc="-1" strike="noStrike">
                <a:solidFill>
                  <a:srgbClr val="000000"/>
                </a:solidFill>
                <a:latin typeface="Times New Roman"/>
              </a:rPr>
              <a:t>Эти добрые люди и не подозревают, каких трудов и времени стоит научиться читать. Я сам на это употребил 80 лет и все не могу сказать, чтобы вполне достиг цели.</a:t>
            </a:r>
            <a:endParaRPr b="0" lang="ru-RU" sz="4000" spc="-1" strike="noStrike">
              <a:solidFill>
                <a:srgbClr val="000000"/>
              </a:solidFill>
              <a:latin typeface="Calibri"/>
            </a:endParaRPr>
          </a:p>
          <a:p>
            <a:pPr algn="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4000" spc="-1" strike="noStrike">
              <a:solidFill>
                <a:srgbClr val="000000"/>
              </a:solidFill>
              <a:latin typeface="Calibri"/>
            </a:endParaRPr>
          </a:p>
          <a:p>
            <a:pPr algn="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4000" spc="-1" strike="noStrike">
                <a:solidFill>
                  <a:srgbClr val="000000"/>
                </a:solidFill>
                <a:latin typeface="Times New Roman"/>
              </a:rPr>
              <a:t>И.В. Гёте</a:t>
            </a:r>
            <a:endParaRPr b="0" lang="ru-RU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3" name="Текст 8"/>
          <p:cNvSpPr txBox="1"/>
          <p:nvPr/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84" name="Picture 3" descr=""/>
          <p:cNvPicPr/>
          <p:nvPr/>
        </p:nvPicPr>
        <p:blipFill>
          <a:blip r:embed="rId1"/>
          <a:stretch/>
        </p:blipFill>
        <p:spPr>
          <a:xfrm>
            <a:off x="563040" y="429480"/>
            <a:ext cx="4618440" cy="5696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Заголовок 1"/>
          <p:cNvSpPr txBox="1"/>
          <p:nvPr/>
        </p:nvSpPr>
        <p:spPr>
          <a:xfrm>
            <a:off x="1612080" y="1564920"/>
            <a:ext cx="9713880" cy="42037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42000"/>
          </a:bodyPr>
          <a:p>
            <a:pPr>
              <a:lnSpc>
                <a:spcPct val="90000"/>
              </a:lnSpc>
            </a:pP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1. 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Чит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ать 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ка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жд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ый 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ден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ь!</a:t>
            </a:r>
            <a:br/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2. 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Пер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еск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азы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ват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ь 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сод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ер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жа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ние 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уст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ны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х 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пре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дм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ето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в!</a:t>
            </a:r>
            <a:br/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3. 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Дав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ать 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пол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ны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е 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отв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еты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!</a:t>
            </a:r>
            <a:br/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4. 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Вес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ти 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с 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реб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енк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ом 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диа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лог</a:t>
            </a: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!</a:t>
            </a:r>
            <a:endParaRPr b="0" lang="ru-RU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6" name="Текст 2"/>
          <p:cNvSpPr txBox="1"/>
          <p:nvPr/>
        </p:nvSpPr>
        <p:spPr>
          <a:xfrm>
            <a:off x="1612080" y="568800"/>
            <a:ext cx="9864720" cy="6278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3600" spc="-1" strike="noStrike">
                <a:solidFill>
                  <a:srgbClr val="c00000"/>
                </a:solidFill>
                <a:latin typeface="Times New Roman"/>
              </a:rPr>
              <a:t>Рекомендации:</a:t>
            </a:r>
            <a:endParaRPr b="0" lang="ru-RU" sz="3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Заголовок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62000"/>
          </a:bodyPr>
          <a:p>
            <a:pPr algn="ctr">
              <a:lnSpc>
                <a:spcPct val="90000"/>
              </a:lnSpc>
            </a:pPr>
            <a:r>
              <a:rPr b="1" lang="ru-RU" sz="4400" spc="-1" strike="noStrike">
                <a:solidFill>
                  <a:srgbClr val="ff0000"/>
                </a:solidFill>
                <a:latin typeface="Times New Roman"/>
              </a:rPr>
              <a:t>Разви</a:t>
            </a:r>
            <a:r>
              <a:rPr b="1" lang="ru-RU" sz="4400" spc="-1" strike="noStrike">
                <a:solidFill>
                  <a:srgbClr val="ff0000"/>
                </a:solidFill>
                <a:latin typeface="Times New Roman"/>
              </a:rPr>
              <a:t>тие </a:t>
            </a:r>
            <a:r>
              <a:rPr b="1" lang="ru-RU" sz="4400" spc="-1" strike="noStrike">
                <a:solidFill>
                  <a:srgbClr val="ff0000"/>
                </a:solidFill>
                <a:latin typeface="Times New Roman"/>
              </a:rPr>
              <a:t>читат</a:t>
            </a:r>
            <a:r>
              <a:rPr b="1" lang="ru-RU" sz="4400" spc="-1" strike="noStrike">
                <a:solidFill>
                  <a:srgbClr val="ff0000"/>
                </a:solidFill>
                <a:latin typeface="Times New Roman"/>
              </a:rPr>
              <a:t>ельск</a:t>
            </a:r>
            <a:r>
              <a:rPr b="1" lang="ru-RU" sz="4400" spc="-1" strike="noStrike">
                <a:solidFill>
                  <a:srgbClr val="ff0000"/>
                </a:solidFill>
                <a:latin typeface="Times New Roman"/>
              </a:rPr>
              <a:t>ой </a:t>
            </a:r>
            <a:r>
              <a:rPr b="1" lang="ru-RU" sz="4400" spc="-1" strike="noStrike">
                <a:solidFill>
                  <a:srgbClr val="ff0000"/>
                </a:solidFill>
                <a:latin typeface="Times New Roman"/>
              </a:rPr>
              <a:t>грамо</a:t>
            </a:r>
            <a:r>
              <a:rPr b="1" lang="ru-RU" sz="4400" spc="-1" strike="noStrike">
                <a:solidFill>
                  <a:srgbClr val="ff0000"/>
                </a:solidFill>
                <a:latin typeface="Times New Roman"/>
              </a:rPr>
              <a:t>тност</a:t>
            </a:r>
            <a:r>
              <a:rPr b="1" lang="ru-RU" sz="4400" spc="-1" strike="noStrike">
                <a:solidFill>
                  <a:srgbClr val="ff0000"/>
                </a:solidFill>
                <a:latin typeface="Times New Roman"/>
              </a:rPr>
              <a:t>и — </a:t>
            </a:r>
            <a:r>
              <a:rPr b="1" lang="ru-RU" sz="4400" spc="-1" strike="noStrike">
                <a:solidFill>
                  <a:srgbClr val="ff0000"/>
                </a:solidFill>
                <a:latin typeface="Times New Roman"/>
              </a:rPr>
              <a:t>одна </a:t>
            </a:r>
            <a:r>
              <a:rPr b="1" lang="ru-RU" sz="4400" spc="-1" strike="noStrike">
                <a:solidFill>
                  <a:srgbClr val="ff0000"/>
                </a:solidFill>
                <a:latin typeface="Times New Roman"/>
              </a:rPr>
              <a:t>из </a:t>
            </a:r>
            <a:r>
              <a:rPr b="1" lang="ru-RU" sz="4400" spc="-1" strike="noStrike">
                <a:solidFill>
                  <a:srgbClr val="ff0000"/>
                </a:solidFill>
                <a:latin typeface="Times New Roman"/>
              </a:rPr>
              <a:t>ключ</a:t>
            </a:r>
            <a:r>
              <a:rPr b="1" lang="ru-RU" sz="4400" spc="-1" strike="noStrike">
                <a:solidFill>
                  <a:srgbClr val="ff0000"/>
                </a:solidFill>
                <a:latin typeface="Times New Roman"/>
              </a:rPr>
              <a:t>евых </a:t>
            </a:r>
            <a:r>
              <a:rPr b="1" lang="ru-RU" sz="4400" spc="-1" strike="noStrike">
                <a:solidFill>
                  <a:srgbClr val="ff0000"/>
                </a:solidFill>
                <a:latin typeface="Times New Roman"/>
              </a:rPr>
              <a:t>задач </a:t>
            </a:r>
            <a:r>
              <a:rPr b="1" lang="ru-RU" sz="4400" spc="-1" strike="noStrike">
                <a:solidFill>
                  <a:srgbClr val="ff0000"/>
                </a:solidFill>
                <a:latin typeface="Times New Roman"/>
              </a:rPr>
              <a:t>деяте</a:t>
            </a:r>
            <a:r>
              <a:rPr b="1" lang="ru-RU" sz="4400" spc="-1" strike="noStrike">
                <a:solidFill>
                  <a:srgbClr val="ff0000"/>
                </a:solidFill>
                <a:latin typeface="Times New Roman"/>
              </a:rPr>
              <a:t>льнос</a:t>
            </a:r>
            <a:r>
              <a:rPr b="1" lang="ru-RU" sz="4400" spc="-1" strike="noStrike">
                <a:solidFill>
                  <a:srgbClr val="ff0000"/>
                </a:solidFill>
                <a:latin typeface="Times New Roman"/>
              </a:rPr>
              <a:t>ти </a:t>
            </a:r>
            <a:r>
              <a:rPr b="1" lang="ru-RU" sz="4400" spc="-1" strike="noStrike">
                <a:solidFill>
                  <a:srgbClr val="ff0000"/>
                </a:solidFill>
                <a:latin typeface="Times New Roman"/>
              </a:rPr>
              <a:t>педаг</a:t>
            </a:r>
            <a:r>
              <a:rPr b="1" lang="ru-RU" sz="4400" spc="-1" strike="noStrike">
                <a:solidFill>
                  <a:srgbClr val="ff0000"/>
                </a:solidFill>
                <a:latin typeface="Times New Roman"/>
              </a:rPr>
              <a:t>ога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7" name="Объект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88000"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800" spc="-1" strike="noStrike">
                <a:solidFill>
                  <a:srgbClr val="333333"/>
                </a:solidFill>
                <a:latin typeface="Times New Roman"/>
                <a:ea typeface="Times New Roman"/>
              </a:rPr>
              <a:t>Функциональное чтение</a:t>
            </a:r>
            <a:r>
              <a:rPr b="0" lang="ru-RU" sz="2800" spc="-1" strike="noStrike">
                <a:solidFill>
                  <a:srgbClr val="333333"/>
                </a:solidFill>
                <a:latin typeface="Times New Roman"/>
                <a:ea typeface="Times New Roman"/>
              </a:rPr>
              <a:t> - это чтение с целью поиска, анализа, обобщения, интерпретации информации для решения конкретной задачи или выполнения определенного задания.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6000"/>
              </a:lnSpc>
              <a:spcBef>
                <a:spcPts val="1001"/>
              </a:spcBef>
              <a:spcAft>
                <a:spcPts val="799"/>
              </a:spcAft>
              <a:tabLst>
                <a:tab algn="l" pos="0"/>
              </a:tabLst>
            </a:pPr>
            <a:r>
              <a:rPr b="1" lang="ru-RU" sz="28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Компетенции, </a:t>
            </a:r>
            <a:r>
              <a:rPr b="0" lang="ru-RU" sz="28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формируемые у обучающихся</a:t>
            </a:r>
            <a:r>
              <a:rPr b="1" lang="ru-RU" sz="28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: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100000"/>
              </a:lnSpc>
              <a:spcBef>
                <a:spcPts val="1001"/>
              </a:spcBef>
              <a:spcAft>
                <a:spcPts val="799"/>
              </a:spcAft>
              <a:buClr>
                <a:srgbClr val="333333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2800" spc="-1" strike="noStrike">
                <a:solidFill>
                  <a:srgbClr val="333333"/>
                </a:solidFill>
                <a:latin typeface="Times New Roman"/>
                <a:ea typeface="Times New Roman"/>
              </a:rPr>
              <a:t>Умение находить и извлекать необходимую информацию. 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100000"/>
              </a:lnSpc>
              <a:spcBef>
                <a:spcPts val="1001"/>
              </a:spcBef>
              <a:spcAft>
                <a:spcPts val="799"/>
              </a:spcAft>
              <a:buClr>
                <a:srgbClr val="333333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2800" spc="-1" strike="noStrike">
                <a:solidFill>
                  <a:srgbClr val="333333"/>
                </a:solidFill>
                <a:latin typeface="Times New Roman"/>
                <a:ea typeface="Times New Roman"/>
              </a:rPr>
              <a:t>Умение интегрировать и интерпретировать информацию</a:t>
            </a:r>
            <a:r>
              <a:rPr b="0" lang="ru-RU" sz="2800" spc="-1" strike="noStrike">
                <a:solidFill>
                  <a:srgbClr val="333333"/>
                </a:solidFill>
                <a:latin typeface="Times New Roman"/>
                <a:ea typeface="Times New Roman"/>
              </a:rPr>
              <a:t>. 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100000"/>
              </a:lnSpc>
              <a:spcBef>
                <a:spcPts val="1001"/>
              </a:spcBef>
              <a:spcAft>
                <a:spcPts val="799"/>
              </a:spcAft>
              <a:buClr>
                <a:srgbClr val="333333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2800" spc="-1" strike="noStrike">
                <a:solidFill>
                  <a:srgbClr val="333333"/>
                </a:solidFill>
                <a:latin typeface="Times New Roman"/>
                <a:ea typeface="Times New Roman"/>
              </a:rPr>
              <a:t>Умение, направленное на осмысление и оценку прочитанного в тексте.</a:t>
            </a:r>
            <a:r>
              <a:rPr b="0" lang="ru-RU" sz="2800" spc="-1" strike="noStrike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100000"/>
              </a:lnSpc>
              <a:spcBef>
                <a:spcPts val="1001"/>
              </a:spcBef>
              <a:spcAft>
                <a:spcPts val="799"/>
              </a:spcAft>
              <a:buClr>
                <a:srgbClr val="333333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2800" spc="-1" strike="noStrike">
                <a:solidFill>
                  <a:srgbClr val="333333"/>
                </a:solidFill>
                <a:latin typeface="Times New Roman"/>
                <a:ea typeface="Times New Roman"/>
              </a:rPr>
              <a:t>Умение использовать информацию из текста. 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Заголовок 1"/>
          <p:cNvSpPr txBox="1"/>
          <p:nvPr/>
        </p:nvSpPr>
        <p:spPr>
          <a:xfrm>
            <a:off x="1073880" y="15624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13000"/>
          </a:bodyPr>
          <a:p>
            <a:pPr algn="ctr">
              <a:lnSpc>
                <a:spcPct val="90000"/>
              </a:lnSpc>
            </a:pPr>
            <a:r>
              <a:rPr b="1" lang="ru-RU" sz="5300" spc="-1" strike="noStrike">
                <a:solidFill>
                  <a:srgbClr val="c00000"/>
                </a:solidFill>
                <a:latin typeface="Times New Roman"/>
              </a:rPr>
              <a:t>«Извлечь из мертвой буквы живой… . </a:t>
            </a:r>
            <a:br/>
            <a:r>
              <a:rPr b="1" lang="ru-RU" sz="5300" spc="-1" strike="noStrike">
                <a:solidFill>
                  <a:srgbClr val="c00000"/>
                </a:solidFill>
                <a:latin typeface="Times New Roman"/>
              </a:rPr>
              <a:t>…– это еще ничего не значит, что … и как … прочитанное – вот в чем главное». </a:t>
            </a:r>
            <a:br/>
            <a:r>
              <a:rPr b="1" lang="ru-RU" sz="5300" spc="-1" strike="noStrike">
                <a:solidFill>
                  <a:srgbClr val="c00000"/>
                </a:solidFill>
                <a:latin typeface="Times New Roman"/>
              </a:rPr>
              <a:t>                              К.Д. Ушинский. </a:t>
            </a:r>
            <a:br/>
            <a:endParaRPr b="0" lang="ru-RU" sz="5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9" name="Объект 2"/>
          <p:cNvSpPr txBox="1"/>
          <p:nvPr/>
        </p:nvSpPr>
        <p:spPr>
          <a:xfrm>
            <a:off x="838080" y="4213800"/>
            <a:ext cx="10515240" cy="19627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4800" spc="-1" strike="noStrike">
                <a:solidFill>
                  <a:srgbClr val="000000"/>
                </a:solidFill>
                <a:latin typeface="Times New Roman"/>
              </a:rPr>
              <a:t>Смысл,   чтение, читать, понимать.</a:t>
            </a:r>
            <a:endParaRPr b="0" lang="ru-RU" sz="4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3" dur="500"/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Заголовок 6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1" lang="ru-RU" sz="4400" spc="-1" strike="noStrike">
                <a:solidFill>
                  <a:srgbClr val="006600"/>
                </a:solidFill>
                <a:latin typeface="Calibri Light"/>
              </a:rPr>
              <a:t>ФГО</a:t>
            </a:r>
            <a:r>
              <a:rPr b="1" lang="ru-RU" sz="4400" spc="-1" strike="noStrike">
                <a:solidFill>
                  <a:srgbClr val="006600"/>
                </a:solidFill>
                <a:latin typeface="Calibri Light"/>
              </a:rPr>
              <a:t>С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1" name="Объект 7"/>
          <p:cNvSpPr txBox="1"/>
          <p:nvPr/>
        </p:nvSpPr>
        <p:spPr>
          <a:xfrm>
            <a:off x="1703520" y="1412640"/>
            <a:ext cx="3888000" cy="47041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3600" spc="-1" strike="noStrike">
                <a:solidFill>
                  <a:srgbClr val="000000"/>
                </a:solidFill>
                <a:latin typeface="Times New Roman"/>
              </a:rPr>
              <a:t>Обязательный компонент </a:t>
            </a:r>
            <a:r>
              <a:rPr b="0" lang="ru-RU" sz="3600" spc="-1" strike="noStrike">
                <a:solidFill>
                  <a:srgbClr val="000000"/>
                </a:solidFill>
                <a:latin typeface="Times New Roman"/>
              </a:rPr>
              <a:t>метапредметных результатов освоения основной образовательной программы – </a:t>
            </a:r>
            <a:endParaRPr b="0" lang="ru-RU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2" name="Объект 8"/>
          <p:cNvSpPr txBox="1"/>
          <p:nvPr/>
        </p:nvSpPr>
        <p:spPr>
          <a:xfrm>
            <a:off x="6527880" y="1412640"/>
            <a:ext cx="3960000" cy="47041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3600" spc="-1" strike="noStrike">
                <a:solidFill>
                  <a:srgbClr val="000000"/>
                </a:solidFill>
                <a:latin typeface="Times New Roman"/>
              </a:rPr>
              <a:t>– </a:t>
            </a:r>
            <a:r>
              <a:rPr b="1" lang="ru-RU" sz="3900" spc="-1" strike="noStrike">
                <a:solidFill>
                  <a:srgbClr val="006600"/>
                </a:solidFill>
                <a:latin typeface="Times New Roman"/>
              </a:rPr>
              <a:t>овладение навыками смыслового чтения </a:t>
            </a:r>
            <a:r>
              <a:rPr b="0" lang="ru-RU" sz="3900" spc="-1" strike="noStrike">
                <a:solidFill>
                  <a:srgbClr val="000000"/>
                </a:solidFill>
                <a:latin typeface="Times New Roman"/>
              </a:rPr>
              <a:t>текстов различных стилей и жанров в соответствии с целями и задачами</a:t>
            </a:r>
            <a:endParaRPr b="0" lang="ru-RU" sz="3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39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Объект 2"/>
          <p:cNvSpPr txBox="1"/>
          <p:nvPr/>
        </p:nvSpPr>
        <p:spPr>
          <a:xfrm>
            <a:off x="1775520" y="731520"/>
            <a:ext cx="8352720" cy="428112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81000"/>
          </a:bodyPr>
          <a:p>
            <a:pPr marL="45720"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4000" spc="-1" strike="noStrike">
                <a:solidFill>
                  <a:srgbClr val="002060"/>
                </a:solidFill>
                <a:latin typeface="Times New Roman"/>
              </a:rPr>
              <a:t>Доля систематически читающей молодежи сократилась в нашей стране с 48</a:t>
            </a:r>
            <a:r>
              <a:rPr b="1" lang="en-US" sz="4000" spc="-1" strike="noStrike">
                <a:solidFill>
                  <a:srgbClr val="002060"/>
                </a:solidFill>
                <a:latin typeface="Times New Roman"/>
              </a:rPr>
              <a:t>%</a:t>
            </a:r>
            <a:r>
              <a:rPr b="1" lang="ru-RU" sz="4000" spc="-1" strike="noStrike">
                <a:solidFill>
                  <a:srgbClr val="002060"/>
                </a:solidFill>
                <a:latin typeface="Times New Roman"/>
              </a:rPr>
              <a:t> в 1991 году до 18</a:t>
            </a:r>
            <a:r>
              <a:rPr b="1" lang="en-US" sz="4000" spc="-1" strike="noStrike">
                <a:solidFill>
                  <a:srgbClr val="002060"/>
                </a:solidFill>
                <a:latin typeface="Times New Roman"/>
              </a:rPr>
              <a:t>%</a:t>
            </a:r>
            <a:r>
              <a:rPr b="1" lang="ru-RU" sz="4000" spc="-1" strike="noStrike">
                <a:solidFill>
                  <a:srgbClr val="002060"/>
                </a:solidFill>
                <a:latin typeface="Times New Roman"/>
              </a:rPr>
              <a:t> в 2012 году. </a:t>
            </a:r>
            <a:endParaRPr b="0" lang="ru-RU" sz="4000" spc="-1" strike="noStrike">
              <a:solidFill>
                <a:srgbClr val="000000"/>
              </a:solidFill>
              <a:latin typeface="Calibri"/>
            </a:endParaRPr>
          </a:p>
          <a:p>
            <a:pPr marL="45720"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4000" spc="-1" strike="noStrike">
                <a:solidFill>
                  <a:srgbClr val="002060"/>
                </a:solidFill>
                <a:latin typeface="Times New Roman"/>
              </a:rPr>
              <a:t>По статистике, в семидесятые годы ХХ века домашним чтением занимались 80</a:t>
            </a:r>
            <a:r>
              <a:rPr b="1" lang="en-US" sz="4000" spc="-1" strike="noStrike">
                <a:solidFill>
                  <a:srgbClr val="002060"/>
                </a:solidFill>
                <a:latin typeface="Times New Roman"/>
              </a:rPr>
              <a:t>%</a:t>
            </a:r>
            <a:r>
              <a:rPr b="1" lang="ru-RU" sz="4000" spc="-1" strike="noStrike">
                <a:solidFill>
                  <a:srgbClr val="002060"/>
                </a:solidFill>
                <a:latin typeface="Times New Roman"/>
              </a:rPr>
              <a:t> семей, сегодня-всего 7</a:t>
            </a:r>
            <a:r>
              <a:rPr b="1" lang="en-US" sz="4000" spc="-1" strike="noStrike">
                <a:solidFill>
                  <a:srgbClr val="002060"/>
                </a:solidFill>
                <a:latin typeface="Times New Roman"/>
              </a:rPr>
              <a:t>%</a:t>
            </a:r>
            <a:r>
              <a:rPr b="1" lang="ru-RU" sz="4000" spc="-1" strike="noStrike">
                <a:solidFill>
                  <a:srgbClr val="002060"/>
                </a:solidFill>
                <a:latin typeface="Times New Roman"/>
              </a:rPr>
              <a:t>.</a:t>
            </a:r>
            <a:endParaRPr b="0" lang="ru-RU" sz="4000" spc="-1" strike="noStrike">
              <a:solidFill>
                <a:srgbClr val="000000"/>
              </a:solidFill>
              <a:latin typeface="Calibri"/>
            </a:endParaRPr>
          </a:p>
          <a:p>
            <a:pPr marL="45720"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3600" spc="-1" strike="noStrike">
                <a:solidFill>
                  <a:srgbClr val="002060"/>
                </a:solidFill>
                <a:latin typeface="Times New Roman"/>
              </a:rPr>
              <a:t>ПОЧЕМУ? Причины и результаты?</a:t>
            </a:r>
            <a:endParaRPr b="0" lang="ru-RU" sz="3600" spc="-1" strike="noStrike">
              <a:solidFill>
                <a:srgbClr val="000000"/>
              </a:solidFill>
              <a:latin typeface="Calibri"/>
            </a:endParaRPr>
          </a:p>
          <a:p>
            <a:pPr marL="45720"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3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Заголовок 3"/>
          <p:cNvSpPr txBox="1"/>
          <p:nvPr/>
        </p:nvSpPr>
        <p:spPr>
          <a:xfrm>
            <a:off x="1981080" y="500040"/>
            <a:ext cx="8229240" cy="6242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1" lang="ru-RU" sz="3200" spc="-1" strike="noStrike">
                <a:solidFill>
                  <a:srgbClr val="002060"/>
                </a:solidFill>
                <a:latin typeface="Times New Roman"/>
              </a:rPr>
              <a:t>Причин</a:t>
            </a:r>
            <a:r>
              <a:rPr b="1" lang="ru-RU" sz="3200" spc="-1" strike="noStrike">
                <a:solidFill>
                  <a:srgbClr val="002060"/>
                </a:solidFill>
                <a:latin typeface="Times New Roman"/>
              </a:rPr>
              <a:t>ы </a:t>
            </a:r>
            <a:r>
              <a:rPr b="1" lang="ru-RU" sz="3200" spc="-1" strike="noStrike">
                <a:solidFill>
                  <a:srgbClr val="002060"/>
                </a:solidFill>
                <a:latin typeface="Times New Roman"/>
              </a:rPr>
              <a:t>«нечтен</a:t>
            </a:r>
            <a:r>
              <a:rPr b="1" lang="ru-RU" sz="3200" spc="-1" strike="noStrike">
                <a:solidFill>
                  <a:srgbClr val="002060"/>
                </a:solidFill>
                <a:latin typeface="Times New Roman"/>
              </a:rPr>
              <a:t>ия» и </a:t>
            </a:r>
            <a:r>
              <a:rPr b="1" lang="ru-RU" sz="3200" spc="-1" strike="noStrike">
                <a:solidFill>
                  <a:srgbClr val="002060"/>
                </a:solidFill>
                <a:latin typeface="Times New Roman"/>
              </a:rPr>
              <a:t>последс</a:t>
            </a:r>
            <a:r>
              <a:rPr b="1" lang="ru-RU" sz="3200" spc="-1" strike="noStrike">
                <a:solidFill>
                  <a:srgbClr val="002060"/>
                </a:solidFill>
                <a:latin typeface="Times New Roman"/>
              </a:rPr>
              <a:t>твия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5" name="Объект 4"/>
          <p:cNvSpPr txBox="1"/>
          <p:nvPr/>
        </p:nvSpPr>
        <p:spPr>
          <a:xfrm>
            <a:off x="499680" y="1484640"/>
            <a:ext cx="5307840" cy="48240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Книгу заменил интернет и компьютер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Темп жизни: занятость на работе, нехватка времени на чтение (экранизации, ТВ)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Информационная эпоха 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Многослойность чтения деформирована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Классика «скучна, сложна, требует нравственного напряжения»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6" name="Объект 5"/>
          <p:cNvSpPr txBox="1"/>
          <p:nvPr/>
        </p:nvSpPr>
        <p:spPr>
          <a:xfrm>
            <a:off x="5448600" y="1052640"/>
            <a:ext cx="6243480" cy="53283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b="1" lang="ru-RU" sz="2800" spc="-1" strike="noStrike">
                <a:solidFill>
                  <a:srgbClr val="c00000"/>
                </a:solidFill>
                <a:latin typeface="Times New Roman"/>
              </a:rPr>
              <a:t>Опасность!!!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Интернет не способен долго хранить информацию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Информационная перенасыщенность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6600"/>
              </a:buClr>
              <a:buFont typeface="Arial"/>
              <a:buChar char="•"/>
            </a:pPr>
            <a:r>
              <a:rPr b="1" i="1" lang="ru-RU" sz="2800" spc="-1" strike="noStrike">
                <a:solidFill>
                  <a:srgbClr val="006600"/>
                </a:solidFill>
                <a:latin typeface="Times New Roman"/>
              </a:rPr>
              <a:t>Разрыв поколенческих связей, семейного чтения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6600"/>
              </a:buClr>
              <a:buFont typeface="Arial"/>
              <a:buChar char="•"/>
            </a:pPr>
            <a:r>
              <a:rPr b="1" i="1" lang="ru-RU" sz="2800" spc="-1" strike="noStrike">
                <a:solidFill>
                  <a:srgbClr val="006600"/>
                </a:solidFill>
                <a:latin typeface="Times New Roman"/>
              </a:rPr>
              <a:t>Интеллектуальная деградация;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6600"/>
              </a:buClr>
              <a:buFont typeface="Arial"/>
              <a:buChar char="•"/>
            </a:pPr>
            <a:r>
              <a:rPr b="1" i="1" lang="ru-RU" sz="2800" spc="-1" strike="noStrike">
                <a:solidFill>
                  <a:srgbClr val="006600"/>
                </a:solidFill>
                <a:latin typeface="Times New Roman"/>
              </a:rPr>
              <a:t>Синдром рассеянного внимания, клиповое сознание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Заголовок 1"/>
          <p:cNvSpPr txBox="1"/>
          <p:nvPr/>
        </p:nvSpPr>
        <p:spPr>
          <a:xfrm>
            <a:off x="1981080" y="500040"/>
            <a:ext cx="8229240" cy="4440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8" name="Объект 2"/>
          <p:cNvSpPr txBox="1"/>
          <p:nvPr/>
        </p:nvSpPr>
        <p:spPr>
          <a:xfrm>
            <a:off x="1703520" y="4941000"/>
            <a:ext cx="8506800" cy="1344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228600" indent="-22824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Те, кто смотрит телевизор более трёх часов в день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800" spc="-1" strike="noStrike">
                <a:solidFill>
                  <a:srgbClr val="006600"/>
                </a:solidFill>
                <a:latin typeface="Calibri"/>
              </a:rPr>
              <a:t>Воображение и зрительно-моторное развитие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69" name="Picture 2" descr="image1"/>
          <p:cNvPicPr/>
          <p:nvPr/>
        </p:nvPicPr>
        <p:blipFill>
          <a:blip r:embed="rId1"/>
          <a:stretch/>
        </p:blipFill>
        <p:spPr>
          <a:xfrm>
            <a:off x="1919520" y="476640"/>
            <a:ext cx="8280720" cy="4464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0" name="Picture 2" descr="C:\Users\gusarova\Documents\РАБОТА\РАБОТА\МЕТОДИКА\мотивирующие картинки\podbornA_resize_keep_680_None.jpeg"/>
          <p:cNvPicPr/>
          <p:nvPr/>
        </p:nvPicPr>
        <p:blipFill>
          <a:blip r:embed="rId1"/>
          <a:stretch/>
        </p:blipFill>
        <p:spPr>
          <a:xfrm>
            <a:off x="1778040" y="412920"/>
            <a:ext cx="8635680" cy="6032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" name="Picture 2" descr="C:\Users\gusarova\Documents\РАБОТА\РАБОТА\МЕТОДИКА\мотивирующие картинки\CHitat-ne-vredno-vredno-ne-chitat.jpg"/>
          <p:cNvPicPr/>
          <p:nvPr/>
        </p:nvPicPr>
        <p:blipFill>
          <a:blip r:embed="rId1"/>
          <a:stretch/>
        </p:blipFill>
        <p:spPr>
          <a:xfrm>
            <a:off x="3026160" y="219960"/>
            <a:ext cx="5976360" cy="6583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Application>LibreOffice/7.1.7.2$Linux_X86_64 LibreOffice_project/10$Build-2</Application>
  <AppVersion>15.0000</AppVersion>
  <Words>1660</Words>
  <Paragraphs>279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2024-01-18T14:36:46Z</dcterms:created>
  <dc:creator>Юлия Котукова</dc:creator>
  <dc:description/>
  <dc:language>ru-RU</dc:language>
  <cp:lastModifiedBy/>
  <dcterms:modified xsi:type="dcterms:W3CDTF">2024-05-31T10:14:32Z</dcterms:modified>
  <cp:revision>3</cp:revision>
  <dc:subject/>
  <dc:title> Развитие читательской грамотности — одна из ключевых задач деятельности педагога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Широкоэкранный</vt:lpwstr>
  </property>
  <property fmtid="{D5CDD505-2E9C-101B-9397-08002B2CF9AE}" pid="4" name="Slides">
    <vt:i4>30</vt:i4>
  </property>
</Properties>
</file>