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C0A7FD-B66B-4B43-8F50-DF342E7E14EC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A6EE6-03E1-45DB-9971-7B42C325A632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C0A7FD-B66B-4B43-8F50-DF342E7E14EC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Организация и сопровождение учебного проекта на основной ступени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Осадчая Свеетлана Анатольевна</a:t>
            </a:r>
            <a:endParaRPr lang="ru-RU" dirty="0" smtClean="0"/>
          </a:p>
          <a:p>
            <a:r>
              <a:rPr lang="ru-RU" dirty="0" smtClean="0"/>
              <a:t>МБОУ «Лицей «ДЕРЖАВА»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Структурный элемент проекта: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244280" cy="4438093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ru-RU" dirty="0" smtClean="0"/>
              <a:t>1.Проблема проекта           ( почему?) обоснование актуальности проблемы ( мотивация);</a:t>
            </a:r>
            <a:endParaRPr lang="ru-RU" dirty="0" smtClean="0"/>
          </a:p>
          <a:p>
            <a:pPr marL="514350" indent="-514350"/>
            <a:r>
              <a:rPr lang="ru-RU" dirty="0" smtClean="0"/>
              <a:t>2. Гипотеза или предполагаемый результат            (предположение, позволяющее разрешить проблему)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920085"/>
            <a:ext cx="4114800" cy="258903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Цель проекта(зачем?);</a:t>
            </a:r>
            <a:endParaRPr lang="ru-RU" dirty="0" smtClean="0"/>
          </a:p>
          <a:p>
            <a:r>
              <a:rPr lang="ru-RU" dirty="0" smtClean="0"/>
              <a:t>Задачи (что?)для этого мы делаем;</a:t>
            </a:r>
            <a:endParaRPr lang="ru-RU" dirty="0" smtClean="0"/>
          </a:p>
          <a:p>
            <a:r>
              <a:rPr lang="ru-RU" dirty="0" smtClean="0"/>
              <a:t>Методы и способы (как?)</a:t>
            </a:r>
            <a:endParaRPr lang="ru-RU" dirty="0" smtClean="0"/>
          </a:p>
          <a:p>
            <a:r>
              <a:rPr lang="ru-RU" dirty="0" smtClean="0"/>
              <a:t>Результат (что получилось?)</a:t>
            </a:r>
            <a:endParaRPr lang="ru-RU" dirty="0"/>
          </a:p>
        </p:txBody>
      </p:sp>
      <p:pic>
        <p:nvPicPr>
          <p:cNvPr id="4098" name="Picture 2" descr="C:\Documents and Settings\олег\Рабочий стол\ПРОЕКТ УЧИМСЯ СТРОИТЬ ОТНОШЕНИЯ\ФОТО\фото гражадноведение\фото МаЛАЯ РОДИНА\DSC0262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4008" y="4437112"/>
            <a:ext cx="3922217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620688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над проектом: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95536" y="1412776"/>
            <a:ext cx="8568952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Подготовительный- </a:t>
            </a:r>
            <a:r>
              <a:rPr lang="ru-RU" dirty="0" smtClean="0"/>
              <a:t>определение руководителей проекта; поиск проблемного поля; выбор темы; формирование групп;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Поисковый-</a:t>
            </a:r>
            <a:r>
              <a:rPr lang="ru-RU" dirty="0" smtClean="0"/>
              <a:t> уточнение темы  проекта и её конкретизация; определение и анализ проблемы; постановка цели проекта;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Аналитический-</a:t>
            </a:r>
            <a:r>
              <a:rPr lang="ru-RU" dirty="0" smtClean="0"/>
              <a:t> анализ имеющейся информации; сбор и изучение информации; построение алгоритма деятельности;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Практический-</a:t>
            </a:r>
            <a:r>
              <a:rPr lang="ru-RU" dirty="0" smtClean="0"/>
              <a:t> выполнение запланированных действий; контроль качества;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Презентационный-</a:t>
            </a:r>
            <a:r>
              <a:rPr lang="ru-RU" dirty="0" smtClean="0"/>
              <a:t> подготовка презентации;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Контрольный</a:t>
            </a:r>
            <a:r>
              <a:rPr lang="ru-RU" dirty="0" smtClean="0"/>
              <a:t>- анализ результатов выполнения проекта.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олег\Рабочий стол\ПРОЕКТ УЧИМСЯ СТРОИТЬ ОТНОШЕНИЯ\ФОТО\фото гражадноведение\фото МаЛАЯ РОДИНА\DSC0264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476672"/>
            <a:ext cx="3714742" cy="2088232"/>
          </a:xfrm>
          <a:prstGeom prst="rect">
            <a:avLst/>
          </a:prstGeom>
          <a:noFill/>
        </p:spPr>
      </p:pic>
      <p:pic>
        <p:nvPicPr>
          <p:cNvPr id="5123" name="Picture 3" descr="C:\Documents and Settings\олег\Рабочий стол\ПРОЕКТ УЧИМСЯ СТРОИТЬ ОТНОШЕНИЯ\ФОТО\фото гражадноведение\фото МаЛАЯ РОДИНА\DSC02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714742" cy="2088232"/>
          </a:xfrm>
          <a:prstGeom prst="rect">
            <a:avLst/>
          </a:prstGeom>
          <a:noFill/>
        </p:spPr>
      </p:pic>
      <p:pic>
        <p:nvPicPr>
          <p:cNvPr id="5124" name="Picture 4" descr="C:\Documents and Settings\олег\Рабочий стол\ПРОЕКТ УЧИМСЯ СТРОИТЬ ОТНОШЕНИЯ\ФОТО\фото гражадноведение\фото МаЛАЯ РОДИНА\DSC02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3858756" cy="2304255"/>
          </a:xfrm>
          <a:prstGeom prst="rect">
            <a:avLst/>
          </a:prstGeom>
          <a:noFill/>
        </p:spPr>
      </p:pic>
      <p:pic>
        <p:nvPicPr>
          <p:cNvPr id="5125" name="Picture 5" descr="C:\Documents and Settings\олег\Рабочий стол\ПРОЕКТ УЧИМСЯ СТРОИТЬ ОТНОШЕНИЯ\ФОТО\фото гражадноведение\фото МаЛАЯ РОДИНА\DSC02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4307958" cy="242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Оценка презентации социального и исследовательского проектов</a:t>
            </a:r>
            <a:endParaRPr lang="ru-RU" sz="3200" b="1" dirty="0"/>
          </a:p>
        </p:txBody>
      </p:sp>
      <p:pic>
        <p:nvPicPr>
          <p:cNvPr id="4" name="Содержимое 3" descr="http://bio.1september.ru/2005/14/33.gif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23728" y="1700808"/>
            <a:ext cx="5050635" cy="48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Осмысление и оценка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smtClean="0"/>
              <a:t>1. Ответь для себя, что было сделано хорошо, а что не удалось реализовать.</a:t>
            </a:r>
            <a:endParaRPr lang="ru-RU" dirty="0" smtClean="0"/>
          </a:p>
          <a:p>
            <a:r>
              <a:rPr lang="ru-RU" dirty="0" smtClean="0"/>
              <a:t>2.Подумай и объясни, почему получилось не все, что запланировано.</a:t>
            </a:r>
            <a:endParaRPr lang="ru-RU" dirty="0" smtClean="0"/>
          </a:p>
          <a:p>
            <a:r>
              <a:rPr lang="ru-RU" dirty="0" smtClean="0"/>
              <a:t>3. Что нужно учесть для будущих проектов?</a:t>
            </a:r>
            <a:endParaRPr lang="ru-RU" dirty="0" smtClean="0"/>
          </a:p>
          <a:p>
            <a:r>
              <a:rPr lang="ru-RU" dirty="0" smtClean="0"/>
              <a:t>4. Возможно ли продолжение проекта?</a:t>
            </a:r>
            <a:endParaRPr lang="ru-RU" dirty="0" smtClean="0"/>
          </a:p>
          <a:p>
            <a:r>
              <a:rPr lang="ru-RU" dirty="0" smtClean="0"/>
              <a:t>5. Оцени результат работы.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73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олег\Рабочий стол\ПРОЕКТ УЧИМСЯ СТРОИТЬ ОТНОШЕНИЯ\Новая папка\DSC0261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1680" y="2564904"/>
            <a:ext cx="6120680" cy="3440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Организация, разработка и реализация проекта.( Для чего это нужно?)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Учиться самостоятельно добывать знания из различных источников;</a:t>
            </a:r>
            <a:endParaRPr lang="ru-RU" dirty="0" smtClean="0"/>
          </a:p>
          <a:p>
            <a:r>
              <a:rPr lang="ru-RU" dirty="0" smtClean="0"/>
              <a:t>2. Планировать свою интеллектуальную деятельность;</a:t>
            </a:r>
            <a:endParaRPr lang="ru-RU" dirty="0" smtClean="0"/>
          </a:p>
          <a:p>
            <a:r>
              <a:rPr lang="ru-RU" dirty="0" smtClean="0"/>
              <a:t>3. Осуществлять самоконтроль;</a:t>
            </a:r>
            <a:endParaRPr lang="ru-RU" dirty="0" smtClean="0"/>
          </a:p>
          <a:p>
            <a:r>
              <a:rPr lang="ru-RU" dirty="0" smtClean="0"/>
              <a:t>4. Объективно оценивать результаты.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олег\Рабочий стол\ПРОЕКТ УЧИМСЯ СТРОИТЬ ОТНОШЕНИЯ\ФОТО\фото гражадноведение\фото на печать\DSC025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4008" y="1916832"/>
            <a:ext cx="4038600" cy="2270699"/>
          </a:xfrm>
          <a:prstGeom prst="rect">
            <a:avLst/>
          </a:prstGeom>
          <a:noFill/>
        </p:spPr>
      </p:pic>
      <p:pic>
        <p:nvPicPr>
          <p:cNvPr id="1027" name="Picture 3" descr="C:\Documents and Settings\олег\Рабочий стол\ПРОЕКТ УЧИМСЯ СТРОИТЬ ОТНОШЕНИЯ\ФОТО\фото гражадноведение\фото на печать\DSC02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65104"/>
            <a:ext cx="388843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Проектная деятельность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/>
              <a:t>Способствует повышению уровня компетентности обучающихся в области решения проблем </a:t>
            </a:r>
            <a:endParaRPr lang="ru-RU" sz="2000" dirty="0"/>
          </a:p>
        </p:txBody>
      </p:sp>
      <p:pic>
        <p:nvPicPr>
          <p:cNvPr id="2051" name="Picture 3" descr="C:\Documents and Settings\олег\Рабочий стол\ПРОЕКТ УЧИМСЯ СТРОИТЬ ОТНОШЕНИЯ\ФОТО\фото гражадноведение\фото на печать\DSC025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 cstate="print"/>
          <a:srcRect l="16971" r="169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218112" cy="1362456"/>
          </a:xfrm>
        </p:spPr>
        <p:txBody>
          <a:bodyPr/>
          <a:lstStyle/>
          <a:p>
            <a:r>
              <a:rPr lang="ru-RU" dirty="0" smtClean="0"/>
              <a:t>Проектная деятельность -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форма учебной деятельности, которая направлена на выработку самостоятельных исследовательских умений.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Учебный исследовательский проект 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Цели:</a:t>
            </a:r>
            <a:endParaRPr lang="ru-RU" dirty="0" smtClean="0"/>
          </a:p>
          <a:p>
            <a:r>
              <a:rPr lang="ru-RU" dirty="0" smtClean="0"/>
              <a:t>1. прагматическая- решение конкретной </a:t>
            </a:r>
            <a:r>
              <a:rPr lang="ru-RU" b="1" dirty="0" smtClean="0"/>
              <a:t>проблемы;</a:t>
            </a:r>
            <a:endParaRPr lang="ru-RU" b="1" dirty="0" smtClean="0"/>
          </a:p>
          <a:p>
            <a:r>
              <a:rPr lang="ru-RU" dirty="0" smtClean="0"/>
              <a:t>2. педагогическая – освоение определенного содержания знаний, овладение умениями, формирование и развитие компетентностей.</a:t>
            </a:r>
            <a:endParaRPr lang="ru-RU" dirty="0"/>
          </a:p>
        </p:txBody>
      </p:sp>
      <p:pic>
        <p:nvPicPr>
          <p:cNvPr id="3074" name="Picture 2" descr="C:\Documents and Settings\олег\Рабочий стол\ПРОЕКТ УЧИМСЯ СТРОИТЬ ОТНОШЕНИЯ\ФОТО\фото гражадноведение\фото на печать\DSC02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8200" y="3002469"/>
            <a:ext cx="4038600" cy="2270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учебных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Персональные проекты:</a:t>
            </a:r>
            <a:endParaRPr lang="ru-RU" dirty="0" smtClean="0"/>
          </a:p>
          <a:p>
            <a:r>
              <a:rPr lang="ru-RU" dirty="0" smtClean="0"/>
              <a:t>1. план работы над проектом выстроен и отслежен с максимальной точностью;</a:t>
            </a:r>
            <a:endParaRPr lang="ru-RU" dirty="0" smtClean="0"/>
          </a:p>
          <a:p>
            <a:r>
              <a:rPr lang="ru-RU" dirty="0" smtClean="0"/>
              <a:t>2. Формирование у учащихся УУД вполне управляемый процесс;</a:t>
            </a:r>
            <a:endParaRPr lang="ru-RU" dirty="0" smtClean="0"/>
          </a:p>
          <a:p>
            <a:r>
              <a:rPr lang="ru-RU" dirty="0" smtClean="0"/>
              <a:t>3. Формируется чувство ответственности.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Групповые проекты :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1.Формируются навыки сотрудничества;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2.Проект может быть выполнен наиболее глубоко и разносторонне;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3. На каждом этапе проекта выделяется лидер;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4. Каждый учащийся включается в проект на определенном этапе.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проектов: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Практико</a:t>
            </a:r>
            <a:r>
              <a:rPr lang="ru-RU" dirty="0" smtClean="0"/>
              <a:t>- ориентированный – нацелен на решение социальных задач;</a:t>
            </a:r>
            <a:endParaRPr lang="ru-RU" dirty="0" smtClean="0"/>
          </a:p>
          <a:p>
            <a:r>
              <a:rPr lang="ru-RU" dirty="0" smtClean="0"/>
              <a:t>Исследовательский- актуальность исследования, выдвижение гипотезы с последующей проверкой;</a:t>
            </a:r>
            <a:endParaRPr lang="ru-RU" dirty="0" smtClean="0"/>
          </a:p>
          <a:p>
            <a:r>
              <a:rPr lang="ru-RU" dirty="0" smtClean="0"/>
              <a:t>Информационный- сбор информации о каком – либо объекте с целью анализа;</a:t>
            </a:r>
            <a:endParaRPr lang="ru-RU" dirty="0" smtClean="0"/>
          </a:p>
          <a:p>
            <a:r>
              <a:rPr lang="ru-RU" dirty="0" smtClean="0"/>
              <a:t>Творческий – свободный и нетрадиционный подход к его выполнению и презентации результатов;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Требования, предъявляемые к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Ограниченность-  это четко определенные этапы.</a:t>
            </a:r>
            <a:endParaRPr lang="ru-RU" dirty="0" smtClean="0"/>
          </a:p>
          <a:p>
            <a:r>
              <a:rPr lang="ru-RU" dirty="0" smtClean="0"/>
              <a:t>Этапы и конкретные сроки реализации;</a:t>
            </a:r>
            <a:endParaRPr lang="ru-RU" dirty="0" smtClean="0"/>
          </a:p>
          <a:p>
            <a:r>
              <a:rPr lang="ru-RU" dirty="0" smtClean="0"/>
              <a:t>Четкие задачи;</a:t>
            </a:r>
            <a:endParaRPr lang="ru-RU" dirty="0" smtClean="0"/>
          </a:p>
          <a:p>
            <a:r>
              <a:rPr lang="ru-RU" dirty="0" smtClean="0"/>
              <a:t>Конкретные результаты;</a:t>
            </a:r>
            <a:endParaRPr lang="ru-RU" dirty="0" smtClean="0"/>
          </a:p>
          <a:p>
            <a:r>
              <a:rPr lang="ru-RU" dirty="0" smtClean="0"/>
              <a:t>Планы и графики выполнения работ;</a:t>
            </a:r>
            <a:endParaRPr lang="ru-RU" dirty="0" smtClean="0"/>
          </a:p>
          <a:p>
            <a:r>
              <a:rPr lang="ru-RU" dirty="0" smtClean="0"/>
              <a:t>Конкретное количество и качество ресурсов, чтобы реализовать проект.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, предъявляемые к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Целостность- общий смысл проекта понятен и ясен.</a:t>
            </a:r>
            <a:endParaRPr lang="ru-RU" dirty="0" smtClean="0"/>
          </a:p>
          <a:p>
            <a:r>
              <a:rPr lang="ru-RU" dirty="0" smtClean="0"/>
              <a:t>Последовательность и связность- логическое построение частей, которые соотносятся и обосновывают друг друга;</a:t>
            </a:r>
            <a:endParaRPr lang="ru-RU" dirty="0" smtClean="0"/>
          </a:p>
          <a:p>
            <a:r>
              <a:rPr lang="ru-RU" dirty="0" smtClean="0"/>
              <a:t>Объективность и обоснованность – доказательство того, что идея проекта появилась не случайно;</a:t>
            </a:r>
            <a:endParaRPr lang="ru-RU" dirty="0" smtClean="0"/>
          </a:p>
          <a:p>
            <a:r>
              <a:rPr lang="ru-RU" dirty="0" smtClean="0"/>
              <a:t>Компетентность- владение технологиями, формами, методами реализации проекта.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3380</Words>
  <Application>WPS Presentation</Application>
  <PresentationFormat>Экран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Constantia</vt:lpstr>
      <vt:lpstr>Calibri</vt:lpstr>
      <vt:lpstr>Microsoft YaHei</vt:lpstr>
      <vt:lpstr>Arial Unicode MS</vt:lpstr>
      <vt:lpstr>Поток</vt:lpstr>
      <vt:lpstr>Организация и сопровождение учебного проекта на основной ступени обучения</vt:lpstr>
      <vt:lpstr>Организация, разработка и реализация проекта.( Для чего это нужно?)</vt:lpstr>
      <vt:lpstr>Проектная деятельность</vt:lpstr>
      <vt:lpstr>Проектная деятельность -</vt:lpstr>
      <vt:lpstr>Учебный исследовательский проект .</vt:lpstr>
      <vt:lpstr>Виды учебных проектов</vt:lpstr>
      <vt:lpstr>Виды проектов:</vt:lpstr>
      <vt:lpstr>           Требования, предъявляемые к проекту:</vt:lpstr>
      <vt:lpstr>Требования , предъявляемые к проекту:</vt:lpstr>
      <vt:lpstr>Структурный элемент проекта:</vt:lpstr>
      <vt:lpstr>Этапы работы над проектом:</vt:lpstr>
      <vt:lpstr>PowerPoint 演示文稿</vt:lpstr>
      <vt:lpstr>Оценка презентации социального и исследовательского проектов</vt:lpstr>
      <vt:lpstr>Осмысление и оценка проекта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</dc:title>
  <dc:creator>олег</dc:creator>
  <cp:lastModifiedBy>user788</cp:lastModifiedBy>
  <cp:revision>30</cp:revision>
  <dcterms:created xsi:type="dcterms:W3CDTF">2016-03-22T15:33:00Z</dcterms:created>
  <dcterms:modified xsi:type="dcterms:W3CDTF">2024-05-06T13:28:01Z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8ACD5034813A40B98D4BCAD9774DCC34_12</vt:lpwstr>
  </property>
  <property fmtid="{D5CDD505-2E9C-101B-9397-08002B2CF9AE}" pid="3" name="KSOProductBuildVer">
    <vt:lpwstr>1049-12.2.0.16731</vt:lpwstr>
  </property>
</Properties>
</file>