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99">
            <a:alpha val="2902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78758_html_m134334cb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143000" y="2057400"/>
            <a:ext cx="6781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  <a:cs typeface="Times New Roman" pitchFamily="18" charset="0"/>
              </a:rPr>
              <a:t>Проект 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  <a:cs typeface="Times New Roman" pitchFamily="18" charset="0"/>
              </a:rPr>
              <a:t>на тему:</a:t>
            </a:r>
          </a:p>
          <a:p>
            <a:pPr algn="ctr"/>
            <a:r>
              <a:rPr lang="ru-RU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  <a:cs typeface="Times New Roman" pitchFamily="18" charset="0"/>
              </a:rPr>
              <a:t>«</a:t>
            </a:r>
            <a:r>
              <a:rPr lang="ru-RU" sz="3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  <a:cs typeface="Times New Roman" pitchFamily="18" charset="0"/>
              </a:rPr>
              <a:t>Паспорт имени существительного</a:t>
            </a:r>
            <a:r>
              <a:rPr lang="ru-RU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  <a:cs typeface="Times New Roman" pitchFamily="18" charset="0"/>
              </a:rPr>
              <a:t>»</a:t>
            </a:r>
            <a:endParaRPr 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r>
              <a:rPr lang="ru-RU" sz="4400" b="1" dirty="0"/>
              <a:t>		  </a:t>
            </a:r>
            <a:r>
              <a:rPr lang="ru-RU" sz="4400" b="1" dirty="0">
                <a:latin typeface="Segoe Print" panose="02000600000000000000" pitchFamily="2" charset="0"/>
              </a:rPr>
              <a:t>Цель: </a:t>
            </a:r>
          </a:p>
          <a:p>
            <a:pPr marL="1371600" lvl="3" indent="0">
              <a:buNone/>
            </a:pP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Segoe Print" panose="02000600000000000000" pitchFamily="2" charset="0"/>
              </a:rPr>
              <a:t>составить паспорт 			имени существительного</a:t>
            </a:r>
          </a:p>
        </p:txBody>
      </p:sp>
    </p:spTree>
    <p:extLst>
      <p:ext uri="{BB962C8B-B14F-4D97-AF65-F5344CB8AC3E}">
        <p14:creationId xmlns:p14="http://schemas.microsoft.com/office/powerpoint/2010/main" val="175685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Segoe Print" panose="02000600000000000000" pitchFamily="2" charset="0"/>
              </a:rPr>
              <a:t>Задачи:</a:t>
            </a:r>
          </a:p>
          <a:p>
            <a:pPr marL="514350" indent="-514350" algn="ctr"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Segoe Print" panose="02000600000000000000" pitchFamily="2" charset="0"/>
              </a:rPr>
              <a:t>Выяснить назначение паспорта как документа.</a:t>
            </a:r>
          </a:p>
          <a:p>
            <a:pPr marL="514350" indent="-514350" algn="ctr"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Segoe Print" panose="02000600000000000000" pitchFamily="2" charset="0"/>
              </a:rPr>
              <a:t>Выявить о обобщить признаки имени существительного.</a:t>
            </a:r>
          </a:p>
          <a:p>
            <a:pPr marL="514350" indent="-514350" algn="ctr"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Segoe Print" panose="02000600000000000000" pitchFamily="2" charset="0"/>
              </a:rPr>
              <a:t>Создать информационный продукт.</a:t>
            </a:r>
          </a:p>
        </p:txBody>
      </p:sp>
    </p:spTree>
    <p:extLst>
      <p:ext uri="{BB962C8B-B14F-4D97-AF65-F5344CB8AC3E}">
        <p14:creationId xmlns:p14="http://schemas.microsoft.com/office/powerpoint/2010/main" val="267754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			</a:t>
            </a:r>
            <a:r>
              <a:rPr lang="ru-RU" b="1" dirty="0">
                <a:latin typeface="Segoe Print" panose="02000600000000000000" pitchFamily="2" charset="0"/>
              </a:rPr>
              <a:t>Гипотеза:</a:t>
            </a:r>
          </a:p>
          <a:p>
            <a:pPr marL="0" indent="0">
              <a:buNone/>
            </a:pPr>
            <a:r>
              <a:rPr lang="ru-RU" dirty="0">
                <a:latin typeface="Segoe Print" panose="02000600000000000000" pitchFamily="2" charset="0"/>
              </a:rPr>
              <a:t> 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Segoe Print" panose="02000600000000000000" pitchFamily="2" charset="0"/>
              </a:rPr>
              <a:t>предположу, почему выбранная    мной часть речи так называется</a:t>
            </a:r>
          </a:p>
          <a:p>
            <a:pPr marL="0" indent="0">
              <a:buNone/>
            </a:pPr>
            <a:r>
              <a:rPr lang="ru-RU" dirty="0">
                <a:latin typeface="Segoe Print" panose="02000600000000000000" pitchFamily="2" charset="0"/>
              </a:rPr>
              <a:t>		</a:t>
            </a:r>
          </a:p>
          <a:p>
            <a:pPr marL="0" indent="0">
              <a:buNone/>
            </a:pPr>
            <a:r>
              <a:rPr lang="ru-RU" b="1" dirty="0">
                <a:latin typeface="Segoe Print" panose="02000600000000000000" pitchFamily="2" charset="0"/>
              </a:rPr>
              <a:t>		Творческий продукт: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Segoe Print" panose="02000600000000000000" pitchFamily="2" charset="0"/>
              </a:rPr>
              <a:t>	   информационный стенд</a:t>
            </a:r>
          </a:p>
          <a:p>
            <a:pPr marL="0" indent="0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3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Segoe Print" panose="02000600000000000000" pitchFamily="2" charset="0"/>
              </a:rPr>
              <a:t>Актуальность: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Segoe Print" panose="02000600000000000000" pitchFamily="2" charset="0"/>
              </a:rPr>
              <a:t>работа актуальна потому, что паспорт поможет запомнить особенности этой части речи, т.е. имени существительного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08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5400" b="1" dirty="0">
                <a:latin typeface="Segoe Print" panose="02000600000000000000" pitchFamily="2" charset="0"/>
              </a:rPr>
              <a:t>Паспорт</a:t>
            </a:r>
          </a:p>
          <a:p>
            <a:pPr marL="0" indent="0" algn="ctr">
              <a:buNone/>
            </a:pPr>
            <a:r>
              <a:rPr lang="ru-RU" sz="5400" b="1" dirty="0">
                <a:latin typeface="Segoe Print" panose="02000600000000000000" pitchFamily="2" charset="0"/>
              </a:rPr>
              <a:t> имени</a:t>
            </a:r>
          </a:p>
          <a:p>
            <a:pPr marL="0" indent="0" algn="ctr">
              <a:buNone/>
            </a:pPr>
            <a:r>
              <a:rPr lang="ru-RU" sz="5400" b="1" dirty="0">
                <a:latin typeface="Segoe Print" panose="02000600000000000000" pitchFamily="2" charset="0"/>
              </a:rPr>
              <a:t> существительного</a:t>
            </a:r>
          </a:p>
        </p:txBody>
      </p:sp>
    </p:spTree>
    <p:extLst>
      <p:ext uri="{BB962C8B-B14F-4D97-AF65-F5344CB8AC3E}">
        <p14:creationId xmlns:p14="http://schemas.microsoft.com/office/powerpoint/2010/main" val="332972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332174"/>
              </p:ext>
            </p:extLst>
          </p:nvPr>
        </p:nvGraphicFramePr>
        <p:xfrm>
          <a:off x="685800" y="499445"/>
          <a:ext cx="7772400" cy="593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6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223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Имя существительное – это часть речи, обозначает</a:t>
                      </a:r>
                      <a:r>
                        <a:rPr lang="ru-RU" sz="1600" b="1" i="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mic Sans MS" panose="030F0702030302020204" pitchFamily="66" charset="0"/>
                        </a:rPr>
                        <a:t> предмет, отвечает на вопросы кто? что?</a:t>
                      </a:r>
                      <a:endParaRPr lang="ru-RU" sz="1600" b="1" i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355">
                <a:tc>
                  <a:txBody>
                    <a:bodyPr/>
                    <a:lstStyle/>
                    <a:p>
                      <a:r>
                        <a:rPr lang="ru-RU" sz="1600" b="0" i="1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Часть речи</a:t>
                      </a:r>
                    </a:p>
                    <a:p>
                      <a:r>
                        <a:rPr lang="ru-RU" sz="1600" b="0" i="1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Имя существительное</a:t>
                      </a:r>
                    </a:p>
                  </a:txBody>
                  <a:tcP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Собственное-нарицательное</a:t>
                      </a:r>
                    </a:p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Одушевлённое-неодушевлённое</a:t>
                      </a:r>
                    </a:p>
                  </a:txBody>
                  <a:tcPr>
                    <a:solidFill>
                      <a:srgbClr val="00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355">
                <a:tc>
                  <a:txBody>
                    <a:bodyPr/>
                    <a:lstStyle/>
                    <a:p>
                      <a:r>
                        <a:rPr lang="ru-RU" sz="1600" b="0" i="1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Начальная форма</a:t>
                      </a:r>
                    </a:p>
                  </a:txBody>
                  <a:tcP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Именительный падеж</a:t>
                      </a:r>
                    </a:p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Единственное число (у многих)</a:t>
                      </a:r>
                    </a:p>
                  </a:txBody>
                  <a:tcPr>
                    <a:solidFill>
                      <a:srgbClr val="00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8">
                <a:tc>
                  <a:txBody>
                    <a:bodyPr/>
                    <a:lstStyle/>
                    <a:p>
                      <a:r>
                        <a:rPr lang="ru-RU" sz="1600" b="0" i="1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Род </a:t>
                      </a:r>
                    </a:p>
                  </a:txBody>
                  <a:tcP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Мужской</a:t>
                      </a:r>
                    </a:p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Женский</a:t>
                      </a:r>
                    </a:p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С</a:t>
                      </a:r>
                      <a:r>
                        <a:rPr lang="ru-RU" sz="1600" b="0" i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редний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355">
                <a:tc>
                  <a:txBody>
                    <a:bodyPr/>
                    <a:lstStyle/>
                    <a:p>
                      <a:r>
                        <a:rPr lang="ru-RU" sz="1600" b="0" i="1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Число </a:t>
                      </a:r>
                    </a:p>
                  </a:txBody>
                  <a:tcP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Единственное</a:t>
                      </a:r>
                    </a:p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Множественное</a:t>
                      </a:r>
                    </a:p>
                  </a:txBody>
                  <a:tcPr>
                    <a:solidFill>
                      <a:srgbClr val="00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4848">
                <a:tc>
                  <a:txBody>
                    <a:bodyPr/>
                    <a:lstStyle/>
                    <a:p>
                      <a:r>
                        <a:rPr lang="ru-RU" sz="1600" b="0" i="1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Падеж </a:t>
                      </a:r>
                    </a:p>
                  </a:txBody>
                  <a:tcP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Именительный</a:t>
                      </a:r>
                    </a:p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Родительный</a:t>
                      </a:r>
                    </a:p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Дательный</a:t>
                      </a:r>
                    </a:p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Винительный</a:t>
                      </a:r>
                    </a:p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Творительный</a:t>
                      </a:r>
                    </a:p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Предложный</a:t>
                      </a:r>
                    </a:p>
                  </a:txBody>
                  <a:tcPr>
                    <a:solidFill>
                      <a:srgbClr val="00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3033">
                <a:tc>
                  <a:txBody>
                    <a:bodyPr/>
                    <a:lstStyle/>
                    <a:p>
                      <a:r>
                        <a:rPr lang="ru-RU" sz="1600" b="0" i="1" dirty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Член предложения</a:t>
                      </a:r>
                    </a:p>
                  </a:txBody>
                  <a:tcP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Главный</a:t>
                      </a:r>
                      <a:r>
                        <a:rPr lang="ru-RU" sz="1600" b="0" i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член: подлежащее, сказуемое</a:t>
                      </a:r>
                    </a:p>
                    <a:p>
                      <a:r>
                        <a:rPr lang="ru-RU" sz="1600" b="0" i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Второстепенный член: дополнение, обстоятельство, определение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996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155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Comic Sans MS</vt:lpstr>
      <vt:lpstr>Segoe Print</vt:lpstr>
      <vt:lpstr>Segoe Script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Лина Бондарь</cp:lastModifiedBy>
  <cp:revision>27</cp:revision>
  <dcterms:created xsi:type="dcterms:W3CDTF">2015-09-22T15:58:36Z</dcterms:created>
  <dcterms:modified xsi:type="dcterms:W3CDTF">2024-05-22T06:23:18Z</dcterms:modified>
</cp:coreProperties>
</file>