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8" r:id="rId11"/>
    <p:sldId id="269" r:id="rId12"/>
    <p:sldId id="270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занимаетесь ли вы рукоделием</c:v>
                </c:pt>
                <c:pt idx="1">
                  <c:v>есть ли у вас дома вещи сделанные своими руками</c:v>
                </c:pt>
                <c:pt idx="2">
                  <c:v>популярны ли занятия рукоделием</c:v>
                </c:pt>
                <c:pt idx="3">
                  <c:v>хотели бы вы еще осоить другие техники рукоделия</c:v>
                </c:pt>
                <c:pt idx="4">
                  <c:v>нравится ли вам подарки сделанные своими руками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A-433B-855D-40C7227152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занимаетесь ли вы рукоделием</c:v>
                </c:pt>
                <c:pt idx="1">
                  <c:v>есть ли у вас дома вещи сделанные своими руками</c:v>
                </c:pt>
                <c:pt idx="2">
                  <c:v>популярны ли занятия рукоделием</c:v>
                </c:pt>
                <c:pt idx="3">
                  <c:v>хотели бы вы еще осоить другие техники рукоделия</c:v>
                </c:pt>
                <c:pt idx="4">
                  <c:v>нравится ли вам подарки сделанные своими руками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A-433B-855D-40C722715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6050607"/>
        <c:axId val="1716037295"/>
        <c:axId val="0"/>
      </c:bar3DChart>
      <c:catAx>
        <c:axId val="171605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037295"/>
        <c:crosses val="autoZero"/>
        <c:auto val="1"/>
        <c:lblAlgn val="ctr"/>
        <c:lblOffset val="100"/>
        <c:noMultiLvlLbl val="0"/>
      </c:catAx>
      <c:valAx>
        <c:axId val="171603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05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8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8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0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9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1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6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1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994DF55-7E5F-4586-9839-3E3ACA35A952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41C4684-4D89-405E-A882-2AF31FDA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Муниципальное бюджетное учреждение</a:t>
            </a:r>
            <a:br>
              <a:rPr lang="ru-RU" sz="2000" dirty="0" smtClean="0"/>
            </a:br>
            <a:r>
              <a:rPr lang="ru-RU" sz="2000" dirty="0" smtClean="0"/>
              <a:t> Дополнительного Образования </a:t>
            </a:r>
            <a:br>
              <a:rPr lang="ru-RU" sz="2000" dirty="0" smtClean="0"/>
            </a:br>
            <a:r>
              <a:rPr lang="ru-RU" sz="2000" dirty="0" smtClean="0"/>
              <a:t>«Центр детского творчества» г. </a:t>
            </a:r>
            <a:r>
              <a:rPr lang="ru-RU" sz="2000" dirty="0" err="1" smtClean="0"/>
              <a:t>курска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400" dirty="0" smtClean="0"/>
              <a:t>Исследовательский проект</a:t>
            </a:r>
            <a:br>
              <a:rPr lang="ru-RU" sz="4400" dirty="0" smtClean="0"/>
            </a:br>
            <a:r>
              <a:rPr lang="ru-RU" sz="8800" dirty="0" smtClean="0"/>
              <a:t>Важность </a:t>
            </a:r>
            <a:r>
              <a:rPr lang="ru-RU" sz="8800" dirty="0" smtClean="0"/>
              <a:t>творчества</a:t>
            </a:r>
            <a:r>
              <a:rPr lang="ru-RU" sz="8800" dirty="0" smtClean="0"/>
              <a:t> </a:t>
            </a:r>
            <a:r>
              <a:rPr lang="ru-RU" sz="8800" dirty="0" smtClean="0"/>
              <a:t>для девочки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5491" y="5237018"/>
            <a:ext cx="4874028" cy="928255"/>
          </a:xfrm>
        </p:spPr>
        <p:txBody>
          <a:bodyPr>
            <a:noAutofit/>
          </a:bodyPr>
          <a:lstStyle/>
          <a:p>
            <a:r>
              <a:rPr lang="ru-RU" sz="1600" dirty="0" smtClean="0"/>
              <a:t>Автор</a:t>
            </a:r>
            <a:r>
              <a:rPr lang="ru-RU" sz="1600" dirty="0"/>
              <a:t>: </a:t>
            </a:r>
            <a:r>
              <a:rPr lang="ru-RU" sz="1600" dirty="0" smtClean="0"/>
              <a:t>Алфимова Дарья</a:t>
            </a:r>
          </a:p>
          <a:p>
            <a:r>
              <a:rPr lang="ru-RU" sz="1600" dirty="0" smtClean="0"/>
              <a:t>Детское объединение «Волшебный лоскуток»</a:t>
            </a:r>
            <a:endParaRPr lang="ru-RU" sz="1600" dirty="0"/>
          </a:p>
          <a:p>
            <a:r>
              <a:rPr lang="ru-RU" sz="1600" dirty="0"/>
              <a:t>Руководитель: </a:t>
            </a:r>
            <a:r>
              <a:rPr lang="ru-RU" sz="1600" dirty="0" err="1" smtClean="0"/>
              <a:t>соснова</a:t>
            </a:r>
            <a:r>
              <a:rPr lang="ru-RU" sz="1600" dirty="0" smtClean="0"/>
              <a:t> И.Ю</a:t>
            </a:r>
            <a:r>
              <a:rPr lang="ru-RU" sz="1600" dirty="0" smtClean="0"/>
              <a:t> </a:t>
            </a:r>
            <a:endParaRPr lang="ru-RU" sz="1600" dirty="0" smtClean="0"/>
          </a:p>
        </p:txBody>
      </p:sp>
      <p:pic>
        <p:nvPicPr>
          <p:cNvPr id="1026" name="Picture 2" descr="https://thumbs.dreamstime.com/b/%D0%BF%D0%BE%D0%B4%D1%83%D1%88%D0%BA%D0%B0-%D0%B8%D0%B3%D0%BB-%D0%BF%D1%80%D0%B8%D0%BA%D0%B0%D0%BB%D1%8B%D0%B2%D0%B0%D0%B5%D1%82-%D1%80%D0%B5%D0%B7%D1%8C%D0%B1%D1%8B-%D0%BA%D0%B0%D1%82%D1%8B%D1%88%D0%BA-9113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9" y="4571800"/>
            <a:ext cx="1936461" cy="20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9"/>
    </mc:Choice>
    <mc:Fallback xmlns="">
      <p:transition spd="slow" advTm="72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Выполненные работы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61.userapi.com/impg/OgskWCje2_AX3-BZFOR5c0yZ6JBLtUd_9bEseQ/bJCfhOMTheU.jpg?size=1280x1249&amp;quality=95&amp;sign=64e20c8d111dcfdbcc787a562ebd077c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5592" y="1643161"/>
            <a:ext cx="3065271" cy="299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14.userapi.com/impg/5Gwn2OfpblcSNKiEKlaXHRdM579zpFtAJ-Efrg/MWFqiFCEU4o.jpg?size=903x1080&amp;quality=95&amp;sign=1558cd3b840d696d59c5a8c11b7a350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4834" y="1892693"/>
            <a:ext cx="3578143" cy="42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.userapi.com/impg/0_hOb0rF78H5hI8R_2uypE4vOpRwSnpyl6yjyQ/JpR9T6YluEI.jpg?size=1280x796&amp;quality=95&amp;sign=42a71864dc01fc87505f872d5efb7e5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6" y="4183380"/>
            <a:ext cx="3893619" cy="24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2"/>
    </mc:Choice>
    <mc:Fallback xmlns="">
      <p:transition spd="slow" advTm="125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1067" y="4257124"/>
            <a:ext cx="1174526" cy="412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https://sun9-77.userapi.com/impg/l9J4PI09sAGwLp4zEA84bPt5FqnKPDS4-jN-iA/ZUAMeBxJZvM.jpg?size=486x1080&amp;quality=95&amp;sign=d653523036817ac6e3607d013fefd980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1" y="283491"/>
            <a:ext cx="2434710" cy="47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.userapi.com/impg/54rN65swTQ514-DEqKI8ZtvRkaBHJ4afgd3bDA/DkTjc1_pj2k.jpg?size=1280x960&amp;quality=95&amp;sign=5dde016cc64b02938f99f0f6d1949d1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60" y="3890391"/>
            <a:ext cx="3734550" cy="28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5.userapi.com/impg/kIXfXgWuVZ4B06Kd-Dttnqyem6SXnIKiE77hLw/lEodC9uOHjk.jpg?size=807x1080&amp;quality=95&amp;sign=8e96d36f6d8ce821736e2afe28130cae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57" y="283491"/>
            <a:ext cx="3424323" cy="4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58.userapi.com/impg/7-h2WOCMYd03a6IjrrCyWYm-aAUl2NAnFquRRQ/WHpJie3S4S0.jpg?size=1280x943&amp;quality=95&amp;sign=4bc049f63656c57fcf52578980cda77c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13" y="240032"/>
            <a:ext cx="4754562" cy="35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2"/>
    </mc:Choice>
    <mc:Fallback xmlns="">
      <p:transition spd="slow" advTm="133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https://sun9-16.userapi.com/impg/kF1Oytt2-WAD9szba8LIyvAqEELGRB_-mNjFYA/SZwftP5tMw8.jpg?size=1280x905&amp;quality=95&amp;sign=cbfe0d3f54647e9448356516c106d36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42" y="1842655"/>
            <a:ext cx="3395561" cy="24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60151"/>
            <a:ext cx="10058400" cy="1450753"/>
          </a:xfrm>
        </p:spPr>
        <p:txBody>
          <a:bodyPr/>
          <a:lstStyle/>
          <a:p>
            <a:pPr algn="ctr"/>
            <a:r>
              <a:rPr lang="ru-RU" dirty="0" smtClean="0"/>
              <a:t>Награды за конкурсы</a:t>
            </a:r>
            <a:endParaRPr lang="ru-RU" dirty="0"/>
          </a:p>
        </p:txBody>
      </p:sp>
      <p:pic>
        <p:nvPicPr>
          <p:cNvPr id="7170" name="Picture 2" descr="https://sun9-13.userapi.com/impg/tBHcfLB3oF_x88k4iskPqORPZYKrTMoJOwoyYg/PrQM6KY5vyQ.jpg?size=761x1080&amp;quality=95&amp;sign=235cb863fafc3108a466c3e324293896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" y="1502522"/>
            <a:ext cx="2276968" cy="32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34.userapi.com/impg/Z1z8t-5_NbrjSoa-rK53uawsKT4hbHHb90cHzA/2r024E4ZFvM.jpg?size=1079x760&amp;quality=95&amp;sign=a8b973aed2fbda9b0aceea14bdbdf2e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43" y="4176826"/>
            <a:ext cx="3967406" cy="27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un9-10.userapi.com/impg/9eRxhhKgWv3MgJSJVn6OYiRdj1ENmp9wuN3V-A/YjdomJumN0Q.jpg?size=1021x727&amp;quality=95&amp;sign=480e9efe51e9b9e240dedffd08528bc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1" y="1842655"/>
            <a:ext cx="2969637" cy="21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16.userapi.com/impg/TsOkF5-fYjDxrMQWJnC7tgUtEJsrBmEfbyRqMg/l-JeQibF8JI.jpg?size=783x1080&amp;quality=95&amp;sign=5d9189e93e4de82cd831f1b37268d0a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30" y="3474972"/>
            <a:ext cx="2534833" cy="34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1.userapi.com/impg/-mL0GRlnc-bPdtjOEPxcREBYFQ4XY0y0kDS96g/x01dkYa3G8c.jpg?size=720x1040&amp;quality=95&amp;sign=4024647010031d990cd5455f043d83db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29" y="3598028"/>
            <a:ext cx="2489155" cy="35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44.userapi.com/impg/28Z13IApEkNrn96c5OH9PioOEeYCan0peAET5g/PyuHYXTENE4.jpg?size=764x1080&amp;quality=95&amp;sign=b5d721fecf6b4719ef63098edbb5e88a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33" y="1502522"/>
            <a:ext cx="2257750" cy="31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1"/>
    </mc:Choice>
    <mc:Fallback xmlns="">
      <p:transition spd="slow" advTm="107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7502236" cy="502005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ходе выполнения исследовательской работы мы познакомились с историей возникновения рукоделия, исследовали его влияние на развитие ребенка. Также я изучила мнение учащихся </a:t>
            </a:r>
            <a:r>
              <a:rPr lang="ru-RU" sz="1600" dirty="0" smtClean="0"/>
              <a:t>ЦДТ </a:t>
            </a:r>
            <a:r>
              <a:rPr lang="ru-RU" sz="1600" dirty="0"/>
              <a:t>о занятии рукоделием. Это позволило мне сделать вывод о том, что на сегодняшний день рукоделие является практически самым популярным занятием среди детей. Оно положительно влияет на развитие </a:t>
            </a:r>
            <a:r>
              <a:rPr lang="ru-RU" sz="1600" dirty="0" smtClean="0"/>
              <a:t>девочки. 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процессе выполнения работы, нами были решены </a:t>
            </a:r>
            <a:r>
              <a:rPr lang="ru-RU" sz="1600" b="1" dirty="0">
                <a:solidFill>
                  <a:srgbClr val="C00000"/>
                </a:solidFill>
              </a:rPr>
              <a:t>следующие задачи</a:t>
            </a:r>
            <a:r>
              <a:rPr lang="ru-RU" sz="1600" dirty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ru-RU" sz="1600" dirty="0"/>
              <a:t>собран и изучен исторический материала о рукоделии;</a:t>
            </a:r>
          </a:p>
          <a:p>
            <a:pPr algn="just"/>
            <a:r>
              <a:rPr lang="ru-RU" sz="1600" dirty="0"/>
              <a:t>изучено влияние рукоделия на ребенка;</a:t>
            </a:r>
          </a:p>
          <a:p>
            <a:pPr algn="just"/>
            <a:r>
              <a:rPr lang="ru-RU" sz="1600" dirty="0"/>
              <a:t>проведено анкетирование, среди учащихся ,</a:t>
            </a:r>
            <a:r>
              <a:rPr lang="ru-RU" sz="1600" dirty="0" smtClean="0"/>
              <a:t>обобщены </a:t>
            </a:r>
            <a:r>
              <a:rPr lang="ru-RU" sz="1600" dirty="0"/>
              <a:t>полученные результаты исследования;</a:t>
            </a:r>
          </a:p>
          <a:p>
            <a:pPr algn="just"/>
            <a:r>
              <a:rPr lang="ru-RU" sz="1600" dirty="0" smtClean="0"/>
              <a:t>Успешная </a:t>
            </a:r>
            <a:r>
              <a:rPr lang="ru-RU" sz="1600" dirty="0"/>
              <a:t>реализация поставленных задач позволила нам </a:t>
            </a:r>
            <a:r>
              <a:rPr lang="ru-RU" sz="1600" b="1" dirty="0">
                <a:solidFill>
                  <a:srgbClr val="C00000"/>
                </a:solidFill>
              </a:rPr>
              <a:t>достигнуть выдвинутой цели и подтвердить гипотезу исследования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 smtClean="0"/>
              <a:t>Занимаясь </a:t>
            </a:r>
            <a:r>
              <a:rPr lang="ru-RU" sz="1600" dirty="0"/>
              <a:t>рукоделием, </a:t>
            </a:r>
            <a:r>
              <a:rPr lang="ru-RU" sz="1600" b="1" dirty="0">
                <a:solidFill>
                  <a:srgbClr val="C00000"/>
                </a:solidFill>
              </a:rPr>
              <a:t>я научилась </a:t>
            </a:r>
            <a:r>
              <a:rPr lang="ru-RU" sz="1600" dirty="0"/>
              <a:t>изготавливать различные вещи. В дальнейшем приобретенное умение пригодится мне в жизни. Ведь теперь я могу без значительных затрат, создавать оригинальные изделия для себя и всех членов семьи. В будущем мне хотелось бы изучить и другие новые техники рукоделия, привлечь к этому своих друзей.</a:t>
            </a:r>
          </a:p>
          <a:p>
            <a:pPr algn="just"/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5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0"/>
    </mc:Choice>
    <mc:Fallback xmlns="">
      <p:transition spd="slow" advTm="1861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Зарецкая </a:t>
            </a:r>
            <a:r>
              <a:rPr lang="ru-RU" dirty="0"/>
              <a:t>Т. И. Азбука шитья. — ЭКСМО-Пресс, </a:t>
            </a:r>
            <a:r>
              <a:rPr lang="ru-RU" dirty="0" smtClean="0"/>
              <a:t>2020 </a:t>
            </a:r>
            <a:r>
              <a:rPr lang="ru-RU" dirty="0"/>
              <a:t>г. </a:t>
            </a:r>
          </a:p>
          <a:p>
            <a:r>
              <a:rPr lang="ru-RU" dirty="0"/>
              <a:t>Ануфриева М.А. Большая энциклопедия рукоделия / - Москва: АСТ: </a:t>
            </a:r>
            <a:r>
              <a:rPr lang="ru-RU" dirty="0" err="1"/>
              <a:t>Астрель</a:t>
            </a:r>
            <a:r>
              <a:rPr lang="ru-RU" dirty="0"/>
              <a:t>, </a:t>
            </a:r>
            <a:r>
              <a:rPr lang="ru-RU" dirty="0" smtClean="0"/>
              <a:t>2020 </a:t>
            </a:r>
            <a:r>
              <a:rPr lang="ru-RU" dirty="0"/>
              <a:t>г.</a:t>
            </a:r>
          </a:p>
          <a:p>
            <a:r>
              <a:rPr lang="ru-RU" dirty="0"/>
              <a:t>Энциклопедия рукоделия. - Москва: Никола-Пресс </a:t>
            </a:r>
            <a:r>
              <a:rPr lang="ru-RU" dirty="0" smtClean="0"/>
              <a:t>2017г</a:t>
            </a:r>
            <a:r>
              <a:rPr lang="ru-RU" dirty="0"/>
              <a:t>.</a:t>
            </a:r>
          </a:p>
          <a:p>
            <a:r>
              <a:rPr lang="ru-RU" dirty="0"/>
              <a:t>http://www.needlework.biz/sovety-rukodel-nitsce/kroika-i-shit-e/iz-istorii-shit-ya.html</a:t>
            </a:r>
          </a:p>
          <a:p>
            <a:r>
              <a:rPr lang="ru-RU" dirty="0"/>
              <a:t>https://sovets.net/1141-detskoe-rukodelie-i-ego-znachenie-v-vospitanii-rebenka</a:t>
            </a:r>
          </a:p>
          <a:p>
            <a:r>
              <a:rPr lang="ru-RU" dirty="0"/>
              <a:t>https://mammypage.ru/rukodelie-dlya-detey-polza-tvorchestva-dlya-razvitiya-malyisha</a:t>
            </a:r>
          </a:p>
          <a:p>
            <a:r>
              <a:rPr lang="ru-RU" dirty="0"/>
              <a:t>https://www.baby.ru/community/view/125648/forum/post/3117346/</a:t>
            </a:r>
          </a:p>
          <a:p>
            <a:r>
              <a:rPr lang="ru-RU" dirty="0"/>
              <a:t>http://shjem-krasivo.ru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96633" y="9959548"/>
            <a:ext cx="143783" cy="1052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dn1.ozone.ru/s3/multimedia-u/6459476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94" y="2049988"/>
            <a:ext cx="2741901" cy="36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"/>
    </mc:Choice>
    <mc:Fallback xmlns="">
      <p:transition spd="slow" advTm="24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r>
              <a:rPr lang="ru-RU" dirty="0"/>
              <a:t> </a:t>
            </a:r>
            <a:r>
              <a:rPr lang="ru-RU" dirty="0" smtClean="0"/>
              <a:t>……………………………………………………………….. </a:t>
            </a:r>
            <a:r>
              <a:rPr lang="ru-RU" dirty="0"/>
              <a:t>3</a:t>
            </a:r>
          </a:p>
          <a:p>
            <a:r>
              <a:rPr lang="ru-RU" dirty="0"/>
              <a:t>Теоретическая часть</a:t>
            </a:r>
          </a:p>
          <a:p>
            <a:r>
              <a:rPr lang="ru-RU" dirty="0" smtClean="0"/>
              <a:t>1.1История </a:t>
            </a:r>
            <a:r>
              <a:rPr lang="ru-RU" dirty="0"/>
              <a:t>возникновения рукоделия и шитья </a:t>
            </a:r>
            <a:r>
              <a:rPr lang="ru-RU" dirty="0" smtClean="0"/>
              <a:t>…… </a:t>
            </a:r>
            <a:r>
              <a:rPr lang="ru-RU" dirty="0"/>
              <a:t>5</a:t>
            </a:r>
          </a:p>
          <a:p>
            <a:r>
              <a:rPr lang="ru-RU" dirty="0" smtClean="0"/>
              <a:t>1.2Польза </a:t>
            </a:r>
            <a:r>
              <a:rPr lang="ru-RU" dirty="0"/>
              <a:t>рукоделия для </a:t>
            </a:r>
            <a:r>
              <a:rPr lang="ru-RU" dirty="0" smtClean="0"/>
              <a:t>девочки …………………………. </a:t>
            </a:r>
            <a:r>
              <a:rPr lang="ru-RU" dirty="0"/>
              <a:t>6</a:t>
            </a:r>
          </a:p>
          <a:p>
            <a:r>
              <a:rPr lang="ru-RU" dirty="0"/>
              <a:t>Практическая часть</a:t>
            </a:r>
          </a:p>
          <a:p>
            <a:r>
              <a:rPr lang="ru-RU" dirty="0"/>
              <a:t>2.1 Сбор информации и изучение мнения </a:t>
            </a:r>
            <a:r>
              <a:rPr lang="ru-RU" dirty="0" smtClean="0"/>
              <a:t>………………9</a:t>
            </a:r>
          </a:p>
          <a:p>
            <a:r>
              <a:rPr lang="ru-RU" dirty="0" smtClean="0"/>
              <a:t>Выполненные работы……………………………………………..10</a:t>
            </a:r>
          </a:p>
          <a:p>
            <a:r>
              <a:rPr lang="ru-RU" dirty="0" smtClean="0"/>
              <a:t>Награды ………………………………………………………………….12</a:t>
            </a:r>
            <a:endParaRPr lang="ru-RU" dirty="0"/>
          </a:p>
          <a:p>
            <a:r>
              <a:rPr lang="ru-RU" dirty="0" smtClean="0"/>
              <a:t>Заключение……………………………….…………………………….13 Список </a:t>
            </a:r>
            <a:r>
              <a:rPr lang="ru-RU" dirty="0"/>
              <a:t>литературы </a:t>
            </a:r>
            <a:r>
              <a:rPr lang="ru-RU" dirty="0" smtClean="0"/>
              <a:t>……………………………………………….. 14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s5.livemaster.ru/storage/d3/eb/87c54df04b2c1ca271948834abzb--materialy-dlya-tvorchestva-nozhnitsy-dlya-rukodeliya-i-may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60" y="2552700"/>
            <a:ext cx="3032760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"/>
    </mc:Choice>
    <mc:Fallback xmlns="">
      <p:transition spd="slow" advTm="10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br>
              <a:rPr lang="ru-RU" dirty="0"/>
            </a:b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Стремление </a:t>
            </a:r>
            <a:r>
              <a:rPr lang="ru-RU" dirty="0"/>
              <a:t>к рукоделию у меня появилось еще в раннем детстве. Меня всегда интересовало как создаются различные </a:t>
            </a:r>
            <a:r>
              <a:rPr lang="ru-RU" dirty="0" smtClean="0"/>
              <a:t>вязанные, </a:t>
            </a:r>
            <a:r>
              <a:rPr lang="ru-RU" dirty="0"/>
              <a:t>мягкие игрушки, </a:t>
            </a:r>
            <a:r>
              <a:rPr lang="ru-RU" dirty="0" smtClean="0"/>
              <a:t>игрушки из фетра, </a:t>
            </a:r>
            <a:r>
              <a:rPr lang="ru-RU" dirty="0"/>
              <a:t>красивые картины из </a:t>
            </a:r>
            <a:r>
              <a:rPr lang="ru-RU" dirty="0" smtClean="0"/>
              <a:t> шерсти. </a:t>
            </a:r>
            <a:r>
              <a:rPr lang="ru-RU" dirty="0"/>
              <a:t>Поэтому мама записала меня на </a:t>
            </a:r>
            <a:r>
              <a:rPr lang="ru-RU" dirty="0" smtClean="0"/>
              <a:t>кружок  в </a:t>
            </a:r>
            <a:r>
              <a:rPr lang="ru-RU" dirty="0"/>
              <a:t>Ц</a:t>
            </a:r>
            <a:r>
              <a:rPr lang="ru-RU" dirty="0" smtClean="0"/>
              <a:t>ентре </a:t>
            </a:r>
            <a:r>
              <a:rPr lang="ru-RU" dirty="0"/>
              <a:t>детского творчества. Занятия на данном кружке очень интересные и </a:t>
            </a:r>
            <a:r>
              <a:rPr lang="ru-RU" dirty="0" err="1" smtClean="0"/>
              <a:t>увлекательные,я</a:t>
            </a:r>
            <a:r>
              <a:rPr lang="ru-RU" dirty="0" smtClean="0"/>
              <a:t> </a:t>
            </a:r>
            <a:r>
              <a:rPr lang="ru-RU" dirty="0"/>
              <a:t>научилась создавать многие красивые, оригинальные поделки и вещи для себя и окружающих.</a:t>
            </a:r>
          </a:p>
          <a:p>
            <a:pPr>
              <a:lnSpc>
                <a:spcPct val="100000"/>
              </a:lnSpc>
            </a:pPr>
            <a:r>
              <a:rPr lang="ru-RU" dirty="0"/>
              <a:t>Мой проект </a:t>
            </a:r>
            <a:r>
              <a:rPr lang="ru-RU" dirty="0" smtClean="0"/>
              <a:t>«Важность рукоделия для девочки»</a:t>
            </a:r>
            <a:r>
              <a:rPr lang="ru-RU" dirty="0"/>
              <a:t> поисково-исследовательского типа, раскрывает практическую значимость занятия рукоделием. Данный проект состоит из теоретической и практической </a:t>
            </a:r>
            <a:r>
              <a:rPr lang="ru-RU" dirty="0" smtClean="0"/>
              <a:t>части(исследовательской)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Актуальность</a:t>
            </a:r>
            <a:r>
              <a:rPr lang="ru-RU" dirty="0"/>
              <a:t> данного проекта в том, что в современном мире изделия изготовленные руками стоят дорого и всегда вызывают восхищение и желание приобрести </a:t>
            </a:r>
            <a:r>
              <a:rPr lang="ru-RU" dirty="0" smtClean="0"/>
              <a:t>себе. </a:t>
            </a:r>
            <a:r>
              <a:rPr lang="ru-RU" dirty="0"/>
              <a:t>Благодаря наличию огромного выбора материалов и идей, рукодельные вещи красивы и изысканны - они весьма оригинальны и уникальны.</a:t>
            </a:r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23028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rekperm.ru/wp-content/uploads/2016/06/5cc90ae4a85c645ba15c31854595bd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2423160"/>
            <a:ext cx="3414846" cy="24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2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1"/>
    </mc:Choice>
    <mc:Fallback xmlns="">
      <p:transition spd="slow" advTm="33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685800"/>
            <a:ext cx="10911840" cy="502005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Цель </a:t>
            </a:r>
            <a:r>
              <a:rPr lang="ru-RU" sz="1700" b="1" dirty="0">
                <a:solidFill>
                  <a:srgbClr val="C00000"/>
                </a:solidFill>
              </a:rPr>
              <a:t>исследования:</a:t>
            </a:r>
            <a:r>
              <a:rPr lang="ru-RU" sz="1700" dirty="0"/>
              <a:t> определить популярность занятия рукоделием среди учащихся начальной школы и выявить его пользу.</a:t>
            </a:r>
          </a:p>
          <a:p>
            <a:pPr algn="just">
              <a:lnSpc>
                <a:spcPct val="80000"/>
              </a:lnSpc>
            </a:pPr>
            <a:r>
              <a:rPr lang="ru-RU" sz="1700" b="1" dirty="0">
                <a:solidFill>
                  <a:srgbClr val="C00000"/>
                </a:solidFill>
              </a:rPr>
              <a:t>Задачи исследования:</a:t>
            </a:r>
          </a:p>
          <a:p>
            <a:pPr algn="just">
              <a:lnSpc>
                <a:spcPct val="80000"/>
              </a:lnSpc>
            </a:pPr>
            <a:r>
              <a:rPr lang="ru-RU" sz="1700" dirty="0"/>
              <a:t>сбор и изучение исторического материала о рукоделии;</a:t>
            </a:r>
          </a:p>
          <a:p>
            <a:pPr algn="just">
              <a:lnSpc>
                <a:spcPct val="80000"/>
              </a:lnSpc>
            </a:pPr>
            <a:r>
              <a:rPr lang="ru-RU" sz="1700" dirty="0"/>
              <a:t>изучение влияния рукоделия на </a:t>
            </a:r>
            <a:r>
              <a:rPr lang="ru-RU" sz="1700" dirty="0" smtClean="0"/>
              <a:t>девочку;</a:t>
            </a:r>
            <a:endParaRPr lang="ru-RU" sz="1700" dirty="0"/>
          </a:p>
          <a:p>
            <a:pPr algn="just">
              <a:lnSpc>
                <a:spcPct val="80000"/>
              </a:lnSpc>
            </a:pPr>
            <a:r>
              <a:rPr lang="ru-RU" sz="1700" dirty="0"/>
              <a:t>проведение анкетирования, среди учащихся </a:t>
            </a:r>
            <a:r>
              <a:rPr lang="ru-RU" sz="1700" dirty="0" smtClean="0"/>
              <a:t>Центра детского </a:t>
            </a:r>
            <a:r>
              <a:rPr lang="ru-RU" sz="1700" dirty="0" err="1" smtClean="0"/>
              <a:t>творчества;обобщение</a:t>
            </a:r>
            <a:r>
              <a:rPr lang="ru-RU" sz="1700" dirty="0" smtClean="0"/>
              <a:t> </a:t>
            </a:r>
            <a:r>
              <a:rPr lang="ru-RU" sz="1700" dirty="0"/>
              <a:t>полученных результатов </a:t>
            </a:r>
            <a:r>
              <a:rPr lang="ru-RU" sz="1700" dirty="0" smtClean="0"/>
              <a:t>анкетирования</a:t>
            </a:r>
            <a:endParaRPr lang="ru-RU" sz="1700" dirty="0"/>
          </a:p>
          <a:p>
            <a:pPr algn="just">
              <a:lnSpc>
                <a:spcPct val="80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Гипотеза </a:t>
            </a:r>
            <a:r>
              <a:rPr lang="ru-RU" sz="1700" b="1" dirty="0">
                <a:solidFill>
                  <a:srgbClr val="C00000"/>
                </a:solidFill>
              </a:rPr>
              <a:t>исследования</a:t>
            </a:r>
            <a:r>
              <a:rPr lang="ru-RU" sz="1700" dirty="0"/>
              <a:t> – занятие рукоделием с использованием </a:t>
            </a:r>
            <a:r>
              <a:rPr lang="ru-RU" sz="1700" dirty="0" smtClean="0"/>
              <a:t>тканей, ниток, бисера, фетра  </a:t>
            </a:r>
            <a:r>
              <a:rPr lang="ru-RU" sz="1700" dirty="0"/>
              <a:t>положительно </a:t>
            </a:r>
            <a:r>
              <a:rPr lang="ru-RU" sz="1700" dirty="0" smtClean="0"/>
              <a:t>влияет </a:t>
            </a:r>
            <a:r>
              <a:rPr lang="ru-RU" sz="1700" dirty="0"/>
              <a:t>на развитие ребенка и позволяет создавать оригинальные изделия из вторичного сырья. Если творчески подойти к изготовлению изделия, то без значительных затрат, может получиться эксклюзивный продукт, который не купишь в магазине.</a:t>
            </a:r>
          </a:p>
          <a:p>
            <a:pPr algn="just">
              <a:lnSpc>
                <a:spcPct val="80000"/>
              </a:lnSpc>
            </a:pPr>
            <a:r>
              <a:rPr lang="ru-RU" sz="1700" b="1" dirty="0">
                <a:solidFill>
                  <a:srgbClr val="C00000"/>
                </a:solidFill>
              </a:rPr>
              <a:t>Методы исследования:</a:t>
            </a:r>
          </a:p>
          <a:p>
            <a:pPr algn="just">
              <a:lnSpc>
                <a:spcPct val="80000"/>
              </a:lnSpc>
            </a:pPr>
            <a:r>
              <a:rPr lang="ru-RU" sz="1700" dirty="0"/>
              <a:t>- изучение литературы и интернет-источников;</a:t>
            </a:r>
          </a:p>
          <a:p>
            <a:pPr algn="just">
              <a:lnSpc>
                <a:spcPct val="80000"/>
              </a:lnSpc>
            </a:pPr>
            <a:r>
              <a:rPr lang="ru-RU" sz="1700" dirty="0"/>
              <a:t>- анкетирование </a:t>
            </a:r>
            <a:r>
              <a:rPr lang="ru-RU" sz="1700" dirty="0" smtClean="0"/>
              <a:t>учащихся;</a:t>
            </a:r>
            <a:endParaRPr lang="ru-RU" sz="1700" dirty="0"/>
          </a:p>
          <a:p>
            <a:pPr algn="just">
              <a:lnSpc>
                <a:spcPct val="80000"/>
              </a:lnSpc>
            </a:pPr>
            <a:r>
              <a:rPr lang="ru-RU" sz="1700" dirty="0"/>
              <a:t>- анализ и обобщение полученных данных.</a:t>
            </a:r>
          </a:p>
          <a:p>
            <a:pPr algn="just"/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4"/>
    </mc:Choice>
    <mc:Fallback xmlns="">
      <p:transition spd="slow" advTm="2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5363" y="685799"/>
            <a:ext cx="3576637" cy="29220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Теоретическая часть.</a:t>
            </a:r>
            <a:br>
              <a:rPr lang="ru-RU" dirty="0" smtClean="0"/>
            </a:br>
            <a:r>
              <a:rPr lang="ru-RU" dirty="0"/>
              <a:t>1.1 История возникновения рукоделия и шитья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890" y="694943"/>
            <a:ext cx="7652473" cy="567728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Рукоделие </a:t>
            </a:r>
            <a:r>
              <a:rPr lang="ru-RU" sz="1600" dirty="0"/>
              <a:t>– одно из самых старейших искусств на планете. История шитья и рукоделия с использованием </a:t>
            </a:r>
            <a:r>
              <a:rPr lang="ru-RU" sz="1600" dirty="0" smtClean="0"/>
              <a:t>различных материалов </a:t>
            </a:r>
            <a:r>
              <a:rPr lang="ru-RU" sz="1600" dirty="0"/>
              <a:t>насчитывает уже более 20 тысяч лет. Возникновение рукоделия и шитья сложно обозначить определенной датой. Установлено, что первые одежды были созданы из шкур животных, соединенных сухожилиями. Первобытные люди – прокалывали шкуры острыми обтесанными камнями, костями крупных рыб, а затем продевали через эти отверстия сухожилия.</a:t>
            </a:r>
          </a:p>
          <a:p>
            <a:pPr algn="just"/>
            <a:r>
              <a:rPr lang="ru-RU" sz="1600" dirty="0"/>
              <a:t>Однако во все времена люди стремились к тому, чтобы одежда и жилище выглядели красиво. И если современные технологии позволяют достигать красоты разными способами, то в прошлом это достигалось только за счет рукоделия. Искусное шитье, украшение одежды и предметов интерьера рукоделием считались показателем статуса. Человек должен был соответствовать своему сословию</a:t>
            </a:r>
            <a:r>
              <a:rPr lang="ru-RU" sz="1600" dirty="0" smtClean="0"/>
              <a:t>..</a:t>
            </a:r>
            <a:endParaRPr lang="ru-RU" sz="1600" dirty="0"/>
          </a:p>
          <a:p>
            <a:pPr algn="just"/>
            <a:r>
              <a:rPr lang="ru-RU" sz="1600" dirty="0"/>
              <a:t>Для украшения одежды и создания некоторых предметов интерьера использовались разные виды шитья и рукоделия: вышивка, ленты, бисер, бусины, кружева (тоже ручной работы). У хороших мастеров всегда было много заказов.</a:t>
            </a:r>
          </a:p>
          <a:p>
            <a:pPr algn="just"/>
            <a:r>
              <a:rPr lang="ru-RU" sz="1600" dirty="0"/>
              <a:t>На протяжении многих веков, рукоделие было очень популярно, им занимались </a:t>
            </a:r>
            <a:r>
              <a:rPr lang="ru-RU" sz="1600" dirty="0" smtClean="0"/>
              <a:t>с детства, </a:t>
            </a:r>
            <a:r>
              <a:rPr lang="ru-RU" sz="1600" dirty="0"/>
              <a:t>преимущественно девочки</a:t>
            </a:r>
            <a:r>
              <a:rPr lang="ru-RU" sz="1600" dirty="0" smtClean="0"/>
              <a:t>. </a:t>
            </a:r>
            <a:r>
              <a:rPr lang="ru-RU" sz="1600" dirty="0"/>
              <a:t>Рукоделие и шитье до сих пор остаются показателем определенного вкуса и стиля владельца, а потому в мире шитья и рукоделия всегда будет место для искусства и новых идей.</a:t>
            </a:r>
          </a:p>
          <a:p>
            <a:pPr algn="just"/>
            <a:endParaRPr lang="ru-RU" sz="900" dirty="0"/>
          </a:p>
          <a:p>
            <a:pPr algn="just"/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05877" y="8178908"/>
            <a:ext cx="727852" cy="13623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pinimg.com/736x/7e/86/14/7e86145f1014d85aa73f96d5262ffac6--petersburg-russia-saint-petersbu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85" y="3607861"/>
            <a:ext cx="2972621" cy="24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7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7"/>
    </mc:Choice>
    <mc:Fallback xmlns="">
      <p:transition spd="slow" advTm="1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1.2Польза рукоделия для девочки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685800"/>
            <a:ext cx="8314113" cy="502005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Удивительно</a:t>
            </a:r>
            <a:r>
              <a:rPr lang="ru-RU" sz="1600" dirty="0"/>
              <a:t>, но польза рукоделия была известна людям с самой древности. Еще во II веке до нашей эры в Китае было известно о влиянии движений рук на развитие головного мозга. Древние утверждали, что упражнения с участием рук и пальцев гармонизируют тело и разум, положительно влияют на память. Следовательно, независимо от того, каким видом рукоделия будет заниматься </a:t>
            </a:r>
            <a:r>
              <a:rPr lang="ru-RU" sz="1600" dirty="0" smtClean="0"/>
              <a:t>девочка, </a:t>
            </a:r>
            <a:r>
              <a:rPr lang="ru-RU" sz="1600" dirty="0"/>
              <a:t>он получит развитие определенных навыков. Изучив литературу по выбранной теме, я выделила главные преимущества занятия рукоделием:</a:t>
            </a:r>
          </a:p>
          <a:p>
            <a:pPr algn="just"/>
            <a:r>
              <a:rPr lang="ru-RU" sz="1600" dirty="0"/>
              <a:t>-</a:t>
            </a:r>
            <a:r>
              <a:rPr lang="ru-RU" sz="1600" b="1" dirty="0">
                <a:solidFill>
                  <a:srgbClr val="C00000"/>
                </a:solidFill>
              </a:rPr>
              <a:t>Развитие </a:t>
            </a:r>
            <a:r>
              <a:rPr lang="ru-RU" sz="1600" b="1" dirty="0" err="1">
                <a:solidFill>
                  <a:srgbClr val="C00000"/>
                </a:solidFill>
              </a:rPr>
              <a:t>воображения</a:t>
            </a:r>
            <a:r>
              <a:rPr lang="ru-RU" sz="1600" i="1" dirty="0" err="1"/>
              <a:t>.</a:t>
            </a:r>
            <a:r>
              <a:rPr lang="ru-RU" sz="1600" dirty="0" err="1"/>
              <a:t>Чтобы</a:t>
            </a:r>
            <a:r>
              <a:rPr lang="ru-RU" sz="1600" dirty="0"/>
              <a:t> видеть ситуации с разных сторон, нужно развить воображение. Оно помогает моделировать разные конструкции в голове, видеть детали.  </a:t>
            </a:r>
            <a:r>
              <a:rPr lang="ru-RU" sz="1600" dirty="0" smtClean="0"/>
              <a:t>Когда ребенок будет шить</a:t>
            </a:r>
            <a:r>
              <a:rPr lang="ru-RU" sz="1600" dirty="0"/>
              <a:t>, вырезать, он все равно вынужден представлять будущую работу, детально прорисовывать сюжет.</a:t>
            </a:r>
          </a:p>
          <a:p>
            <a:pPr algn="just"/>
            <a:r>
              <a:rPr lang="ru-RU" sz="1600" i="1" dirty="0" smtClean="0"/>
              <a:t>-</a:t>
            </a:r>
            <a:r>
              <a:rPr lang="ru-RU" sz="1600" b="1" dirty="0">
                <a:solidFill>
                  <a:srgbClr val="C00000"/>
                </a:solidFill>
              </a:rPr>
              <a:t>Развитие воображения</a:t>
            </a:r>
            <a:r>
              <a:rPr lang="ru-RU" sz="1600" i="1" dirty="0">
                <a:solidFill>
                  <a:prstClr val="black"/>
                </a:solidFill>
              </a:rPr>
              <a:t>.</a:t>
            </a:r>
            <a:r>
              <a:rPr lang="ru-RU" sz="1600" i="1" dirty="0" smtClean="0"/>
              <a:t>. </a:t>
            </a:r>
            <a:r>
              <a:rPr lang="ru-RU" sz="1600" dirty="0" smtClean="0"/>
              <a:t>Поделки</a:t>
            </a:r>
            <a:r>
              <a:rPr lang="ru-RU" sz="1600" dirty="0"/>
              <a:t>, рукодельные вещи знакомят детей не только с ножницами и клеем, но и с другими материалами: тканями, разными видами бумаги, бусинами и т.д. Дети трогают их, рассматривают, узнают, из чего это сделано. Так они расширяют свой кругозор и начинают понимать строение вещей.</a:t>
            </a:r>
          </a:p>
          <a:p>
            <a:pPr algn="just"/>
            <a:r>
              <a:rPr lang="ru-RU" i="1" dirty="0"/>
              <a:t>-</a:t>
            </a:r>
            <a:r>
              <a:rPr lang="ru-RU" sz="1700" b="1" dirty="0">
                <a:solidFill>
                  <a:srgbClr val="C00000"/>
                </a:solidFill>
              </a:rPr>
              <a:t>Дисциплина</a:t>
            </a:r>
            <a:r>
              <a:rPr lang="ru-RU" sz="1700" i="1" dirty="0" smtClean="0"/>
              <a:t>. </a:t>
            </a:r>
            <a:r>
              <a:rPr lang="ru-RU" sz="1700" dirty="0" smtClean="0"/>
              <a:t>Благодаря </a:t>
            </a:r>
            <a:r>
              <a:rPr lang="ru-RU" sz="1700" dirty="0"/>
              <a:t>рукоделию дети узнают про дисциплину и начинают ее ценить. Начав делать какой-то проект из подручных материалов, им хочется увидеть результат. Но он не так быстро проявляется. Необходимо прикладывать усилия. Так они узнают, что нужно себя организовать и научиться ждать, не торопить процесс склейки или пошива. Происходит и самообразование ребенка: он видит, наблюдает и запоминает, как действовать впредь.</a:t>
            </a:r>
          </a:p>
          <a:p>
            <a:pPr algn="just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5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4"/>
    </mc:Choice>
    <mc:Fallback xmlns="">
      <p:transition spd="slow" advTm="2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85800"/>
            <a:ext cx="7252855" cy="50200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>
              <a:lnSpc>
                <a:spcPct val="100000"/>
              </a:lnSpc>
            </a:pPr>
            <a:r>
              <a:rPr lang="ru-RU" sz="6400" dirty="0"/>
              <a:t>-</a:t>
            </a:r>
            <a:r>
              <a:rPr lang="ru-RU" sz="6400" b="1" dirty="0">
                <a:solidFill>
                  <a:srgbClr val="C00000"/>
                </a:solidFill>
              </a:rPr>
              <a:t>Основы композиции и </a:t>
            </a:r>
            <a:r>
              <a:rPr lang="ru-RU" sz="6400" b="1" dirty="0" err="1">
                <a:solidFill>
                  <a:srgbClr val="C00000"/>
                </a:solidFill>
              </a:rPr>
              <a:t>цветовидение</a:t>
            </a:r>
            <a:r>
              <a:rPr lang="ru-RU" sz="6400" i="1" dirty="0"/>
              <a:t>. </a:t>
            </a:r>
            <a:r>
              <a:rPr lang="ru-RU" sz="6400" dirty="0"/>
              <a:t>Когда девочки начинают заниматься рукоделием, то все больше в их поле зрения попадает вещей. Они быстро усваивают сочетание цветов и могут создать что-то неповторимое и красивое. Рукоделие для детей - это поиск своего «Я», это отличное развлечение, где они могут не только учиться, но и тут же творить.</a:t>
            </a:r>
          </a:p>
          <a:p>
            <a:pPr algn="just">
              <a:lnSpc>
                <a:spcPct val="100000"/>
              </a:lnSpc>
            </a:pPr>
            <a:r>
              <a:rPr lang="ru-RU" sz="6400" dirty="0"/>
              <a:t>-</a:t>
            </a:r>
            <a:r>
              <a:rPr lang="ru-RU" sz="6400" b="1" dirty="0">
                <a:solidFill>
                  <a:srgbClr val="C00000"/>
                </a:solidFill>
              </a:rPr>
              <a:t>Развитие мелкой моторики и увеличение словарного </a:t>
            </a:r>
            <a:r>
              <a:rPr lang="ru-RU" sz="6400" b="1" dirty="0" err="1">
                <a:solidFill>
                  <a:srgbClr val="C00000"/>
                </a:solidFill>
              </a:rPr>
              <a:t>запаса.Работа</a:t>
            </a:r>
            <a:r>
              <a:rPr lang="ru-RU" sz="6400" b="1" dirty="0">
                <a:solidFill>
                  <a:srgbClr val="C00000"/>
                </a:solidFill>
              </a:rPr>
              <a:t> </a:t>
            </a:r>
            <a:r>
              <a:rPr lang="ru-RU" sz="6400" dirty="0"/>
              <a:t>руками способствует развитию мозга. При стимуляции мелкой моторики совершенствуется речь, мышление, восприятие. Поэтому рукоделие как ничто другое подходит для развития ребенка. К тому же увеличивается словарный запас, так как появляются новые материалы, новые действия, создаются новые вещи. В процессе рукоделия дети начинают использовать разные слова для выражения своих чувств и эмоций, особенно для восхищения и удивления.</a:t>
            </a:r>
          </a:p>
          <a:p>
            <a:pPr algn="just">
              <a:lnSpc>
                <a:spcPct val="100000"/>
              </a:lnSpc>
            </a:pPr>
            <a:r>
              <a:rPr lang="ru-RU" sz="6400" dirty="0"/>
              <a:t>-</a:t>
            </a:r>
            <a:r>
              <a:rPr lang="ru-RU" sz="6400" b="1" dirty="0">
                <a:solidFill>
                  <a:srgbClr val="C00000"/>
                </a:solidFill>
              </a:rPr>
              <a:t>Изменение мира. </a:t>
            </a:r>
            <a:r>
              <a:rPr lang="ru-RU" sz="6400" dirty="0"/>
              <a:t>Рукоделие учит людей менять мир так, как им нужно. Развиваясь в творчестве, дети видят, что можно сделать что-то лучше, красивее, удобнее.</a:t>
            </a:r>
          </a:p>
          <a:p>
            <a:pPr algn="just">
              <a:lnSpc>
                <a:spcPct val="100000"/>
              </a:lnSpc>
            </a:pPr>
            <a:r>
              <a:rPr lang="ru-RU" sz="6400" dirty="0"/>
              <a:t>По моему мнению, рукоделие - самый подходящий источник развития для детей, который наполнен весельем и легкостью. Польза рукоделия для ребенка очень велика: он становится более усидчивым; тренируется внимательность; отрабатывается аккуратность; таким увлекательным способом развиваются воображение, мышление и фантазия; происходит разработка мелкой моторики рук; ребенок чувствует себя особенным и уникальным.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43269" y="7826433"/>
            <a:ext cx="701679" cy="1553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.pinimg.com/originals/20/68/6b/20686bd73353046e00c6e32cb20f9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46" y="2117148"/>
            <a:ext cx="3596987" cy="269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73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60"/>
    </mc:Choice>
    <mc:Fallback xmlns="">
      <p:transition spd="slow" advTm="37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39" y="685799"/>
            <a:ext cx="3480435" cy="32289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часть</a:t>
            </a:r>
            <a:br>
              <a:rPr lang="ru-RU" dirty="0" smtClean="0"/>
            </a:br>
            <a:r>
              <a:rPr lang="ru-RU" dirty="0" smtClean="0"/>
              <a:t>2.1Сбор </a:t>
            </a:r>
            <a:r>
              <a:rPr lang="ru-RU" dirty="0"/>
              <a:t>информации и изучение мнения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50718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процессе написания исследовательской работы, я стала искать дополнительную информацию о рукоделии в книгах, журналах и на сайтах Интернет, и пришла к выводу, что в настоящее время рукоделие достаточно популярно. Также я нашла очень много информации по изготовлению различных изделий. В дальнем эта информация пригодится мне в моей практической деятельности.</a:t>
            </a:r>
          </a:p>
          <a:p>
            <a:r>
              <a:rPr lang="ru-RU" sz="1600" dirty="0"/>
              <a:t>Мне стало интересно как относятся к занятию рукоделием </a:t>
            </a:r>
            <a:r>
              <a:rPr lang="ru-RU" sz="1600" dirty="0" smtClean="0"/>
              <a:t>девочки с моего кружка. </a:t>
            </a:r>
            <a:r>
              <a:rPr lang="ru-RU" sz="1600" dirty="0"/>
              <a:t>Для этого </a:t>
            </a:r>
            <a:r>
              <a:rPr lang="ru-RU" sz="1600" dirty="0" smtClean="0"/>
              <a:t>педагог дополнительного образования помогла составить </a:t>
            </a:r>
            <a:r>
              <a:rPr lang="ru-RU" sz="1600" dirty="0"/>
              <a:t>анкету, для учащихся.</a:t>
            </a:r>
          </a:p>
          <a:p>
            <a:r>
              <a:rPr lang="ru-RU" dirty="0" smtClean="0"/>
              <a:t>Анкета:</a:t>
            </a:r>
          </a:p>
          <a:p>
            <a:r>
              <a:rPr lang="ru-RU" dirty="0" smtClean="0"/>
              <a:t>1.Занимаетесь ли вы рукоделием?</a:t>
            </a:r>
          </a:p>
          <a:p>
            <a:r>
              <a:rPr lang="ru-RU" dirty="0" smtClean="0"/>
              <a:t>2. Есть ли у вас дома вещи сделанные своими руками?</a:t>
            </a:r>
          </a:p>
          <a:p>
            <a:r>
              <a:rPr lang="ru-RU" dirty="0" smtClean="0"/>
              <a:t>3. Популярны ли занятия рукоделием?</a:t>
            </a:r>
          </a:p>
          <a:p>
            <a:r>
              <a:rPr lang="ru-RU" dirty="0" smtClean="0"/>
              <a:t>4. </a:t>
            </a:r>
            <a:r>
              <a:rPr lang="ru-RU" dirty="0"/>
              <a:t>Х</a:t>
            </a:r>
            <a:r>
              <a:rPr lang="ru-RU" dirty="0" smtClean="0"/>
              <a:t>отели бы вы освоить другие техники рукоделия?</a:t>
            </a:r>
          </a:p>
          <a:p>
            <a:r>
              <a:rPr lang="ru-RU" dirty="0" smtClean="0"/>
              <a:t>5. Нравится ли вам подарки сделанные своими руками?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9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77"/>
    </mc:Choice>
    <mc:Fallback xmlns="">
      <p:transition spd="slow" advTm="44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2438" y="685799"/>
            <a:ext cx="3884035" cy="2900363"/>
          </a:xfrm>
        </p:spPr>
        <p:txBody>
          <a:bodyPr>
            <a:normAutofit/>
          </a:bodyPr>
          <a:lstStyle/>
          <a:p>
            <a:r>
              <a:rPr lang="ru-RU" dirty="0"/>
              <a:t>Результат анкетирования:</a:t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занятия  рукоделием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диаграмме показаны полученные данные, анализируя которые можно сделать вывод, что практически все учащиеся положительно относятся к занятию рукоделием, им нравится получать в подарок изделия, сделанные своими руками. Большинство считают рукоделие популярным </a:t>
            </a:r>
            <a:r>
              <a:rPr lang="ru-RU" dirty="0" smtClean="0"/>
              <a:t>занятием</a:t>
            </a:r>
            <a:r>
              <a:rPr lang="ru-RU" dirty="0"/>
              <a:t> </a:t>
            </a:r>
            <a:r>
              <a:rPr lang="ru-RU" dirty="0" smtClean="0"/>
              <a:t>и хотели бы добавить еще другой вид рукоделия.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73830" y="9731805"/>
            <a:ext cx="315165" cy="10772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04353236"/>
              </p:ext>
            </p:extLst>
          </p:nvPr>
        </p:nvGraphicFramePr>
        <p:xfrm>
          <a:off x="838200" y="2528888"/>
          <a:ext cx="7505007" cy="395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https://almode.ru/uploads/posts/2021-12/1639250616_2-almode-ru-p-kreativnoe-rukodeli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07" y="3605008"/>
            <a:ext cx="3366337" cy="25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4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4"/>
    </mc:Choice>
    <mc:Fallback xmlns="">
      <p:transition spd="slow" advTm="26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4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4|4.5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7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249</TotalTime>
  <Words>988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Cambria</vt:lpstr>
      <vt:lpstr>Rockwell</vt:lpstr>
      <vt:lpstr>Rockwell Condensed</vt:lpstr>
      <vt:lpstr>Wingdings</vt:lpstr>
      <vt:lpstr>Дерево</vt:lpstr>
      <vt:lpstr>Муниципальное бюджетное учреждение  Дополнительного Образования  «Центр детского творчества» г. курска   Исследовательский проект Важность творчества для девочки</vt:lpstr>
      <vt:lpstr>Содержание </vt:lpstr>
      <vt:lpstr>Введение </vt:lpstr>
      <vt:lpstr>Презентация PowerPoint</vt:lpstr>
      <vt:lpstr>Теоретическая часть. 1.1 История возникновения рукоделия и шитья </vt:lpstr>
      <vt:lpstr>1.2Польза рукоделия для девочки </vt:lpstr>
      <vt:lpstr>Презентация PowerPoint</vt:lpstr>
      <vt:lpstr>Практическая часть 2.1Сбор информации и изучение мнения  </vt:lpstr>
      <vt:lpstr>Результат анкетирования:   занятия  рукоделием</vt:lpstr>
      <vt:lpstr>Выполненные работы</vt:lpstr>
      <vt:lpstr>Презентация PowerPoint</vt:lpstr>
      <vt:lpstr>Награды за конкурсы</vt:lpstr>
      <vt:lpstr>Заключение </vt:lpstr>
      <vt:lpstr>Список литературы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Средняя общеобразовательная школа №59 им. Ветерана ВОВ  Г.М. Мыльникова Исследовательский проект Важность творчества для девочки</dc:title>
  <dc:creator>ВАРЯ</dc:creator>
  <cp:lastModifiedBy>ВАРЯ</cp:lastModifiedBy>
  <cp:revision>26</cp:revision>
  <dcterms:created xsi:type="dcterms:W3CDTF">2023-10-08T14:30:23Z</dcterms:created>
  <dcterms:modified xsi:type="dcterms:W3CDTF">2024-05-11T18:26:26Z</dcterms:modified>
</cp:coreProperties>
</file>