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5"/>
  </p:notesMasterIdLst>
  <p:sldIdLst>
    <p:sldId id="277" r:id="rId2"/>
    <p:sldId id="312" r:id="rId3"/>
    <p:sldId id="276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92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013"/>
    <a:srgbClr val="E2F5FE"/>
    <a:srgbClr val="FAFAFA"/>
    <a:srgbClr val="FF0048"/>
    <a:srgbClr val="C4000E"/>
    <a:srgbClr val="2912B2"/>
    <a:srgbClr val="12AAB2"/>
    <a:srgbClr val="CCECFF"/>
    <a:srgbClr val="84EEFC"/>
    <a:srgbClr val="A4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B41A5-09F1-428C-ACB0-476ED15DBE1D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61E4524-00DC-4D60-A8C4-375ECAE366FE}">
      <dgm:prSet phldrT="[Текст]"/>
      <dgm:spPr>
        <a:solidFill>
          <a:srgbClr val="0070C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Liberation Serif"/>
              <a:ea typeface="Times New Roman" panose="02020603050405020304" pitchFamily="18" charset="0"/>
            </a:rPr>
            <a:t>Приобретение первичного опыта выполнения действия и мотивация.</a:t>
          </a:r>
          <a:endParaRPr lang="ru-RU" sz="1600" b="1" dirty="0" smtClean="0"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defTabSz="2889250">
            <a:lnSpc>
              <a:spcPct val="90000"/>
            </a:lnSpc>
            <a:spcBef>
              <a:spcPct val="0"/>
            </a:spcBef>
          </a:pPr>
          <a:endParaRPr lang="ru-RU" b="1" dirty="0"/>
        </a:p>
      </dgm:t>
    </dgm:pt>
    <dgm:pt modelId="{BD120CE4-3AEC-489F-B5FA-977B04BD0458}" type="parTrans" cxnId="{B664A3A2-B9D9-4E6B-A875-15678FF93114}">
      <dgm:prSet/>
      <dgm:spPr/>
      <dgm:t>
        <a:bodyPr/>
        <a:lstStyle/>
        <a:p>
          <a:endParaRPr lang="ru-RU"/>
        </a:p>
      </dgm:t>
    </dgm:pt>
    <dgm:pt modelId="{903E169D-8FF9-431C-BD20-DB6CC08DBD45}" type="sibTrans" cxnId="{B664A3A2-B9D9-4E6B-A875-15678FF93114}">
      <dgm:prSet/>
      <dgm:spPr/>
      <dgm:t>
        <a:bodyPr/>
        <a:lstStyle/>
        <a:p>
          <a:endParaRPr lang="ru-RU"/>
        </a:p>
      </dgm:t>
    </dgm:pt>
    <dgm:pt modelId="{A5F82912-20E3-4D5E-BE97-9AEFFFC3202E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latin typeface="Liberation Serif"/>
              <a:ea typeface="Times New Roman" panose="02020603050405020304" pitchFamily="18" charset="0"/>
            </a:rPr>
            <a:t>Тренинг, уточнение связей, самоконтроль и коррекция</a:t>
          </a:r>
          <a:r>
            <a:rPr lang="ru-RU" dirty="0" smtClean="0">
              <a:latin typeface="Liberation Serif"/>
              <a:ea typeface="Times New Roman" panose="02020603050405020304" pitchFamily="18" charset="0"/>
            </a:rPr>
            <a:t>.</a:t>
          </a:r>
          <a:endParaRPr lang="ru-RU" dirty="0"/>
        </a:p>
      </dgm:t>
    </dgm:pt>
    <dgm:pt modelId="{E3F8130E-B938-4932-A32E-3B60C70AB294}" type="parTrans" cxnId="{EA9820B7-E171-40DB-829C-39D817506AC4}">
      <dgm:prSet/>
      <dgm:spPr/>
      <dgm:t>
        <a:bodyPr/>
        <a:lstStyle/>
        <a:p>
          <a:endParaRPr lang="ru-RU"/>
        </a:p>
      </dgm:t>
    </dgm:pt>
    <dgm:pt modelId="{7FBBEE2C-83D2-4A01-9B76-ADB77774785D}" type="sibTrans" cxnId="{EA9820B7-E171-40DB-829C-39D817506AC4}">
      <dgm:prSet/>
      <dgm:spPr/>
      <dgm:t>
        <a:bodyPr/>
        <a:lstStyle/>
        <a:p>
          <a:endParaRPr lang="ru-RU"/>
        </a:p>
      </dgm:t>
    </dgm:pt>
    <dgm:pt modelId="{1FB7DE30-279A-4002-9D72-A457F195BCD4}">
      <dgm:prSet phldrT="[Текст]"/>
      <dgm:spPr>
        <a:solidFill>
          <a:srgbClr val="0070C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Liberation Serif"/>
              <a:ea typeface="Times New Roman" panose="02020603050405020304" pitchFamily="18" charset="0"/>
            </a:rPr>
            <a:t>Формирование нового способа (алгоритма) действия, установление первичных связей с имеющимися способами.</a:t>
          </a:r>
          <a:endParaRPr lang="ru-RU" sz="1600" b="1" dirty="0" smtClean="0"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defTabSz="1111250">
            <a:lnSpc>
              <a:spcPct val="90000"/>
            </a:lnSpc>
            <a:spcBef>
              <a:spcPct val="0"/>
            </a:spcBef>
          </a:pPr>
          <a:endParaRPr lang="ru-RU" b="1" dirty="0"/>
        </a:p>
      </dgm:t>
    </dgm:pt>
    <dgm:pt modelId="{3153C7A3-73F6-4D54-9C60-8B9C91EC9805}" type="parTrans" cxnId="{FA1F6070-7526-4AFA-A427-2F9043E4EA5F}">
      <dgm:prSet/>
      <dgm:spPr/>
      <dgm:t>
        <a:bodyPr/>
        <a:lstStyle/>
        <a:p>
          <a:endParaRPr lang="ru-RU"/>
        </a:p>
      </dgm:t>
    </dgm:pt>
    <dgm:pt modelId="{A13F0798-3EBF-4192-BCDF-60FCFB0E1236}" type="sibTrans" cxnId="{FA1F6070-7526-4AFA-A427-2F9043E4EA5F}">
      <dgm:prSet/>
      <dgm:spPr/>
      <dgm:t>
        <a:bodyPr/>
        <a:lstStyle/>
        <a:p>
          <a:endParaRPr lang="ru-RU"/>
        </a:p>
      </dgm:t>
    </dgm:pt>
    <dgm:pt modelId="{94187411-4D7D-4151-805A-3ECE03D95A31}">
      <dgm:prSet phldrT="[Текст]"/>
      <dgm:spPr>
        <a:solidFill>
          <a:srgbClr val="0070C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Liberation Serif"/>
              <a:ea typeface="Times New Roman" panose="02020603050405020304" pitchFamily="18" charset="0"/>
            </a:rPr>
            <a:t>Контроль.</a:t>
          </a:r>
          <a:endParaRPr lang="ru-RU" sz="1600" b="1" dirty="0" smtClean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defTabSz="933450">
            <a:lnSpc>
              <a:spcPct val="90000"/>
            </a:lnSpc>
            <a:spcBef>
              <a:spcPct val="0"/>
            </a:spcBef>
          </a:pPr>
          <a:endParaRPr lang="ru-RU" b="1" dirty="0"/>
        </a:p>
      </dgm:t>
    </dgm:pt>
    <dgm:pt modelId="{844580DC-7312-4C29-AD3B-0A708AC0E6EA}" type="parTrans" cxnId="{15B5BB7E-50A1-4263-8077-AE6FF8844D7D}">
      <dgm:prSet/>
      <dgm:spPr/>
      <dgm:t>
        <a:bodyPr/>
        <a:lstStyle/>
        <a:p>
          <a:endParaRPr lang="ru-RU"/>
        </a:p>
      </dgm:t>
    </dgm:pt>
    <dgm:pt modelId="{CD645C0A-9FD7-4F49-A650-8ACD7E2AB7A9}" type="sibTrans" cxnId="{15B5BB7E-50A1-4263-8077-AE6FF8844D7D}">
      <dgm:prSet/>
      <dgm:spPr/>
      <dgm:t>
        <a:bodyPr/>
        <a:lstStyle/>
        <a:p>
          <a:endParaRPr lang="ru-RU"/>
        </a:p>
      </dgm:t>
    </dgm:pt>
    <dgm:pt modelId="{ACCFD295-2E49-4EFD-AFD5-DD5D9C38184A}" type="pres">
      <dgm:prSet presAssocID="{9DDB41A5-09F1-428C-ACB0-476ED15DBE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72F07-3AE7-4403-8B02-90B7FAE442DB}" type="pres">
      <dgm:prSet presAssocID="{D61E4524-00DC-4D60-A8C4-375ECAE366FE}" presName="node" presStyleLbl="node1" presStyleIdx="0" presStyleCnt="4" custScaleX="114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33A36-08ED-451B-8914-527D30BF3D21}" type="pres">
      <dgm:prSet presAssocID="{903E169D-8FF9-431C-BD20-DB6CC08DBD45}" presName="sibTrans" presStyleCnt="0"/>
      <dgm:spPr/>
      <dgm:t>
        <a:bodyPr/>
        <a:lstStyle/>
        <a:p>
          <a:endParaRPr lang="ru-RU"/>
        </a:p>
      </dgm:t>
    </dgm:pt>
    <dgm:pt modelId="{A8DD1F4E-CA02-4E96-817C-798515B6CA2D}" type="pres">
      <dgm:prSet presAssocID="{A5F82912-20E3-4D5E-BE97-9AEFFFC3202E}" presName="node" presStyleLbl="node1" presStyleIdx="1" presStyleCnt="4" custScaleX="120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E7510-2703-4474-AA8B-7A19B5239CBF}" type="pres">
      <dgm:prSet presAssocID="{7FBBEE2C-83D2-4A01-9B76-ADB77774785D}" presName="sibTrans" presStyleCnt="0"/>
      <dgm:spPr/>
      <dgm:t>
        <a:bodyPr/>
        <a:lstStyle/>
        <a:p>
          <a:endParaRPr lang="ru-RU"/>
        </a:p>
      </dgm:t>
    </dgm:pt>
    <dgm:pt modelId="{AE70C2C5-FD31-4D0E-86AD-775770B57D22}" type="pres">
      <dgm:prSet presAssocID="{1FB7DE30-279A-4002-9D72-A457F195BCD4}" presName="node" presStyleLbl="node1" presStyleIdx="2" presStyleCnt="4" custScaleX="112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0E810-6CF1-4A99-840A-3F7D34E7C911}" type="pres">
      <dgm:prSet presAssocID="{A13F0798-3EBF-4192-BCDF-60FCFB0E1236}" presName="sibTrans" presStyleCnt="0"/>
      <dgm:spPr/>
      <dgm:t>
        <a:bodyPr/>
        <a:lstStyle/>
        <a:p>
          <a:endParaRPr lang="ru-RU"/>
        </a:p>
      </dgm:t>
    </dgm:pt>
    <dgm:pt modelId="{6B84850D-5CE3-4C5D-9696-B8F46FD94649}" type="pres">
      <dgm:prSet presAssocID="{94187411-4D7D-4151-805A-3ECE03D95A31}" presName="node" presStyleLbl="node1" presStyleIdx="3" presStyleCnt="4" custScaleX="119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E9B8C-D9F0-46B4-9CB2-C6EC6CCBB4AE}" type="presOf" srcId="{D61E4524-00DC-4D60-A8C4-375ECAE366FE}" destId="{FAD72F07-3AE7-4403-8B02-90B7FAE442DB}" srcOrd="0" destOrd="0" presId="urn:microsoft.com/office/officeart/2005/8/layout/default"/>
    <dgm:cxn modelId="{EA9820B7-E171-40DB-829C-39D817506AC4}" srcId="{9DDB41A5-09F1-428C-ACB0-476ED15DBE1D}" destId="{A5F82912-20E3-4D5E-BE97-9AEFFFC3202E}" srcOrd="1" destOrd="0" parTransId="{E3F8130E-B938-4932-A32E-3B60C70AB294}" sibTransId="{7FBBEE2C-83D2-4A01-9B76-ADB77774785D}"/>
    <dgm:cxn modelId="{B664A3A2-B9D9-4E6B-A875-15678FF93114}" srcId="{9DDB41A5-09F1-428C-ACB0-476ED15DBE1D}" destId="{D61E4524-00DC-4D60-A8C4-375ECAE366FE}" srcOrd="0" destOrd="0" parTransId="{BD120CE4-3AEC-489F-B5FA-977B04BD0458}" sibTransId="{903E169D-8FF9-431C-BD20-DB6CC08DBD45}"/>
    <dgm:cxn modelId="{7C2D6C2E-A3E1-4F7A-B534-6DBC1C49FDC9}" type="presOf" srcId="{1FB7DE30-279A-4002-9D72-A457F195BCD4}" destId="{AE70C2C5-FD31-4D0E-86AD-775770B57D22}" srcOrd="0" destOrd="0" presId="urn:microsoft.com/office/officeart/2005/8/layout/default"/>
    <dgm:cxn modelId="{C2035A83-0FC8-4C2C-930F-9F68B6E8C3A0}" type="presOf" srcId="{94187411-4D7D-4151-805A-3ECE03D95A31}" destId="{6B84850D-5CE3-4C5D-9696-B8F46FD94649}" srcOrd="0" destOrd="0" presId="urn:microsoft.com/office/officeart/2005/8/layout/default"/>
    <dgm:cxn modelId="{642CFAA3-F74D-4D1B-83D8-8DCF0A2F6C17}" type="presOf" srcId="{9DDB41A5-09F1-428C-ACB0-476ED15DBE1D}" destId="{ACCFD295-2E49-4EFD-AFD5-DD5D9C38184A}" srcOrd="0" destOrd="0" presId="urn:microsoft.com/office/officeart/2005/8/layout/default"/>
    <dgm:cxn modelId="{33D3E3BD-2D7A-4D38-BA7F-10EDD61FC05A}" type="presOf" srcId="{A5F82912-20E3-4D5E-BE97-9AEFFFC3202E}" destId="{A8DD1F4E-CA02-4E96-817C-798515B6CA2D}" srcOrd="0" destOrd="0" presId="urn:microsoft.com/office/officeart/2005/8/layout/default"/>
    <dgm:cxn modelId="{FA1F6070-7526-4AFA-A427-2F9043E4EA5F}" srcId="{9DDB41A5-09F1-428C-ACB0-476ED15DBE1D}" destId="{1FB7DE30-279A-4002-9D72-A457F195BCD4}" srcOrd="2" destOrd="0" parTransId="{3153C7A3-73F6-4D54-9C60-8B9C91EC9805}" sibTransId="{A13F0798-3EBF-4192-BCDF-60FCFB0E1236}"/>
    <dgm:cxn modelId="{15B5BB7E-50A1-4263-8077-AE6FF8844D7D}" srcId="{9DDB41A5-09F1-428C-ACB0-476ED15DBE1D}" destId="{94187411-4D7D-4151-805A-3ECE03D95A31}" srcOrd="3" destOrd="0" parTransId="{844580DC-7312-4C29-AD3B-0A708AC0E6EA}" sibTransId="{CD645C0A-9FD7-4F49-A650-8ACD7E2AB7A9}"/>
    <dgm:cxn modelId="{B90A6EC6-D8BE-4659-BFFE-4F8EE3ED1434}" type="presParOf" srcId="{ACCFD295-2E49-4EFD-AFD5-DD5D9C38184A}" destId="{FAD72F07-3AE7-4403-8B02-90B7FAE442DB}" srcOrd="0" destOrd="0" presId="urn:microsoft.com/office/officeart/2005/8/layout/default"/>
    <dgm:cxn modelId="{C606CDC7-7900-4440-A5F5-74AE7F3CECD0}" type="presParOf" srcId="{ACCFD295-2E49-4EFD-AFD5-DD5D9C38184A}" destId="{AFD33A36-08ED-451B-8914-527D30BF3D21}" srcOrd="1" destOrd="0" presId="urn:microsoft.com/office/officeart/2005/8/layout/default"/>
    <dgm:cxn modelId="{4D826D12-A42D-4460-9726-C5C7D1DDF181}" type="presParOf" srcId="{ACCFD295-2E49-4EFD-AFD5-DD5D9C38184A}" destId="{A8DD1F4E-CA02-4E96-817C-798515B6CA2D}" srcOrd="2" destOrd="0" presId="urn:microsoft.com/office/officeart/2005/8/layout/default"/>
    <dgm:cxn modelId="{5470C2FC-8DD1-4890-B8A7-B76BBB89548D}" type="presParOf" srcId="{ACCFD295-2E49-4EFD-AFD5-DD5D9C38184A}" destId="{7EDE7510-2703-4474-AA8B-7A19B5239CBF}" srcOrd="3" destOrd="0" presId="urn:microsoft.com/office/officeart/2005/8/layout/default"/>
    <dgm:cxn modelId="{C1408BDA-89C8-4583-88CA-C0846DBFE1F0}" type="presParOf" srcId="{ACCFD295-2E49-4EFD-AFD5-DD5D9C38184A}" destId="{AE70C2C5-FD31-4D0E-86AD-775770B57D22}" srcOrd="4" destOrd="0" presId="urn:microsoft.com/office/officeart/2005/8/layout/default"/>
    <dgm:cxn modelId="{9C573AC7-7E9E-4A23-8501-B9AF0714C7C2}" type="presParOf" srcId="{ACCFD295-2E49-4EFD-AFD5-DD5D9C38184A}" destId="{1D00E810-6CF1-4A99-840A-3F7D34E7C911}" srcOrd="5" destOrd="0" presId="urn:microsoft.com/office/officeart/2005/8/layout/default"/>
    <dgm:cxn modelId="{29C9087D-51E5-41A9-BF35-4DAC40C596BD}" type="presParOf" srcId="{ACCFD295-2E49-4EFD-AFD5-DD5D9C38184A}" destId="{6B84850D-5CE3-4C5D-9696-B8F46FD9464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8386D-3F60-4F02-8FC4-F24B958E51B1}" type="doc">
      <dgm:prSet loTypeId="urn:microsoft.com/office/officeart/2005/8/layout/matrix1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FBA032A-D2B5-459A-A726-E39242CE7EE5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2060"/>
              </a:solidFill>
            </a:rPr>
            <a:t>УУД</a:t>
          </a:r>
          <a:endParaRPr lang="ru-RU" sz="4000" b="1" dirty="0">
            <a:solidFill>
              <a:srgbClr val="002060"/>
            </a:solidFill>
          </a:endParaRPr>
        </a:p>
      </dgm:t>
    </dgm:pt>
    <dgm:pt modelId="{FC0A9984-66FA-4D85-B707-DEFC30D8210A}" type="parTrans" cxnId="{435DCF5F-5B2D-4530-97CF-2451CCBA4A04}">
      <dgm:prSet/>
      <dgm:spPr/>
      <dgm:t>
        <a:bodyPr/>
        <a:lstStyle/>
        <a:p>
          <a:endParaRPr lang="ru-RU"/>
        </a:p>
      </dgm:t>
    </dgm:pt>
    <dgm:pt modelId="{CFB90BF8-10DE-478B-8A97-829FA794B819}" type="sibTrans" cxnId="{435DCF5F-5B2D-4530-97CF-2451CCBA4A04}">
      <dgm:prSet/>
      <dgm:spPr/>
      <dgm:t>
        <a:bodyPr/>
        <a:lstStyle/>
        <a:p>
          <a:endParaRPr lang="ru-RU"/>
        </a:p>
      </dgm:t>
    </dgm:pt>
    <dgm:pt modelId="{5655F53D-E94D-4990-A08B-F84F6F0D27CE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ru-RU" sz="1800" b="1" dirty="0" smtClean="0"/>
            <a:t>Сформировать первичный опыт выполнения этого действия при изучении различных учебных предметов и мотивацию.</a:t>
          </a:r>
          <a:endParaRPr lang="ru-RU" sz="1800" b="1" dirty="0"/>
        </a:p>
      </dgm:t>
    </dgm:pt>
    <dgm:pt modelId="{9982001C-76F4-4DBB-952F-FA8334D073A7}" type="parTrans" cxnId="{0CCC8E92-6E3B-48E0-9C94-7D24F421D63E}">
      <dgm:prSet/>
      <dgm:spPr/>
      <dgm:t>
        <a:bodyPr/>
        <a:lstStyle/>
        <a:p>
          <a:endParaRPr lang="ru-RU"/>
        </a:p>
      </dgm:t>
    </dgm:pt>
    <dgm:pt modelId="{B0F06E66-4D3F-418F-AEA9-D0072D06CDC5}" type="sibTrans" cxnId="{0CCC8E92-6E3B-48E0-9C94-7D24F421D63E}">
      <dgm:prSet/>
      <dgm:spPr/>
      <dgm:t>
        <a:bodyPr/>
        <a:lstStyle/>
        <a:p>
          <a:endParaRPr lang="ru-RU"/>
        </a:p>
      </dgm:t>
    </dgm:pt>
    <dgm:pt modelId="{45E85475-3424-4BEF-9428-7F29BD3CDAD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/>
            <a:t>Основываясь на имеющемся опыте, сформировать понимание способа (алгоритма) выполнения соответствующего УУД (или структуры учебной деятельности в целом).</a:t>
          </a:r>
          <a:endParaRPr lang="ru-RU" sz="1800" b="1" dirty="0"/>
        </a:p>
      </dgm:t>
    </dgm:pt>
    <dgm:pt modelId="{B2030441-5DB0-4AF9-B0A4-9629080567D6}" type="parTrans" cxnId="{B3AA0EAE-D56D-48B5-9C71-19ED072D526A}">
      <dgm:prSet/>
      <dgm:spPr/>
      <dgm:t>
        <a:bodyPr/>
        <a:lstStyle/>
        <a:p>
          <a:endParaRPr lang="ru-RU"/>
        </a:p>
      </dgm:t>
    </dgm:pt>
    <dgm:pt modelId="{D48813E6-C821-46A2-8FB3-875A1798F6C1}" type="sibTrans" cxnId="{B3AA0EAE-D56D-48B5-9C71-19ED072D526A}">
      <dgm:prSet/>
      <dgm:spPr/>
      <dgm:t>
        <a:bodyPr/>
        <a:lstStyle/>
        <a:p>
          <a:endParaRPr lang="ru-RU"/>
        </a:p>
      </dgm:t>
    </dgm:pt>
    <dgm:pt modelId="{55671B46-A38A-4219-A0BE-F20F1D65C7A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/>
            <a:t>Сформировать умение выполнять изученное УУД посредством включения его в практику учения на предметном содержании разных учебных дисциплин, организовать самоконтроль его выполнения и при необходимости − коррекцию</a:t>
          </a:r>
          <a:endParaRPr lang="ru-RU" sz="1800" b="1" dirty="0"/>
        </a:p>
      </dgm:t>
    </dgm:pt>
    <dgm:pt modelId="{2E1199AE-53C9-4E89-9AC8-3FBD19EBFB5D}" type="parTrans" cxnId="{034394ED-71D3-4CCA-AC0A-40D2FB0654E3}">
      <dgm:prSet/>
      <dgm:spPr/>
      <dgm:t>
        <a:bodyPr/>
        <a:lstStyle/>
        <a:p>
          <a:endParaRPr lang="ru-RU"/>
        </a:p>
      </dgm:t>
    </dgm:pt>
    <dgm:pt modelId="{B10CE9C5-2CAD-4E81-A99E-82E013F1A043}" type="sibTrans" cxnId="{034394ED-71D3-4CCA-AC0A-40D2FB0654E3}">
      <dgm:prSet/>
      <dgm:spPr/>
      <dgm:t>
        <a:bodyPr/>
        <a:lstStyle/>
        <a:p>
          <a:endParaRPr lang="ru-RU"/>
        </a:p>
      </dgm:t>
    </dgm:pt>
    <dgm:pt modelId="{79F74E69-5496-4445-879B-A34E3CE739D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/>
            <a:t>Организовать контроль уровня </a:t>
          </a:r>
          <a:r>
            <a:rPr lang="ru-RU" sz="1800" b="1" dirty="0" err="1" smtClean="0"/>
            <a:t>сформированности</a:t>
          </a:r>
          <a:r>
            <a:rPr lang="ru-RU" sz="1800" b="1" dirty="0" smtClean="0"/>
            <a:t> данного УУД.</a:t>
          </a:r>
          <a:endParaRPr lang="ru-RU" sz="1800" b="1" dirty="0"/>
        </a:p>
      </dgm:t>
    </dgm:pt>
    <dgm:pt modelId="{C2950158-3C39-4D7A-9B0D-306A25D39797}" type="parTrans" cxnId="{6E2C3D45-FC0A-4BF2-984B-EB4093E39518}">
      <dgm:prSet/>
      <dgm:spPr/>
      <dgm:t>
        <a:bodyPr/>
        <a:lstStyle/>
        <a:p>
          <a:endParaRPr lang="ru-RU"/>
        </a:p>
      </dgm:t>
    </dgm:pt>
    <dgm:pt modelId="{63B08421-CB70-4F3B-B30C-034AE5872443}" type="sibTrans" cxnId="{6E2C3D45-FC0A-4BF2-984B-EB4093E39518}">
      <dgm:prSet/>
      <dgm:spPr/>
      <dgm:t>
        <a:bodyPr/>
        <a:lstStyle/>
        <a:p>
          <a:endParaRPr lang="ru-RU"/>
        </a:p>
      </dgm:t>
    </dgm:pt>
    <dgm:pt modelId="{F5C83075-9F66-4BB8-AFA1-8DB037C24469}">
      <dgm:prSet/>
      <dgm:spPr/>
      <dgm:t>
        <a:bodyPr/>
        <a:lstStyle/>
        <a:p>
          <a:endParaRPr lang="ru-RU"/>
        </a:p>
      </dgm:t>
    </dgm:pt>
    <dgm:pt modelId="{E0337D5D-EE91-4E84-9929-C44D93A717BC}" type="parTrans" cxnId="{A62BA6FD-F71E-4C67-88F6-C801D45D6202}">
      <dgm:prSet/>
      <dgm:spPr/>
      <dgm:t>
        <a:bodyPr/>
        <a:lstStyle/>
        <a:p>
          <a:endParaRPr lang="ru-RU"/>
        </a:p>
      </dgm:t>
    </dgm:pt>
    <dgm:pt modelId="{11D75B95-EF8B-46EA-A84C-79782ED0AB3B}" type="sibTrans" cxnId="{A62BA6FD-F71E-4C67-88F6-C801D45D6202}">
      <dgm:prSet/>
      <dgm:spPr/>
      <dgm:t>
        <a:bodyPr/>
        <a:lstStyle/>
        <a:p>
          <a:endParaRPr lang="ru-RU"/>
        </a:p>
      </dgm:t>
    </dgm:pt>
    <dgm:pt modelId="{5C6C5175-8A66-4FD1-B92A-94C2C1ED5CD9}" type="pres">
      <dgm:prSet presAssocID="{E618386D-3F60-4F02-8FC4-F24B958E51B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B623AF-07EC-47D6-8305-5ABE31FCF7BD}" type="pres">
      <dgm:prSet presAssocID="{E618386D-3F60-4F02-8FC4-F24B958E51B1}" presName="matrix" presStyleCnt="0"/>
      <dgm:spPr/>
    </dgm:pt>
    <dgm:pt modelId="{BA93990C-59A3-456F-9EF8-F9BE566717FC}" type="pres">
      <dgm:prSet presAssocID="{E618386D-3F60-4F02-8FC4-F24B958E51B1}" presName="tile1" presStyleLbl="node1" presStyleIdx="0" presStyleCnt="4" custLinFactNeighborX="433" custLinFactNeighborY="-582"/>
      <dgm:spPr/>
      <dgm:t>
        <a:bodyPr/>
        <a:lstStyle/>
        <a:p>
          <a:endParaRPr lang="ru-RU"/>
        </a:p>
      </dgm:t>
    </dgm:pt>
    <dgm:pt modelId="{EC619F31-1125-4545-B326-2B2522BF1256}" type="pres">
      <dgm:prSet presAssocID="{E618386D-3F60-4F02-8FC4-F24B958E51B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83DD6-E56A-4725-A0F9-6FA57725E4AC}" type="pres">
      <dgm:prSet presAssocID="{E618386D-3F60-4F02-8FC4-F24B958E51B1}" presName="tile2" presStyleLbl="node1" presStyleIdx="1" presStyleCnt="4" custLinFactNeighborY="-3066"/>
      <dgm:spPr/>
      <dgm:t>
        <a:bodyPr/>
        <a:lstStyle/>
        <a:p>
          <a:endParaRPr lang="ru-RU"/>
        </a:p>
      </dgm:t>
    </dgm:pt>
    <dgm:pt modelId="{D23D7B92-829B-433D-8B61-03FA798C0C62}" type="pres">
      <dgm:prSet presAssocID="{E618386D-3F60-4F02-8FC4-F24B958E51B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2ACC7-2DC7-4BD8-B116-9B37CC3597DB}" type="pres">
      <dgm:prSet presAssocID="{E618386D-3F60-4F02-8FC4-F24B958E51B1}" presName="tile3" presStyleLbl="node1" presStyleIdx="2" presStyleCnt="4"/>
      <dgm:spPr/>
      <dgm:t>
        <a:bodyPr/>
        <a:lstStyle/>
        <a:p>
          <a:endParaRPr lang="ru-RU"/>
        </a:p>
      </dgm:t>
    </dgm:pt>
    <dgm:pt modelId="{0A1E1DD9-CAC7-45F6-A4AE-91FE81A552BD}" type="pres">
      <dgm:prSet presAssocID="{E618386D-3F60-4F02-8FC4-F24B958E51B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A7A5D-F86B-4ADB-9E75-9EFD0ED8812F}" type="pres">
      <dgm:prSet presAssocID="{E618386D-3F60-4F02-8FC4-F24B958E51B1}" presName="tile4" presStyleLbl="node1" presStyleIdx="3" presStyleCnt="4"/>
      <dgm:spPr/>
      <dgm:t>
        <a:bodyPr/>
        <a:lstStyle/>
        <a:p>
          <a:endParaRPr lang="ru-RU"/>
        </a:p>
      </dgm:t>
    </dgm:pt>
    <dgm:pt modelId="{6CE8FA40-CEDA-4C38-A5D7-231A6C97C0A1}" type="pres">
      <dgm:prSet presAssocID="{E618386D-3F60-4F02-8FC4-F24B958E51B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80BB1-51C3-4E5B-BE90-E010A84AA779}" type="pres">
      <dgm:prSet presAssocID="{E618386D-3F60-4F02-8FC4-F24B958E51B1}" presName="centerTile" presStyleLbl="fgShp" presStyleIdx="0" presStyleCnt="1" custLinFactNeighborX="-991" custLinFactNeighborY="-168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11D11DE-064A-4ABC-A9D1-F4A2339D4AED}" type="presOf" srcId="{EFBA032A-D2B5-459A-A726-E39242CE7EE5}" destId="{E1180BB1-51C3-4E5B-BE90-E010A84AA779}" srcOrd="0" destOrd="0" presId="urn:microsoft.com/office/officeart/2005/8/layout/matrix1"/>
    <dgm:cxn modelId="{71834BE7-4CBF-4743-A145-1C2DAABACD22}" type="presOf" srcId="{45E85475-3424-4BEF-9428-7F29BD3CDAD4}" destId="{13183DD6-E56A-4725-A0F9-6FA57725E4AC}" srcOrd="0" destOrd="0" presId="urn:microsoft.com/office/officeart/2005/8/layout/matrix1"/>
    <dgm:cxn modelId="{70D082F8-1898-4D05-A1AA-6D1FC63F71B6}" type="presOf" srcId="{79F74E69-5496-4445-879B-A34E3CE739D2}" destId="{6CE8FA40-CEDA-4C38-A5D7-231A6C97C0A1}" srcOrd="1" destOrd="0" presId="urn:microsoft.com/office/officeart/2005/8/layout/matrix1"/>
    <dgm:cxn modelId="{A62BA6FD-F71E-4C67-88F6-C801D45D6202}" srcId="{EFBA032A-D2B5-459A-A726-E39242CE7EE5}" destId="{F5C83075-9F66-4BB8-AFA1-8DB037C24469}" srcOrd="4" destOrd="0" parTransId="{E0337D5D-EE91-4E84-9929-C44D93A717BC}" sibTransId="{11D75B95-EF8B-46EA-A84C-79782ED0AB3B}"/>
    <dgm:cxn modelId="{034394ED-71D3-4CCA-AC0A-40D2FB0654E3}" srcId="{EFBA032A-D2B5-459A-A726-E39242CE7EE5}" destId="{55671B46-A38A-4219-A0BE-F20F1D65C7AB}" srcOrd="2" destOrd="0" parTransId="{2E1199AE-53C9-4E89-9AC8-3FBD19EBFB5D}" sibTransId="{B10CE9C5-2CAD-4E81-A99E-82E013F1A043}"/>
    <dgm:cxn modelId="{03ACE443-DBBB-496C-A560-ABED927ECB68}" type="presOf" srcId="{E618386D-3F60-4F02-8FC4-F24B958E51B1}" destId="{5C6C5175-8A66-4FD1-B92A-94C2C1ED5CD9}" srcOrd="0" destOrd="0" presId="urn:microsoft.com/office/officeart/2005/8/layout/matrix1"/>
    <dgm:cxn modelId="{6E2C3D45-FC0A-4BF2-984B-EB4093E39518}" srcId="{EFBA032A-D2B5-459A-A726-E39242CE7EE5}" destId="{79F74E69-5496-4445-879B-A34E3CE739D2}" srcOrd="3" destOrd="0" parTransId="{C2950158-3C39-4D7A-9B0D-306A25D39797}" sibTransId="{63B08421-CB70-4F3B-B30C-034AE5872443}"/>
    <dgm:cxn modelId="{F4A070B4-DA77-4F7D-AFB2-60848BEF2868}" type="presOf" srcId="{55671B46-A38A-4219-A0BE-F20F1D65C7AB}" destId="{C4B2ACC7-2DC7-4BD8-B116-9B37CC3597DB}" srcOrd="0" destOrd="0" presId="urn:microsoft.com/office/officeart/2005/8/layout/matrix1"/>
    <dgm:cxn modelId="{3E5EF94F-58CE-4363-B80F-E4E0DA819181}" type="presOf" srcId="{5655F53D-E94D-4990-A08B-F84F6F0D27CE}" destId="{EC619F31-1125-4545-B326-2B2522BF1256}" srcOrd="1" destOrd="0" presId="urn:microsoft.com/office/officeart/2005/8/layout/matrix1"/>
    <dgm:cxn modelId="{0CCC8E92-6E3B-48E0-9C94-7D24F421D63E}" srcId="{EFBA032A-D2B5-459A-A726-E39242CE7EE5}" destId="{5655F53D-E94D-4990-A08B-F84F6F0D27CE}" srcOrd="0" destOrd="0" parTransId="{9982001C-76F4-4DBB-952F-FA8334D073A7}" sibTransId="{B0F06E66-4D3F-418F-AEA9-D0072D06CDC5}"/>
    <dgm:cxn modelId="{52DCA8B4-F331-40AB-B879-B1CB5B0D44EB}" type="presOf" srcId="{5655F53D-E94D-4990-A08B-F84F6F0D27CE}" destId="{BA93990C-59A3-456F-9EF8-F9BE566717FC}" srcOrd="0" destOrd="0" presId="urn:microsoft.com/office/officeart/2005/8/layout/matrix1"/>
    <dgm:cxn modelId="{8B8D6153-E7BE-4E7E-8DC3-F387C6396A22}" type="presOf" srcId="{79F74E69-5496-4445-879B-A34E3CE739D2}" destId="{BF9A7A5D-F86B-4ADB-9E75-9EFD0ED8812F}" srcOrd="0" destOrd="0" presId="urn:microsoft.com/office/officeart/2005/8/layout/matrix1"/>
    <dgm:cxn modelId="{435DCF5F-5B2D-4530-97CF-2451CCBA4A04}" srcId="{E618386D-3F60-4F02-8FC4-F24B958E51B1}" destId="{EFBA032A-D2B5-459A-A726-E39242CE7EE5}" srcOrd="0" destOrd="0" parTransId="{FC0A9984-66FA-4D85-B707-DEFC30D8210A}" sibTransId="{CFB90BF8-10DE-478B-8A97-829FA794B819}"/>
    <dgm:cxn modelId="{CFDECE8D-1027-4BFA-81FD-8A5230F82B14}" type="presOf" srcId="{55671B46-A38A-4219-A0BE-F20F1D65C7AB}" destId="{0A1E1DD9-CAC7-45F6-A4AE-91FE81A552BD}" srcOrd="1" destOrd="0" presId="urn:microsoft.com/office/officeart/2005/8/layout/matrix1"/>
    <dgm:cxn modelId="{B3AA0EAE-D56D-48B5-9C71-19ED072D526A}" srcId="{EFBA032A-D2B5-459A-A726-E39242CE7EE5}" destId="{45E85475-3424-4BEF-9428-7F29BD3CDAD4}" srcOrd="1" destOrd="0" parTransId="{B2030441-5DB0-4AF9-B0A4-9629080567D6}" sibTransId="{D48813E6-C821-46A2-8FB3-875A1798F6C1}"/>
    <dgm:cxn modelId="{4FB7A461-8367-4E74-9C6B-D926DEC1B462}" type="presOf" srcId="{45E85475-3424-4BEF-9428-7F29BD3CDAD4}" destId="{D23D7B92-829B-433D-8B61-03FA798C0C62}" srcOrd="1" destOrd="0" presId="urn:microsoft.com/office/officeart/2005/8/layout/matrix1"/>
    <dgm:cxn modelId="{26152631-C0E5-4FF4-BA0F-7896EF7DF0CE}" type="presParOf" srcId="{5C6C5175-8A66-4FD1-B92A-94C2C1ED5CD9}" destId="{B9B623AF-07EC-47D6-8305-5ABE31FCF7BD}" srcOrd="0" destOrd="0" presId="urn:microsoft.com/office/officeart/2005/8/layout/matrix1"/>
    <dgm:cxn modelId="{B8D44687-105E-47CF-ADE5-3BB9F6961D67}" type="presParOf" srcId="{B9B623AF-07EC-47D6-8305-5ABE31FCF7BD}" destId="{BA93990C-59A3-456F-9EF8-F9BE566717FC}" srcOrd="0" destOrd="0" presId="urn:microsoft.com/office/officeart/2005/8/layout/matrix1"/>
    <dgm:cxn modelId="{0FC3F241-EE61-4A13-A3B1-3F373537B4C3}" type="presParOf" srcId="{B9B623AF-07EC-47D6-8305-5ABE31FCF7BD}" destId="{EC619F31-1125-4545-B326-2B2522BF1256}" srcOrd="1" destOrd="0" presId="urn:microsoft.com/office/officeart/2005/8/layout/matrix1"/>
    <dgm:cxn modelId="{61A1408D-590C-4586-AFF3-38A230417A15}" type="presParOf" srcId="{B9B623AF-07EC-47D6-8305-5ABE31FCF7BD}" destId="{13183DD6-E56A-4725-A0F9-6FA57725E4AC}" srcOrd="2" destOrd="0" presId="urn:microsoft.com/office/officeart/2005/8/layout/matrix1"/>
    <dgm:cxn modelId="{73052174-806B-417B-B075-610A16E38B10}" type="presParOf" srcId="{B9B623AF-07EC-47D6-8305-5ABE31FCF7BD}" destId="{D23D7B92-829B-433D-8B61-03FA798C0C62}" srcOrd="3" destOrd="0" presId="urn:microsoft.com/office/officeart/2005/8/layout/matrix1"/>
    <dgm:cxn modelId="{D04C26F6-AF99-407C-A4E5-4E6616EBA8B9}" type="presParOf" srcId="{B9B623AF-07EC-47D6-8305-5ABE31FCF7BD}" destId="{C4B2ACC7-2DC7-4BD8-B116-9B37CC3597DB}" srcOrd="4" destOrd="0" presId="urn:microsoft.com/office/officeart/2005/8/layout/matrix1"/>
    <dgm:cxn modelId="{55C745BD-4B67-40AC-AC2D-07EA8F30602D}" type="presParOf" srcId="{B9B623AF-07EC-47D6-8305-5ABE31FCF7BD}" destId="{0A1E1DD9-CAC7-45F6-A4AE-91FE81A552BD}" srcOrd="5" destOrd="0" presId="urn:microsoft.com/office/officeart/2005/8/layout/matrix1"/>
    <dgm:cxn modelId="{84BB39E8-E826-4199-9E78-ADF6ED6A7BDA}" type="presParOf" srcId="{B9B623AF-07EC-47D6-8305-5ABE31FCF7BD}" destId="{BF9A7A5D-F86B-4ADB-9E75-9EFD0ED8812F}" srcOrd="6" destOrd="0" presId="urn:microsoft.com/office/officeart/2005/8/layout/matrix1"/>
    <dgm:cxn modelId="{D9A560DE-973B-4690-8C6D-3B863BCCAD0B}" type="presParOf" srcId="{B9B623AF-07EC-47D6-8305-5ABE31FCF7BD}" destId="{6CE8FA40-CEDA-4C38-A5D7-231A6C97C0A1}" srcOrd="7" destOrd="0" presId="urn:microsoft.com/office/officeart/2005/8/layout/matrix1"/>
    <dgm:cxn modelId="{974AA453-318E-4A7C-BF0B-5FE8B71E21CA}" type="presParOf" srcId="{5C6C5175-8A66-4FD1-B92A-94C2C1ED5CD9}" destId="{E1180BB1-51C3-4E5B-BE90-E010A84AA77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B41A5-09F1-428C-ACB0-476ED15DBE1D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61E4524-00DC-4D60-A8C4-375ECAE366F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lvl="0" defTabSz="2889250">
            <a:lnSpc>
              <a:spcPct val="90000"/>
            </a:lnSpc>
            <a:spcBef>
              <a:spcPct val="0"/>
            </a:spcBef>
          </a:pPr>
          <a:endParaRPr lang="ru-RU" b="1" dirty="0"/>
        </a:p>
      </dgm:t>
    </dgm:pt>
    <dgm:pt modelId="{BD120CE4-3AEC-489F-B5FA-977B04BD0458}" type="parTrans" cxnId="{B664A3A2-B9D9-4E6B-A875-15678FF93114}">
      <dgm:prSet/>
      <dgm:spPr/>
      <dgm:t>
        <a:bodyPr/>
        <a:lstStyle/>
        <a:p>
          <a:endParaRPr lang="ru-RU"/>
        </a:p>
      </dgm:t>
    </dgm:pt>
    <dgm:pt modelId="{903E169D-8FF9-431C-BD20-DB6CC08DBD45}" type="sibTrans" cxnId="{B664A3A2-B9D9-4E6B-A875-15678FF93114}">
      <dgm:prSet/>
      <dgm:spPr/>
      <dgm:t>
        <a:bodyPr/>
        <a:lstStyle/>
        <a:p>
          <a:endParaRPr lang="ru-RU"/>
        </a:p>
      </dgm:t>
    </dgm:pt>
    <dgm:pt modelId="{A5F82912-20E3-4D5E-BE97-9AEFFFC3202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E3F8130E-B938-4932-A32E-3B60C70AB294}" type="parTrans" cxnId="{EA9820B7-E171-40DB-829C-39D817506AC4}">
      <dgm:prSet/>
      <dgm:spPr/>
      <dgm:t>
        <a:bodyPr/>
        <a:lstStyle/>
        <a:p>
          <a:endParaRPr lang="ru-RU"/>
        </a:p>
      </dgm:t>
    </dgm:pt>
    <dgm:pt modelId="{7FBBEE2C-83D2-4A01-9B76-ADB77774785D}" type="sibTrans" cxnId="{EA9820B7-E171-40DB-829C-39D817506AC4}">
      <dgm:prSet/>
      <dgm:spPr/>
      <dgm:t>
        <a:bodyPr/>
        <a:lstStyle/>
        <a:p>
          <a:endParaRPr lang="ru-RU"/>
        </a:p>
      </dgm:t>
    </dgm:pt>
    <dgm:pt modelId="{1FB7DE30-279A-4002-9D72-A457F195BCD4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lvl="0" defTabSz="1111250">
            <a:lnSpc>
              <a:spcPct val="90000"/>
            </a:lnSpc>
            <a:spcBef>
              <a:spcPct val="0"/>
            </a:spcBef>
          </a:pPr>
          <a:endParaRPr lang="ru-RU" b="1" dirty="0"/>
        </a:p>
      </dgm:t>
    </dgm:pt>
    <dgm:pt modelId="{3153C7A3-73F6-4D54-9C60-8B9C91EC9805}" type="parTrans" cxnId="{FA1F6070-7526-4AFA-A427-2F9043E4EA5F}">
      <dgm:prSet/>
      <dgm:spPr/>
      <dgm:t>
        <a:bodyPr/>
        <a:lstStyle/>
        <a:p>
          <a:endParaRPr lang="ru-RU"/>
        </a:p>
      </dgm:t>
    </dgm:pt>
    <dgm:pt modelId="{A13F0798-3EBF-4192-BCDF-60FCFB0E1236}" type="sibTrans" cxnId="{FA1F6070-7526-4AFA-A427-2F9043E4EA5F}">
      <dgm:prSet/>
      <dgm:spPr/>
      <dgm:t>
        <a:bodyPr/>
        <a:lstStyle/>
        <a:p>
          <a:endParaRPr lang="ru-RU"/>
        </a:p>
      </dgm:t>
    </dgm:pt>
    <dgm:pt modelId="{94187411-4D7D-4151-805A-3ECE03D95A31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lvl="0" defTabSz="933450">
            <a:lnSpc>
              <a:spcPct val="90000"/>
            </a:lnSpc>
            <a:spcBef>
              <a:spcPct val="0"/>
            </a:spcBef>
          </a:pPr>
          <a:endParaRPr lang="ru-RU" b="1" dirty="0"/>
        </a:p>
      </dgm:t>
    </dgm:pt>
    <dgm:pt modelId="{844580DC-7312-4C29-AD3B-0A708AC0E6EA}" type="parTrans" cxnId="{15B5BB7E-50A1-4263-8077-AE6FF8844D7D}">
      <dgm:prSet/>
      <dgm:spPr/>
      <dgm:t>
        <a:bodyPr/>
        <a:lstStyle/>
        <a:p>
          <a:endParaRPr lang="ru-RU"/>
        </a:p>
      </dgm:t>
    </dgm:pt>
    <dgm:pt modelId="{CD645C0A-9FD7-4F49-A650-8ACD7E2AB7A9}" type="sibTrans" cxnId="{15B5BB7E-50A1-4263-8077-AE6FF8844D7D}">
      <dgm:prSet/>
      <dgm:spPr/>
      <dgm:t>
        <a:bodyPr/>
        <a:lstStyle/>
        <a:p>
          <a:endParaRPr lang="ru-RU"/>
        </a:p>
      </dgm:t>
    </dgm:pt>
    <dgm:pt modelId="{ACCFD295-2E49-4EFD-AFD5-DD5D9C38184A}" type="pres">
      <dgm:prSet presAssocID="{9DDB41A5-09F1-428C-ACB0-476ED15DBE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D72F07-3AE7-4403-8B02-90B7FAE442DB}" type="pres">
      <dgm:prSet presAssocID="{D61E4524-00DC-4D60-A8C4-375ECAE366FE}" presName="node" presStyleLbl="node1" presStyleIdx="0" presStyleCnt="4" custScaleX="114590" custLinFactNeighborX="7206" custLinFactNeighborY="6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33A36-08ED-451B-8914-527D30BF3D21}" type="pres">
      <dgm:prSet presAssocID="{903E169D-8FF9-431C-BD20-DB6CC08DBD45}" presName="sibTrans" presStyleCnt="0"/>
      <dgm:spPr/>
      <dgm:t>
        <a:bodyPr/>
        <a:lstStyle/>
        <a:p>
          <a:endParaRPr lang="ru-RU"/>
        </a:p>
      </dgm:t>
    </dgm:pt>
    <dgm:pt modelId="{A8DD1F4E-CA02-4E96-817C-798515B6CA2D}" type="pres">
      <dgm:prSet presAssocID="{A5F82912-20E3-4D5E-BE97-9AEFFFC3202E}" presName="node" presStyleLbl="node1" presStyleIdx="1" presStyleCnt="4" custScaleX="120429" custLinFactNeighborX="1448" custLinFactNeighborY="3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E7510-2703-4474-AA8B-7A19B5239CBF}" type="pres">
      <dgm:prSet presAssocID="{7FBBEE2C-83D2-4A01-9B76-ADB77774785D}" presName="sibTrans" presStyleCnt="0"/>
      <dgm:spPr/>
      <dgm:t>
        <a:bodyPr/>
        <a:lstStyle/>
        <a:p>
          <a:endParaRPr lang="ru-RU"/>
        </a:p>
      </dgm:t>
    </dgm:pt>
    <dgm:pt modelId="{AE70C2C5-FD31-4D0E-86AD-775770B57D22}" type="pres">
      <dgm:prSet presAssocID="{1FB7DE30-279A-4002-9D72-A457F195BCD4}" presName="node" presStyleLbl="node1" presStyleIdx="2" presStyleCnt="4" custScaleX="112428" custLinFactNeighborX="4203" custLinFactNeighborY="4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0E810-6CF1-4A99-840A-3F7D34E7C911}" type="pres">
      <dgm:prSet presAssocID="{A13F0798-3EBF-4192-BCDF-60FCFB0E1236}" presName="sibTrans" presStyleCnt="0"/>
      <dgm:spPr/>
      <dgm:t>
        <a:bodyPr/>
        <a:lstStyle/>
        <a:p>
          <a:endParaRPr lang="ru-RU"/>
        </a:p>
      </dgm:t>
    </dgm:pt>
    <dgm:pt modelId="{6B84850D-5CE3-4C5D-9696-B8F46FD94649}" type="pres">
      <dgm:prSet presAssocID="{94187411-4D7D-4151-805A-3ECE03D95A31}" presName="node" presStyleLbl="node1" presStyleIdx="3" presStyleCnt="4" custScaleX="119548" custScaleY="101110" custLinFactNeighborX="240" custLinFactNeighborY="40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820B7-E171-40DB-829C-39D817506AC4}" srcId="{9DDB41A5-09F1-428C-ACB0-476ED15DBE1D}" destId="{A5F82912-20E3-4D5E-BE97-9AEFFFC3202E}" srcOrd="1" destOrd="0" parTransId="{E3F8130E-B938-4932-A32E-3B60C70AB294}" sibTransId="{7FBBEE2C-83D2-4A01-9B76-ADB77774785D}"/>
    <dgm:cxn modelId="{B664A3A2-B9D9-4E6B-A875-15678FF93114}" srcId="{9DDB41A5-09F1-428C-ACB0-476ED15DBE1D}" destId="{D61E4524-00DC-4D60-A8C4-375ECAE366FE}" srcOrd="0" destOrd="0" parTransId="{BD120CE4-3AEC-489F-B5FA-977B04BD0458}" sibTransId="{903E169D-8FF9-431C-BD20-DB6CC08DBD45}"/>
    <dgm:cxn modelId="{FA1F6070-7526-4AFA-A427-2F9043E4EA5F}" srcId="{9DDB41A5-09F1-428C-ACB0-476ED15DBE1D}" destId="{1FB7DE30-279A-4002-9D72-A457F195BCD4}" srcOrd="2" destOrd="0" parTransId="{3153C7A3-73F6-4D54-9C60-8B9C91EC9805}" sibTransId="{A13F0798-3EBF-4192-BCDF-60FCFB0E1236}"/>
    <dgm:cxn modelId="{D145C77D-F021-4445-A9FA-8F615E417180}" type="presOf" srcId="{D61E4524-00DC-4D60-A8C4-375ECAE366FE}" destId="{FAD72F07-3AE7-4403-8B02-90B7FAE442DB}" srcOrd="0" destOrd="0" presId="urn:microsoft.com/office/officeart/2005/8/layout/default"/>
    <dgm:cxn modelId="{15B5BB7E-50A1-4263-8077-AE6FF8844D7D}" srcId="{9DDB41A5-09F1-428C-ACB0-476ED15DBE1D}" destId="{94187411-4D7D-4151-805A-3ECE03D95A31}" srcOrd="3" destOrd="0" parTransId="{844580DC-7312-4C29-AD3B-0A708AC0E6EA}" sibTransId="{CD645C0A-9FD7-4F49-A650-8ACD7E2AB7A9}"/>
    <dgm:cxn modelId="{3B8CE92A-3C8D-4E71-ADDB-869398F60E45}" type="presOf" srcId="{94187411-4D7D-4151-805A-3ECE03D95A31}" destId="{6B84850D-5CE3-4C5D-9696-B8F46FD94649}" srcOrd="0" destOrd="0" presId="urn:microsoft.com/office/officeart/2005/8/layout/default"/>
    <dgm:cxn modelId="{CFE058B3-DDF9-4913-AC92-C4C8329C04AB}" type="presOf" srcId="{1FB7DE30-279A-4002-9D72-A457F195BCD4}" destId="{AE70C2C5-FD31-4D0E-86AD-775770B57D22}" srcOrd="0" destOrd="0" presId="urn:microsoft.com/office/officeart/2005/8/layout/default"/>
    <dgm:cxn modelId="{F1622C52-655B-4182-9FE1-6BDC7CEC8EA9}" type="presOf" srcId="{9DDB41A5-09F1-428C-ACB0-476ED15DBE1D}" destId="{ACCFD295-2E49-4EFD-AFD5-DD5D9C38184A}" srcOrd="0" destOrd="0" presId="urn:microsoft.com/office/officeart/2005/8/layout/default"/>
    <dgm:cxn modelId="{67F3972A-64D0-497E-BB32-C543FB785796}" type="presOf" srcId="{A5F82912-20E3-4D5E-BE97-9AEFFFC3202E}" destId="{A8DD1F4E-CA02-4E96-817C-798515B6CA2D}" srcOrd="0" destOrd="0" presId="urn:microsoft.com/office/officeart/2005/8/layout/default"/>
    <dgm:cxn modelId="{37769E51-7545-4C92-811A-E02960697194}" type="presParOf" srcId="{ACCFD295-2E49-4EFD-AFD5-DD5D9C38184A}" destId="{FAD72F07-3AE7-4403-8B02-90B7FAE442DB}" srcOrd="0" destOrd="0" presId="urn:microsoft.com/office/officeart/2005/8/layout/default"/>
    <dgm:cxn modelId="{C45F3796-DA73-4737-8F7D-05A33992985B}" type="presParOf" srcId="{ACCFD295-2E49-4EFD-AFD5-DD5D9C38184A}" destId="{AFD33A36-08ED-451B-8914-527D30BF3D21}" srcOrd="1" destOrd="0" presId="urn:microsoft.com/office/officeart/2005/8/layout/default"/>
    <dgm:cxn modelId="{3FC9ECDD-EB2A-4C60-BE94-230F182FF78E}" type="presParOf" srcId="{ACCFD295-2E49-4EFD-AFD5-DD5D9C38184A}" destId="{A8DD1F4E-CA02-4E96-817C-798515B6CA2D}" srcOrd="2" destOrd="0" presId="urn:microsoft.com/office/officeart/2005/8/layout/default"/>
    <dgm:cxn modelId="{B31CB15B-1064-45DB-B986-08AEAD3FDADB}" type="presParOf" srcId="{ACCFD295-2E49-4EFD-AFD5-DD5D9C38184A}" destId="{7EDE7510-2703-4474-AA8B-7A19B5239CBF}" srcOrd="3" destOrd="0" presId="urn:microsoft.com/office/officeart/2005/8/layout/default"/>
    <dgm:cxn modelId="{BD5E0192-945C-463A-938F-185C2045C0CA}" type="presParOf" srcId="{ACCFD295-2E49-4EFD-AFD5-DD5D9C38184A}" destId="{AE70C2C5-FD31-4D0E-86AD-775770B57D22}" srcOrd="4" destOrd="0" presId="urn:microsoft.com/office/officeart/2005/8/layout/default"/>
    <dgm:cxn modelId="{82494883-89AA-46F3-A76F-EE266B1F8142}" type="presParOf" srcId="{ACCFD295-2E49-4EFD-AFD5-DD5D9C38184A}" destId="{1D00E810-6CF1-4A99-840A-3F7D34E7C911}" srcOrd="5" destOrd="0" presId="urn:microsoft.com/office/officeart/2005/8/layout/default"/>
    <dgm:cxn modelId="{495717B9-0E36-4E70-B6A2-CAC48E2E46DD}" type="presParOf" srcId="{ACCFD295-2E49-4EFD-AFD5-DD5D9C38184A}" destId="{6B84850D-5CE3-4C5D-9696-B8F46FD9464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E2138-4DAD-436A-B057-5CB1F30D6C38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8411-4668-4442-9036-06A5AE4F1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0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69A2BE70-C03A-49B0-AF58-944854DBD68F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9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7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5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1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89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5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48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2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7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7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5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2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6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6210" y="920932"/>
            <a:ext cx="7646117" cy="22627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5310"/>
            <a:ext cx="9364717" cy="717331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9313" y="2086181"/>
            <a:ext cx="6614654" cy="2438513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Из опыта работы: новые ориентиры в деятельности   учителей   начальных классов при реализации ФГОС НОО-2021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384257" y="5207507"/>
            <a:ext cx="5538070" cy="914400"/>
          </a:xfrm>
          <a:prstGeom prst="round2Diag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Заместитель директора по УВР Синева Я.В.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937699" y="58889"/>
            <a:ext cx="2098886" cy="564499"/>
          </a:xfrm>
          <a:prstGeom prst="round2Diag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14.04.2023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15910" y="159205"/>
            <a:ext cx="6606862" cy="2011217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Городской практико-обучающий семинар по теме: «</a:t>
            </a:r>
            <a:r>
              <a:rPr lang="ru-RU" sz="2000" b="1" dirty="0">
                <a:solidFill>
                  <a:schemeClr val="bg1"/>
                </a:solidFill>
              </a:rPr>
              <a:t>Реализация ФГОС НОО-2021 в деятельности </a:t>
            </a:r>
            <a:r>
              <a:rPr lang="ru-RU" sz="2000" b="1" dirty="0" smtClean="0">
                <a:solidFill>
                  <a:schemeClr val="bg1"/>
                </a:solidFill>
              </a:rPr>
              <a:t>учителя начальных </a:t>
            </a:r>
            <a:r>
              <a:rPr lang="ru-RU" sz="2000" b="1" dirty="0">
                <a:solidFill>
                  <a:schemeClr val="bg1"/>
                </a:solidFill>
              </a:rPr>
              <a:t>классов: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педагогические аспекты обучения и воспитания»</a:t>
            </a:r>
          </a:p>
        </p:txBody>
      </p:sp>
    </p:spTree>
    <p:extLst>
      <p:ext uri="{BB962C8B-B14F-4D97-AF65-F5344CB8AC3E}">
        <p14:creationId xmlns:p14="http://schemas.microsoft.com/office/powerpoint/2010/main" val="7557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835150" y="765175"/>
            <a:ext cx="5976938" cy="1069975"/>
          </a:xfrm>
        </p:spPr>
        <p:txBody>
          <a:bodyPr>
            <a:normAutofit/>
          </a:bodyPr>
          <a:lstStyle/>
          <a:p>
            <a:endParaRPr lang="ru-RU" altLang="ru-RU" sz="36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11886261"/>
              </p:ext>
            </p:extLst>
          </p:nvPr>
        </p:nvGraphicFramePr>
        <p:xfrm>
          <a:off x="0" y="347730"/>
          <a:ext cx="9017095" cy="637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231261" y="637424"/>
            <a:ext cx="4250587" cy="651916"/>
            <a:chOff x="360604" y="601"/>
            <a:chExt cx="3879803" cy="203148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60604" y="601"/>
              <a:ext cx="3879803" cy="203148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360604" y="601"/>
              <a:ext cx="3879803" cy="2031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</a:pPr>
              <a:endParaRPr lang="ru-RU" sz="21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561271" y="594659"/>
            <a:ext cx="4406459" cy="651916"/>
            <a:chOff x="360604" y="601"/>
            <a:chExt cx="3879803" cy="203148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604" y="601"/>
              <a:ext cx="3879803" cy="203148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360604" y="601"/>
              <a:ext cx="3879803" cy="2031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</a:pPr>
              <a:endParaRPr lang="ru-RU" sz="2100" b="1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10637" y="3953003"/>
            <a:ext cx="4360440" cy="651916"/>
            <a:chOff x="360604" y="601"/>
            <a:chExt cx="3879803" cy="203148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60604" y="601"/>
              <a:ext cx="3879803" cy="203148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360604" y="601"/>
              <a:ext cx="3879803" cy="2031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</a:pPr>
              <a:endParaRPr lang="ru-RU" sz="2100" b="1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31261" y="3953003"/>
            <a:ext cx="4148114" cy="651916"/>
            <a:chOff x="360604" y="601"/>
            <a:chExt cx="3879803" cy="203148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60604" y="601"/>
              <a:ext cx="3879803" cy="203148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60604" y="601"/>
              <a:ext cx="3879803" cy="2031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</a:pPr>
              <a:endParaRPr lang="ru-RU" sz="2100" b="1" kern="1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0554" y="6538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AFAFA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Технология развития критического мышления. </a:t>
            </a:r>
            <a:endParaRPr lang="ru-RU" dirty="0">
              <a:solidFill>
                <a:srgbClr val="FAFAF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33" y="3997194"/>
            <a:ext cx="4332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AFAFA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Технология развивающего обучения. </a:t>
            </a:r>
            <a:endParaRPr lang="ru-RU" dirty="0">
              <a:solidFill>
                <a:srgbClr val="FAFAF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46366" y="6980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AFAFA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Технология проектного обучения </a:t>
            </a:r>
            <a:endParaRPr lang="ru-RU" dirty="0">
              <a:solidFill>
                <a:srgbClr val="FAFAF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27865" y="4008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AFAFA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Технология проблемного обучения </a:t>
            </a:r>
            <a:endParaRPr lang="ru-RU" dirty="0">
              <a:solidFill>
                <a:srgbClr val="FAFAF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1261" y="1282811"/>
            <a:ext cx="425058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500" b="1" dirty="0">
                <a:solidFill>
                  <a:srgbClr val="002060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Критическое мышление – тот тип мышления, который помогает критически относится к любым утверждениям, не принимать ничего на веру без доказательств, но быть при этом открытым новым идеям, методам. Это необходимое условие свободы выбора, качества прогноза, ответственности за собственные решения. </a:t>
            </a:r>
            <a:endParaRPr lang="ru-RU" sz="1500" b="1" dirty="0" smtClean="0">
              <a:solidFill>
                <a:srgbClr val="002060"/>
              </a:solidFill>
              <a:latin typeface="Liberation Serif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98313" y="1267422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Это </a:t>
            </a:r>
            <a:r>
              <a:rPr lang="ru-RU" sz="1500" b="1" dirty="0" smtClean="0">
                <a:solidFill>
                  <a:srgbClr val="002060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педагогическая </a:t>
            </a:r>
            <a:r>
              <a:rPr lang="ru-RU" sz="1500" b="1" dirty="0">
                <a:solidFill>
                  <a:srgbClr val="002060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технология, в которой видна самостоятельная, творческая, познавательная работа учащихся над разрешением проблемы по желаемому изменению объекта или процесса, выполненная под руководством педагога</a:t>
            </a:r>
            <a:r>
              <a:rPr lang="ru-RU" sz="1600" b="1" dirty="0">
                <a:solidFill>
                  <a:srgbClr val="002060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554" y="4500266"/>
            <a:ext cx="4275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500" b="1" dirty="0">
                <a:solidFill>
                  <a:srgbClr val="002060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Главная идея заключается в том, что все знания, которым можно научить учащихся, делятся на три вида. Первый вид включает в себя то, что ученик уже знает. Третий – это, наоборот, то, что ученику абсолютно неизвестно. Вторая же часть находится в промежуточном положении между первой и второй.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63145" y="4572739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500" b="1" dirty="0" smtClean="0">
                <a:solidFill>
                  <a:srgbClr val="002060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Предполагает </a:t>
            </a:r>
            <a:r>
              <a:rPr lang="ru-RU" sz="1500" b="1" dirty="0">
                <a:solidFill>
                  <a:srgbClr val="002060"/>
                </a:solidFill>
                <a:latin typeface="Liberation Serif"/>
                <a:ea typeface="Times New Roman" panose="02020603050405020304" pitchFamily="18" charset="0"/>
                <a:cs typeface="Arial" panose="020B0604020202020204" pitchFamily="34" charset="0"/>
              </a:rPr>
              <a:t>организацию под руководством учителя самостоятельной поисковой деятельности учащихся по решению учебных проблем, в ходе которых у учащихся формируются новые знания, умения и навыки, развиваются способности, познавательная активность, любознательность, эрудиция, творческое мышление и другие личностно значимые качества. </a:t>
            </a:r>
          </a:p>
        </p:txBody>
      </p:sp>
    </p:spTree>
    <p:extLst>
      <p:ext uri="{BB962C8B-B14F-4D97-AF65-F5344CB8AC3E}">
        <p14:creationId xmlns:p14="http://schemas.microsoft.com/office/powerpoint/2010/main" val="33839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606" y="2481943"/>
            <a:ext cx="6953795" cy="4258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Заголовок 8"/>
          <p:cNvSpPr txBox="1">
            <a:spLocks noGrp="1"/>
          </p:cNvSpPr>
          <p:nvPr>
            <p:ph type="title"/>
          </p:nvPr>
        </p:nvSpPr>
        <p:spPr>
          <a:xfrm>
            <a:off x="1580606" y="260194"/>
            <a:ext cx="7460363" cy="785757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ИНФОРМАЦИОННОЕ ОБЕСПЕЧЕНИЕ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37893" y="1207211"/>
            <a:ext cx="6272010" cy="710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Активизировать познавательную деятельность;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37893" y="5950046"/>
            <a:ext cx="6143222" cy="710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Развитию творческого потенциала.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7893" y="2175004"/>
            <a:ext cx="6272010" cy="710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Осуществлять дифференцированный подход ;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37893" y="3142797"/>
            <a:ext cx="6272010" cy="710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Повысить качество усвоения материала; 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37893" y="4059504"/>
            <a:ext cx="6272010" cy="710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Проводить дистанционное обучение;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37892" y="4976211"/>
            <a:ext cx="6272011" cy="710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Обеспечивает доступ к различным  справочным системами другим информационным ресурсам;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305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20672"/>
              </p:ext>
            </p:extLst>
          </p:nvPr>
        </p:nvGraphicFramePr>
        <p:xfrm>
          <a:off x="92075" y="1384301"/>
          <a:ext cx="2831429" cy="3981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1429">
                  <a:extLst>
                    <a:ext uri="{9D8B030D-6E8A-4147-A177-3AD203B41FA5}"/>
                  </a:extLst>
                </a:gridCol>
              </a:tblGrid>
              <a:tr h="7674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Личностные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результаты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  <a:tr h="321362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гражданско-патриотическое;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физическое воспитание;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духовно-нравственное;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эстетическое;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Физическое;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трудовое,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экологическое;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ценности научного познания.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88065"/>
              </p:ext>
            </p:extLst>
          </p:nvPr>
        </p:nvGraphicFramePr>
        <p:xfrm>
          <a:off x="2923504" y="1384301"/>
          <a:ext cx="3039414" cy="40001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9414">
                  <a:extLst>
                    <a:ext uri="{9D8B030D-6E8A-4147-A177-3AD203B41FA5}"/>
                  </a:extLst>
                </a:gridCol>
              </a:tblGrid>
              <a:tr h="6924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Метапредметные</a:t>
                      </a:r>
                      <a:r>
                        <a:rPr lang="ru-RU" sz="1600" dirty="0" smtClean="0"/>
                        <a:t> результаты</a:t>
                      </a:r>
                      <a:endParaRPr lang="ru-RU" sz="1600" dirty="0"/>
                    </a:p>
                  </a:txBody>
                  <a:tcPr marT="45726" marB="45726"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  <a:tr h="330773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овладение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 познавательными УУД (базовые логические, базовые исследовательские, работа с информацией);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овладение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 коммуникативными УУД – общение, совместная деятельность;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овладение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 регулятивными УУД – самоорганизация и самоконтроль.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8079" y="63320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67501" y="231552"/>
            <a:ext cx="6948465" cy="785879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ОРГАНИЗАЦИЯ УЧЕБНОЙ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04518"/>
              </p:ext>
            </p:extLst>
          </p:nvPr>
        </p:nvGraphicFramePr>
        <p:xfrm>
          <a:off x="5962918" y="1384301"/>
          <a:ext cx="3078051" cy="3981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8051">
                  <a:extLst>
                    <a:ext uri="{9D8B030D-6E8A-4147-A177-3AD203B41FA5}"/>
                  </a:extLst>
                </a:gridCol>
              </a:tblGrid>
              <a:tr h="7586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Предметные </a:t>
                      </a:r>
                    </a:p>
                    <a:p>
                      <a:pPr algn="ctr"/>
                      <a:r>
                        <a:rPr lang="ru-RU" sz="1600" dirty="0" smtClean="0"/>
                        <a:t>результаты</a:t>
                      </a:r>
                      <a:endParaRPr lang="ru-RU" sz="1600" dirty="0"/>
                    </a:p>
                  </a:txBody>
                  <a:tcPr marT="45726" marB="45726"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  <a:tr h="322237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Должны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 быть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ориентированы на применение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знаний, умений и навыков обучающимися в учебных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ситуациях и реальных жизненных условиях, а также на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успешное обучение на уровне начального общего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</a:rPr>
                        <a:t>Образования.</a:t>
                      </a:r>
                      <a:endParaRPr lang="ru-RU" sz="150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4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75697"/>
              </p:ext>
            </p:extLst>
          </p:nvPr>
        </p:nvGraphicFramePr>
        <p:xfrm>
          <a:off x="92075" y="1384300"/>
          <a:ext cx="4192588" cy="32946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92588">
                  <a:extLst>
                    <a:ext uri="{9D8B030D-6E8A-4147-A177-3AD203B41FA5}"/>
                  </a:extLst>
                </a:gridCol>
              </a:tblGrid>
              <a:tr h="690922"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ДЕЯТЕЛЬНОСТНАЯ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  <a:tr h="259356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научить детей адекватно оценивать свою работу на уроке, методы и способы, которые они выбирают, чтобы достичь запланированного результата.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396332"/>
              </p:ext>
            </p:extLst>
          </p:nvPr>
        </p:nvGraphicFramePr>
        <p:xfrm>
          <a:off x="4427538" y="1384300"/>
          <a:ext cx="4608512" cy="32844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08512">
                  <a:extLst>
                    <a:ext uri="{9D8B030D-6E8A-4147-A177-3AD203B41FA5}"/>
                  </a:extLst>
                </a:gridCol>
              </a:tblGrid>
              <a:tr h="601905">
                <a:tc>
                  <a:txBody>
                    <a:bodyPr/>
                    <a:lstStyle/>
                    <a:p>
                      <a:endParaRPr lang="ru-RU" sz="1900" dirty="0" smtClean="0"/>
                    </a:p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ЭМОЦИОНАЛЬНАЯ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T="45726" marB="45726"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  <a:tr h="259867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установить эмоциональный контакт с учащимися и настроить их на доброжелательное отношение и плодотворную работу.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8079" y="63320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67501" y="192915"/>
            <a:ext cx="6948465" cy="785879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ОЦЕНКА ДЕЯТЕЛЬНОСТИ И РЕФЛЕКСИЯ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2331244" y="4777821"/>
            <a:ext cx="4192588" cy="412365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 smtClean="0">
              <a:solidFill>
                <a:srgbClr val="000000"/>
              </a:solidFill>
              <a:latin typeface="Roboto"/>
            </a:endParaRPr>
          </a:p>
          <a:p>
            <a:pPr algn="ctr"/>
            <a:r>
              <a:rPr lang="ru-RU" sz="2000" b="1" dirty="0" smtClean="0">
                <a:solidFill>
                  <a:srgbClr val="FAFAFA"/>
                </a:solidFill>
                <a:latin typeface="Roboto"/>
              </a:rPr>
              <a:t>Что </a:t>
            </a:r>
            <a:r>
              <a:rPr lang="ru-RU" sz="2000" b="1" dirty="0">
                <a:solidFill>
                  <a:srgbClr val="FAFAFA"/>
                </a:solidFill>
                <a:latin typeface="Roboto"/>
              </a:rPr>
              <a:t>дает рефлексия </a:t>
            </a:r>
            <a:r>
              <a:rPr lang="ru-RU" sz="2000" b="1" dirty="0" smtClean="0">
                <a:solidFill>
                  <a:srgbClr val="FAFAFA"/>
                </a:solidFill>
                <a:latin typeface="Roboto"/>
              </a:rPr>
              <a:t>ученику?</a:t>
            </a:r>
            <a:endParaRPr lang="ru-RU" sz="2000" b="1" dirty="0">
              <a:solidFill>
                <a:srgbClr val="FAFAFA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1521832" y="5289102"/>
            <a:ext cx="6111338" cy="14021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Учащийся начинает 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понимать, ради чего изучается данная тема на уроке и как она может пригодиться ему в его жизни. П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омогает </a:t>
            </a: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учащимся ставить цели и добиваться их. Ребята начинают осознавать, что они могут внести свой вклад в общее дело. </a:t>
            </a:r>
            <a:endParaRPr lang="ru-RU" sz="16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400" dirty="0">
                <a:solidFill>
                  <a:srgbClr val="C00000"/>
                </a:solidFill>
                <a:effectLst/>
              </a:rPr>
              <a:t/>
            </a:r>
            <a:br>
              <a:rPr lang="ru-RU" altLang="ru-RU" sz="4400" dirty="0">
                <a:solidFill>
                  <a:srgbClr val="C00000"/>
                </a:solidFill>
                <a:effectLst/>
              </a:rPr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3F2DC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5954" y="1095864"/>
            <a:ext cx="4240088" cy="750654"/>
          </a:xfrm>
          <a:prstGeom prst="roundRect">
            <a:avLst/>
          </a:prstGeom>
          <a:solidFill>
            <a:srgbClr val="00B0F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Общекультурное направление</a:t>
            </a:r>
            <a:endParaRPr lang="ru-RU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25309" y="5394120"/>
            <a:ext cx="4230600" cy="864096"/>
          </a:xfrm>
          <a:prstGeom prst="roundRect">
            <a:avLst/>
          </a:prstGeom>
          <a:solidFill>
            <a:srgbClr val="00B0F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Социально-творческое</a:t>
            </a:r>
            <a:endParaRPr lang="ru-RU" sz="16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sz="16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67522" y="2055466"/>
            <a:ext cx="4240088" cy="688632"/>
          </a:xfrm>
          <a:prstGeom prst="roundRect">
            <a:avLst/>
          </a:prstGeom>
          <a:solidFill>
            <a:srgbClr val="00B0F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Интеллектуальное</a:t>
            </a:r>
            <a:r>
              <a:rPr lang="ru-RU" sz="16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sz="16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3515" y="2955174"/>
            <a:ext cx="4240088" cy="1173015"/>
          </a:xfrm>
          <a:prstGeom prst="roundRect">
            <a:avLst/>
          </a:prstGeom>
          <a:solidFill>
            <a:srgbClr val="00B0F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Гражданско-патриотическое, духовно-нравственно направление</a:t>
            </a:r>
            <a:endParaRPr lang="ru-RU" sz="16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chemeClr val="bg1"/>
              </a:solidFill>
              <a:latin typeface="Liberation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3515" y="4308741"/>
            <a:ext cx="4240088" cy="698787"/>
          </a:xfrm>
          <a:prstGeom prst="roundRect">
            <a:avLst/>
          </a:prstGeom>
          <a:solidFill>
            <a:srgbClr val="00B0F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16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endParaRPr lang="ru-RU" sz="16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docshape5"/>
          <p:cNvSpPr>
            <a:spLocks/>
          </p:cNvSpPr>
          <p:nvPr/>
        </p:nvSpPr>
        <p:spPr bwMode="auto">
          <a:xfrm>
            <a:off x="5685806" y="1416491"/>
            <a:ext cx="513084" cy="163665"/>
          </a:xfrm>
          <a:custGeom>
            <a:avLst/>
            <a:gdLst>
              <a:gd name="T0" fmla="+- 0 7788 6127"/>
              <a:gd name="T1" fmla="*/ T0 w 2021"/>
              <a:gd name="T2" fmla="+- 0 153 153"/>
              <a:gd name="T3" fmla="*/ 153 h 360"/>
              <a:gd name="T4" fmla="+- 0 7788 6127"/>
              <a:gd name="T5" fmla="*/ T4 w 2021"/>
              <a:gd name="T6" fmla="+- 0 513 153"/>
              <a:gd name="T7" fmla="*/ 513 h 360"/>
              <a:gd name="T8" fmla="+- 0 8028 6127"/>
              <a:gd name="T9" fmla="*/ T8 w 2021"/>
              <a:gd name="T10" fmla="+- 0 393 153"/>
              <a:gd name="T11" fmla="*/ 393 h 360"/>
              <a:gd name="T12" fmla="+- 0 7848 6127"/>
              <a:gd name="T13" fmla="*/ T12 w 2021"/>
              <a:gd name="T14" fmla="+- 0 393 153"/>
              <a:gd name="T15" fmla="*/ 393 h 360"/>
              <a:gd name="T16" fmla="+- 0 7848 6127"/>
              <a:gd name="T17" fmla="*/ T16 w 2021"/>
              <a:gd name="T18" fmla="+- 0 273 153"/>
              <a:gd name="T19" fmla="*/ 273 h 360"/>
              <a:gd name="T20" fmla="+- 0 8028 6127"/>
              <a:gd name="T21" fmla="*/ T20 w 2021"/>
              <a:gd name="T22" fmla="+- 0 273 153"/>
              <a:gd name="T23" fmla="*/ 273 h 360"/>
              <a:gd name="T24" fmla="+- 0 7788 6127"/>
              <a:gd name="T25" fmla="*/ T24 w 2021"/>
              <a:gd name="T26" fmla="+- 0 153 153"/>
              <a:gd name="T27" fmla="*/ 153 h 360"/>
              <a:gd name="T28" fmla="+- 0 7788 6127"/>
              <a:gd name="T29" fmla="*/ T28 w 2021"/>
              <a:gd name="T30" fmla="+- 0 273 153"/>
              <a:gd name="T31" fmla="*/ 273 h 360"/>
              <a:gd name="T32" fmla="+- 0 6127 6127"/>
              <a:gd name="T33" fmla="*/ T32 w 2021"/>
              <a:gd name="T34" fmla="+- 0 273 153"/>
              <a:gd name="T35" fmla="*/ 273 h 360"/>
              <a:gd name="T36" fmla="+- 0 6127 6127"/>
              <a:gd name="T37" fmla="*/ T36 w 2021"/>
              <a:gd name="T38" fmla="+- 0 393 153"/>
              <a:gd name="T39" fmla="*/ 393 h 360"/>
              <a:gd name="T40" fmla="+- 0 7788 6127"/>
              <a:gd name="T41" fmla="*/ T40 w 2021"/>
              <a:gd name="T42" fmla="+- 0 393 153"/>
              <a:gd name="T43" fmla="*/ 393 h 360"/>
              <a:gd name="T44" fmla="+- 0 7788 6127"/>
              <a:gd name="T45" fmla="*/ T44 w 2021"/>
              <a:gd name="T46" fmla="+- 0 273 153"/>
              <a:gd name="T47" fmla="*/ 273 h 360"/>
              <a:gd name="T48" fmla="+- 0 8028 6127"/>
              <a:gd name="T49" fmla="*/ T48 w 2021"/>
              <a:gd name="T50" fmla="+- 0 273 153"/>
              <a:gd name="T51" fmla="*/ 273 h 360"/>
              <a:gd name="T52" fmla="+- 0 7848 6127"/>
              <a:gd name="T53" fmla="*/ T52 w 2021"/>
              <a:gd name="T54" fmla="+- 0 273 153"/>
              <a:gd name="T55" fmla="*/ 273 h 360"/>
              <a:gd name="T56" fmla="+- 0 7848 6127"/>
              <a:gd name="T57" fmla="*/ T56 w 2021"/>
              <a:gd name="T58" fmla="+- 0 393 153"/>
              <a:gd name="T59" fmla="*/ 393 h 360"/>
              <a:gd name="T60" fmla="+- 0 8028 6127"/>
              <a:gd name="T61" fmla="*/ T60 w 2021"/>
              <a:gd name="T62" fmla="+- 0 393 153"/>
              <a:gd name="T63" fmla="*/ 393 h 360"/>
              <a:gd name="T64" fmla="+- 0 8148 6127"/>
              <a:gd name="T65" fmla="*/ T64 w 2021"/>
              <a:gd name="T66" fmla="+- 0 333 153"/>
              <a:gd name="T67" fmla="*/ 333 h 360"/>
              <a:gd name="T68" fmla="+- 0 8028 6127"/>
              <a:gd name="T69" fmla="*/ T68 w 2021"/>
              <a:gd name="T70" fmla="+- 0 273 153"/>
              <a:gd name="T71" fmla="*/ 273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021" h="360">
                <a:moveTo>
                  <a:pt x="1661" y="0"/>
                </a:moveTo>
                <a:lnTo>
                  <a:pt x="1661" y="360"/>
                </a:lnTo>
                <a:lnTo>
                  <a:pt x="1901" y="240"/>
                </a:lnTo>
                <a:lnTo>
                  <a:pt x="1721" y="240"/>
                </a:lnTo>
                <a:lnTo>
                  <a:pt x="1721" y="120"/>
                </a:lnTo>
                <a:lnTo>
                  <a:pt x="1901" y="120"/>
                </a:lnTo>
                <a:lnTo>
                  <a:pt x="1661" y="0"/>
                </a:lnTo>
                <a:close/>
                <a:moveTo>
                  <a:pt x="1661" y="120"/>
                </a:moveTo>
                <a:lnTo>
                  <a:pt x="0" y="120"/>
                </a:lnTo>
                <a:lnTo>
                  <a:pt x="0" y="240"/>
                </a:lnTo>
                <a:lnTo>
                  <a:pt x="1661" y="240"/>
                </a:lnTo>
                <a:lnTo>
                  <a:pt x="1661" y="120"/>
                </a:lnTo>
                <a:close/>
                <a:moveTo>
                  <a:pt x="1901" y="120"/>
                </a:moveTo>
                <a:lnTo>
                  <a:pt x="1721" y="120"/>
                </a:lnTo>
                <a:lnTo>
                  <a:pt x="1721" y="240"/>
                </a:lnTo>
                <a:lnTo>
                  <a:pt x="1901" y="240"/>
                </a:lnTo>
                <a:lnTo>
                  <a:pt x="2021" y="180"/>
                </a:lnTo>
                <a:lnTo>
                  <a:pt x="1901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docshape5"/>
          <p:cNvSpPr>
            <a:spLocks/>
          </p:cNvSpPr>
          <p:nvPr/>
        </p:nvSpPr>
        <p:spPr bwMode="auto">
          <a:xfrm>
            <a:off x="5723879" y="2306177"/>
            <a:ext cx="433415" cy="199721"/>
          </a:xfrm>
          <a:custGeom>
            <a:avLst/>
            <a:gdLst>
              <a:gd name="T0" fmla="+- 0 7788 6127"/>
              <a:gd name="T1" fmla="*/ T0 w 2021"/>
              <a:gd name="T2" fmla="+- 0 153 153"/>
              <a:gd name="T3" fmla="*/ 153 h 360"/>
              <a:gd name="T4" fmla="+- 0 7788 6127"/>
              <a:gd name="T5" fmla="*/ T4 w 2021"/>
              <a:gd name="T6" fmla="+- 0 513 153"/>
              <a:gd name="T7" fmla="*/ 513 h 360"/>
              <a:gd name="T8" fmla="+- 0 8028 6127"/>
              <a:gd name="T9" fmla="*/ T8 w 2021"/>
              <a:gd name="T10" fmla="+- 0 393 153"/>
              <a:gd name="T11" fmla="*/ 393 h 360"/>
              <a:gd name="T12" fmla="+- 0 7848 6127"/>
              <a:gd name="T13" fmla="*/ T12 w 2021"/>
              <a:gd name="T14" fmla="+- 0 393 153"/>
              <a:gd name="T15" fmla="*/ 393 h 360"/>
              <a:gd name="T16" fmla="+- 0 7848 6127"/>
              <a:gd name="T17" fmla="*/ T16 w 2021"/>
              <a:gd name="T18" fmla="+- 0 273 153"/>
              <a:gd name="T19" fmla="*/ 273 h 360"/>
              <a:gd name="T20" fmla="+- 0 8028 6127"/>
              <a:gd name="T21" fmla="*/ T20 w 2021"/>
              <a:gd name="T22" fmla="+- 0 273 153"/>
              <a:gd name="T23" fmla="*/ 273 h 360"/>
              <a:gd name="T24" fmla="+- 0 7788 6127"/>
              <a:gd name="T25" fmla="*/ T24 w 2021"/>
              <a:gd name="T26" fmla="+- 0 153 153"/>
              <a:gd name="T27" fmla="*/ 153 h 360"/>
              <a:gd name="T28" fmla="+- 0 7788 6127"/>
              <a:gd name="T29" fmla="*/ T28 w 2021"/>
              <a:gd name="T30" fmla="+- 0 273 153"/>
              <a:gd name="T31" fmla="*/ 273 h 360"/>
              <a:gd name="T32" fmla="+- 0 6127 6127"/>
              <a:gd name="T33" fmla="*/ T32 w 2021"/>
              <a:gd name="T34" fmla="+- 0 273 153"/>
              <a:gd name="T35" fmla="*/ 273 h 360"/>
              <a:gd name="T36" fmla="+- 0 6127 6127"/>
              <a:gd name="T37" fmla="*/ T36 w 2021"/>
              <a:gd name="T38" fmla="+- 0 393 153"/>
              <a:gd name="T39" fmla="*/ 393 h 360"/>
              <a:gd name="T40" fmla="+- 0 7788 6127"/>
              <a:gd name="T41" fmla="*/ T40 w 2021"/>
              <a:gd name="T42" fmla="+- 0 393 153"/>
              <a:gd name="T43" fmla="*/ 393 h 360"/>
              <a:gd name="T44" fmla="+- 0 7788 6127"/>
              <a:gd name="T45" fmla="*/ T44 w 2021"/>
              <a:gd name="T46" fmla="+- 0 273 153"/>
              <a:gd name="T47" fmla="*/ 273 h 360"/>
              <a:gd name="T48" fmla="+- 0 8028 6127"/>
              <a:gd name="T49" fmla="*/ T48 w 2021"/>
              <a:gd name="T50" fmla="+- 0 273 153"/>
              <a:gd name="T51" fmla="*/ 273 h 360"/>
              <a:gd name="T52" fmla="+- 0 7848 6127"/>
              <a:gd name="T53" fmla="*/ T52 w 2021"/>
              <a:gd name="T54" fmla="+- 0 273 153"/>
              <a:gd name="T55" fmla="*/ 273 h 360"/>
              <a:gd name="T56" fmla="+- 0 7848 6127"/>
              <a:gd name="T57" fmla="*/ T56 w 2021"/>
              <a:gd name="T58" fmla="+- 0 393 153"/>
              <a:gd name="T59" fmla="*/ 393 h 360"/>
              <a:gd name="T60" fmla="+- 0 8028 6127"/>
              <a:gd name="T61" fmla="*/ T60 w 2021"/>
              <a:gd name="T62" fmla="+- 0 393 153"/>
              <a:gd name="T63" fmla="*/ 393 h 360"/>
              <a:gd name="T64" fmla="+- 0 8148 6127"/>
              <a:gd name="T65" fmla="*/ T64 w 2021"/>
              <a:gd name="T66" fmla="+- 0 333 153"/>
              <a:gd name="T67" fmla="*/ 333 h 360"/>
              <a:gd name="T68" fmla="+- 0 8028 6127"/>
              <a:gd name="T69" fmla="*/ T68 w 2021"/>
              <a:gd name="T70" fmla="+- 0 273 153"/>
              <a:gd name="T71" fmla="*/ 273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021" h="360">
                <a:moveTo>
                  <a:pt x="1661" y="0"/>
                </a:moveTo>
                <a:lnTo>
                  <a:pt x="1661" y="360"/>
                </a:lnTo>
                <a:lnTo>
                  <a:pt x="1901" y="240"/>
                </a:lnTo>
                <a:lnTo>
                  <a:pt x="1721" y="240"/>
                </a:lnTo>
                <a:lnTo>
                  <a:pt x="1721" y="120"/>
                </a:lnTo>
                <a:lnTo>
                  <a:pt x="1901" y="120"/>
                </a:lnTo>
                <a:lnTo>
                  <a:pt x="1661" y="0"/>
                </a:lnTo>
                <a:close/>
                <a:moveTo>
                  <a:pt x="1661" y="120"/>
                </a:moveTo>
                <a:lnTo>
                  <a:pt x="0" y="120"/>
                </a:lnTo>
                <a:lnTo>
                  <a:pt x="0" y="240"/>
                </a:lnTo>
                <a:lnTo>
                  <a:pt x="1661" y="240"/>
                </a:lnTo>
                <a:lnTo>
                  <a:pt x="1661" y="120"/>
                </a:lnTo>
                <a:close/>
                <a:moveTo>
                  <a:pt x="1901" y="120"/>
                </a:moveTo>
                <a:lnTo>
                  <a:pt x="1721" y="120"/>
                </a:lnTo>
                <a:lnTo>
                  <a:pt x="1721" y="240"/>
                </a:lnTo>
                <a:lnTo>
                  <a:pt x="1901" y="240"/>
                </a:lnTo>
                <a:lnTo>
                  <a:pt x="2021" y="180"/>
                </a:lnTo>
                <a:lnTo>
                  <a:pt x="1901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docshape5"/>
          <p:cNvSpPr>
            <a:spLocks/>
          </p:cNvSpPr>
          <p:nvPr/>
        </p:nvSpPr>
        <p:spPr bwMode="auto">
          <a:xfrm>
            <a:off x="5656736" y="3437422"/>
            <a:ext cx="386818" cy="161712"/>
          </a:xfrm>
          <a:custGeom>
            <a:avLst/>
            <a:gdLst>
              <a:gd name="T0" fmla="+- 0 7788 6127"/>
              <a:gd name="T1" fmla="*/ T0 w 2021"/>
              <a:gd name="T2" fmla="+- 0 153 153"/>
              <a:gd name="T3" fmla="*/ 153 h 360"/>
              <a:gd name="T4" fmla="+- 0 7788 6127"/>
              <a:gd name="T5" fmla="*/ T4 w 2021"/>
              <a:gd name="T6" fmla="+- 0 513 153"/>
              <a:gd name="T7" fmla="*/ 513 h 360"/>
              <a:gd name="T8" fmla="+- 0 8028 6127"/>
              <a:gd name="T9" fmla="*/ T8 w 2021"/>
              <a:gd name="T10" fmla="+- 0 393 153"/>
              <a:gd name="T11" fmla="*/ 393 h 360"/>
              <a:gd name="T12" fmla="+- 0 7848 6127"/>
              <a:gd name="T13" fmla="*/ T12 w 2021"/>
              <a:gd name="T14" fmla="+- 0 393 153"/>
              <a:gd name="T15" fmla="*/ 393 h 360"/>
              <a:gd name="T16" fmla="+- 0 7848 6127"/>
              <a:gd name="T17" fmla="*/ T16 w 2021"/>
              <a:gd name="T18" fmla="+- 0 273 153"/>
              <a:gd name="T19" fmla="*/ 273 h 360"/>
              <a:gd name="T20" fmla="+- 0 8028 6127"/>
              <a:gd name="T21" fmla="*/ T20 w 2021"/>
              <a:gd name="T22" fmla="+- 0 273 153"/>
              <a:gd name="T23" fmla="*/ 273 h 360"/>
              <a:gd name="T24" fmla="+- 0 7788 6127"/>
              <a:gd name="T25" fmla="*/ T24 w 2021"/>
              <a:gd name="T26" fmla="+- 0 153 153"/>
              <a:gd name="T27" fmla="*/ 153 h 360"/>
              <a:gd name="T28" fmla="+- 0 7788 6127"/>
              <a:gd name="T29" fmla="*/ T28 w 2021"/>
              <a:gd name="T30" fmla="+- 0 273 153"/>
              <a:gd name="T31" fmla="*/ 273 h 360"/>
              <a:gd name="T32" fmla="+- 0 6127 6127"/>
              <a:gd name="T33" fmla="*/ T32 w 2021"/>
              <a:gd name="T34" fmla="+- 0 273 153"/>
              <a:gd name="T35" fmla="*/ 273 h 360"/>
              <a:gd name="T36" fmla="+- 0 6127 6127"/>
              <a:gd name="T37" fmla="*/ T36 w 2021"/>
              <a:gd name="T38" fmla="+- 0 393 153"/>
              <a:gd name="T39" fmla="*/ 393 h 360"/>
              <a:gd name="T40" fmla="+- 0 7788 6127"/>
              <a:gd name="T41" fmla="*/ T40 w 2021"/>
              <a:gd name="T42" fmla="+- 0 393 153"/>
              <a:gd name="T43" fmla="*/ 393 h 360"/>
              <a:gd name="T44" fmla="+- 0 7788 6127"/>
              <a:gd name="T45" fmla="*/ T44 w 2021"/>
              <a:gd name="T46" fmla="+- 0 273 153"/>
              <a:gd name="T47" fmla="*/ 273 h 360"/>
              <a:gd name="T48" fmla="+- 0 8028 6127"/>
              <a:gd name="T49" fmla="*/ T48 w 2021"/>
              <a:gd name="T50" fmla="+- 0 273 153"/>
              <a:gd name="T51" fmla="*/ 273 h 360"/>
              <a:gd name="T52" fmla="+- 0 7848 6127"/>
              <a:gd name="T53" fmla="*/ T52 w 2021"/>
              <a:gd name="T54" fmla="+- 0 273 153"/>
              <a:gd name="T55" fmla="*/ 273 h 360"/>
              <a:gd name="T56" fmla="+- 0 7848 6127"/>
              <a:gd name="T57" fmla="*/ T56 w 2021"/>
              <a:gd name="T58" fmla="+- 0 393 153"/>
              <a:gd name="T59" fmla="*/ 393 h 360"/>
              <a:gd name="T60" fmla="+- 0 8028 6127"/>
              <a:gd name="T61" fmla="*/ T60 w 2021"/>
              <a:gd name="T62" fmla="+- 0 393 153"/>
              <a:gd name="T63" fmla="*/ 393 h 360"/>
              <a:gd name="T64" fmla="+- 0 8148 6127"/>
              <a:gd name="T65" fmla="*/ T64 w 2021"/>
              <a:gd name="T66" fmla="+- 0 333 153"/>
              <a:gd name="T67" fmla="*/ 333 h 360"/>
              <a:gd name="T68" fmla="+- 0 8028 6127"/>
              <a:gd name="T69" fmla="*/ T68 w 2021"/>
              <a:gd name="T70" fmla="+- 0 273 153"/>
              <a:gd name="T71" fmla="*/ 273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021" h="360">
                <a:moveTo>
                  <a:pt x="1661" y="0"/>
                </a:moveTo>
                <a:lnTo>
                  <a:pt x="1661" y="360"/>
                </a:lnTo>
                <a:lnTo>
                  <a:pt x="1901" y="240"/>
                </a:lnTo>
                <a:lnTo>
                  <a:pt x="1721" y="240"/>
                </a:lnTo>
                <a:lnTo>
                  <a:pt x="1721" y="120"/>
                </a:lnTo>
                <a:lnTo>
                  <a:pt x="1901" y="120"/>
                </a:lnTo>
                <a:lnTo>
                  <a:pt x="1661" y="0"/>
                </a:lnTo>
                <a:close/>
                <a:moveTo>
                  <a:pt x="1661" y="120"/>
                </a:moveTo>
                <a:lnTo>
                  <a:pt x="0" y="120"/>
                </a:lnTo>
                <a:lnTo>
                  <a:pt x="0" y="240"/>
                </a:lnTo>
                <a:lnTo>
                  <a:pt x="1661" y="240"/>
                </a:lnTo>
                <a:lnTo>
                  <a:pt x="1661" y="120"/>
                </a:lnTo>
                <a:close/>
                <a:moveTo>
                  <a:pt x="1901" y="120"/>
                </a:moveTo>
                <a:lnTo>
                  <a:pt x="1721" y="120"/>
                </a:lnTo>
                <a:lnTo>
                  <a:pt x="1721" y="240"/>
                </a:lnTo>
                <a:lnTo>
                  <a:pt x="1901" y="240"/>
                </a:lnTo>
                <a:lnTo>
                  <a:pt x="2021" y="180"/>
                </a:lnTo>
                <a:lnTo>
                  <a:pt x="1901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docshape5"/>
          <p:cNvSpPr>
            <a:spLocks/>
          </p:cNvSpPr>
          <p:nvPr/>
        </p:nvSpPr>
        <p:spPr bwMode="auto">
          <a:xfrm>
            <a:off x="5723878" y="4676439"/>
            <a:ext cx="408111" cy="151800"/>
          </a:xfrm>
          <a:custGeom>
            <a:avLst/>
            <a:gdLst>
              <a:gd name="T0" fmla="+- 0 7788 6127"/>
              <a:gd name="T1" fmla="*/ T0 w 2021"/>
              <a:gd name="T2" fmla="+- 0 153 153"/>
              <a:gd name="T3" fmla="*/ 153 h 360"/>
              <a:gd name="T4" fmla="+- 0 7788 6127"/>
              <a:gd name="T5" fmla="*/ T4 w 2021"/>
              <a:gd name="T6" fmla="+- 0 513 153"/>
              <a:gd name="T7" fmla="*/ 513 h 360"/>
              <a:gd name="T8" fmla="+- 0 8028 6127"/>
              <a:gd name="T9" fmla="*/ T8 w 2021"/>
              <a:gd name="T10" fmla="+- 0 393 153"/>
              <a:gd name="T11" fmla="*/ 393 h 360"/>
              <a:gd name="T12" fmla="+- 0 7848 6127"/>
              <a:gd name="T13" fmla="*/ T12 w 2021"/>
              <a:gd name="T14" fmla="+- 0 393 153"/>
              <a:gd name="T15" fmla="*/ 393 h 360"/>
              <a:gd name="T16" fmla="+- 0 7848 6127"/>
              <a:gd name="T17" fmla="*/ T16 w 2021"/>
              <a:gd name="T18" fmla="+- 0 273 153"/>
              <a:gd name="T19" fmla="*/ 273 h 360"/>
              <a:gd name="T20" fmla="+- 0 8028 6127"/>
              <a:gd name="T21" fmla="*/ T20 w 2021"/>
              <a:gd name="T22" fmla="+- 0 273 153"/>
              <a:gd name="T23" fmla="*/ 273 h 360"/>
              <a:gd name="T24" fmla="+- 0 7788 6127"/>
              <a:gd name="T25" fmla="*/ T24 w 2021"/>
              <a:gd name="T26" fmla="+- 0 153 153"/>
              <a:gd name="T27" fmla="*/ 153 h 360"/>
              <a:gd name="T28" fmla="+- 0 7788 6127"/>
              <a:gd name="T29" fmla="*/ T28 w 2021"/>
              <a:gd name="T30" fmla="+- 0 273 153"/>
              <a:gd name="T31" fmla="*/ 273 h 360"/>
              <a:gd name="T32" fmla="+- 0 6127 6127"/>
              <a:gd name="T33" fmla="*/ T32 w 2021"/>
              <a:gd name="T34" fmla="+- 0 273 153"/>
              <a:gd name="T35" fmla="*/ 273 h 360"/>
              <a:gd name="T36" fmla="+- 0 6127 6127"/>
              <a:gd name="T37" fmla="*/ T36 w 2021"/>
              <a:gd name="T38" fmla="+- 0 393 153"/>
              <a:gd name="T39" fmla="*/ 393 h 360"/>
              <a:gd name="T40" fmla="+- 0 7788 6127"/>
              <a:gd name="T41" fmla="*/ T40 w 2021"/>
              <a:gd name="T42" fmla="+- 0 393 153"/>
              <a:gd name="T43" fmla="*/ 393 h 360"/>
              <a:gd name="T44" fmla="+- 0 7788 6127"/>
              <a:gd name="T45" fmla="*/ T44 w 2021"/>
              <a:gd name="T46" fmla="+- 0 273 153"/>
              <a:gd name="T47" fmla="*/ 273 h 360"/>
              <a:gd name="T48" fmla="+- 0 8028 6127"/>
              <a:gd name="T49" fmla="*/ T48 w 2021"/>
              <a:gd name="T50" fmla="+- 0 273 153"/>
              <a:gd name="T51" fmla="*/ 273 h 360"/>
              <a:gd name="T52" fmla="+- 0 7848 6127"/>
              <a:gd name="T53" fmla="*/ T52 w 2021"/>
              <a:gd name="T54" fmla="+- 0 273 153"/>
              <a:gd name="T55" fmla="*/ 273 h 360"/>
              <a:gd name="T56" fmla="+- 0 7848 6127"/>
              <a:gd name="T57" fmla="*/ T56 w 2021"/>
              <a:gd name="T58" fmla="+- 0 393 153"/>
              <a:gd name="T59" fmla="*/ 393 h 360"/>
              <a:gd name="T60" fmla="+- 0 8028 6127"/>
              <a:gd name="T61" fmla="*/ T60 w 2021"/>
              <a:gd name="T62" fmla="+- 0 393 153"/>
              <a:gd name="T63" fmla="*/ 393 h 360"/>
              <a:gd name="T64" fmla="+- 0 8148 6127"/>
              <a:gd name="T65" fmla="*/ T64 w 2021"/>
              <a:gd name="T66" fmla="+- 0 333 153"/>
              <a:gd name="T67" fmla="*/ 333 h 360"/>
              <a:gd name="T68" fmla="+- 0 8028 6127"/>
              <a:gd name="T69" fmla="*/ T68 w 2021"/>
              <a:gd name="T70" fmla="+- 0 273 153"/>
              <a:gd name="T71" fmla="*/ 273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021" h="360">
                <a:moveTo>
                  <a:pt x="1661" y="0"/>
                </a:moveTo>
                <a:lnTo>
                  <a:pt x="1661" y="360"/>
                </a:lnTo>
                <a:lnTo>
                  <a:pt x="1901" y="240"/>
                </a:lnTo>
                <a:lnTo>
                  <a:pt x="1721" y="240"/>
                </a:lnTo>
                <a:lnTo>
                  <a:pt x="1721" y="120"/>
                </a:lnTo>
                <a:lnTo>
                  <a:pt x="1901" y="120"/>
                </a:lnTo>
                <a:lnTo>
                  <a:pt x="1661" y="0"/>
                </a:lnTo>
                <a:close/>
                <a:moveTo>
                  <a:pt x="1661" y="120"/>
                </a:moveTo>
                <a:lnTo>
                  <a:pt x="0" y="120"/>
                </a:lnTo>
                <a:lnTo>
                  <a:pt x="0" y="240"/>
                </a:lnTo>
                <a:lnTo>
                  <a:pt x="1661" y="240"/>
                </a:lnTo>
                <a:lnTo>
                  <a:pt x="1661" y="120"/>
                </a:lnTo>
                <a:close/>
                <a:moveTo>
                  <a:pt x="1901" y="120"/>
                </a:moveTo>
                <a:lnTo>
                  <a:pt x="1721" y="120"/>
                </a:lnTo>
                <a:lnTo>
                  <a:pt x="1721" y="240"/>
                </a:lnTo>
                <a:lnTo>
                  <a:pt x="1901" y="240"/>
                </a:lnTo>
                <a:lnTo>
                  <a:pt x="2021" y="180"/>
                </a:lnTo>
                <a:lnTo>
                  <a:pt x="1901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docshape5"/>
          <p:cNvSpPr>
            <a:spLocks/>
          </p:cNvSpPr>
          <p:nvPr/>
        </p:nvSpPr>
        <p:spPr bwMode="auto">
          <a:xfrm>
            <a:off x="5656736" y="5769675"/>
            <a:ext cx="513084" cy="163665"/>
          </a:xfrm>
          <a:custGeom>
            <a:avLst/>
            <a:gdLst>
              <a:gd name="T0" fmla="+- 0 7788 6127"/>
              <a:gd name="T1" fmla="*/ T0 w 2021"/>
              <a:gd name="T2" fmla="+- 0 153 153"/>
              <a:gd name="T3" fmla="*/ 153 h 360"/>
              <a:gd name="T4" fmla="+- 0 7788 6127"/>
              <a:gd name="T5" fmla="*/ T4 w 2021"/>
              <a:gd name="T6" fmla="+- 0 513 153"/>
              <a:gd name="T7" fmla="*/ 513 h 360"/>
              <a:gd name="T8" fmla="+- 0 8028 6127"/>
              <a:gd name="T9" fmla="*/ T8 w 2021"/>
              <a:gd name="T10" fmla="+- 0 393 153"/>
              <a:gd name="T11" fmla="*/ 393 h 360"/>
              <a:gd name="T12" fmla="+- 0 7848 6127"/>
              <a:gd name="T13" fmla="*/ T12 w 2021"/>
              <a:gd name="T14" fmla="+- 0 393 153"/>
              <a:gd name="T15" fmla="*/ 393 h 360"/>
              <a:gd name="T16" fmla="+- 0 7848 6127"/>
              <a:gd name="T17" fmla="*/ T16 w 2021"/>
              <a:gd name="T18" fmla="+- 0 273 153"/>
              <a:gd name="T19" fmla="*/ 273 h 360"/>
              <a:gd name="T20" fmla="+- 0 8028 6127"/>
              <a:gd name="T21" fmla="*/ T20 w 2021"/>
              <a:gd name="T22" fmla="+- 0 273 153"/>
              <a:gd name="T23" fmla="*/ 273 h 360"/>
              <a:gd name="T24" fmla="+- 0 7788 6127"/>
              <a:gd name="T25" fmla="*/ T24 w 2021"/>
              <a:gd name="T26" fmla="+- 0 153 153"/>
              <a:gd name="T27" fmla="*/ 153 h 360"/>
              <a:gd name="T28" fmla="+- 0 7788 6127"/>
              <a:gd name="T29" fmla="*/ T28 w 2021"/>
              <a:gd name="T30" fmla="+- 0 273 153"/>
              <a:gd name="T31" fmla="*/ 273 h 360"/>
              <a:gd name="T32" fmla="+- 0 6127 6127"/>
              <a:gd name="T33" fmla="*/ T32 w 2021"/>
              <a:gd name="T34" fmla="+- 0 273 153"/>
              <a:gd name="T35" fmla="*/ 273 h 360"/>
              <a:gd name="T36" fmla="+- 0 6127 6127"/>
              <a:gd name="T37" fmla="*/ T36 w 2021"/>
              <a:gd name="T38" fmla="+- 0 393 153"/>
              <a:gd name="T39" fmla="*/ 393 h 360"/>
              <a:gd name="T40" fmla="+- 0 7788 6127"/>
              <a:gd name="T41" fmla="*/ T40 w 2021"/>
              <a:gd name="T42" fmla="+- 0 393 153"/>
              <a:gd name="T43" fmla="*/ 393 h 360"/>
              <a:gd name="T44" fmla="+- 0 7788 6127"/>
              <a:gd name="T45" fmla="*/ T44 w 2021"/>
              <a:gd name="T46" fmla="+- 0 273 153"/>
              <a:gd name="T47" fmla="*/ 273 h 360"/>
              <a:gd name="T48" fmla="+- 0 8028 6127"/>
              <a:gd name="T49" fmla="*/ T48 w 2021"/>
              <a:gd name="T50" fmla="+- 0 273 153"/>
              <a:gd name="T51" fmla="*/ 273 h 360"/>
              <a:gd name="T52" fmla="+- 0 7848 6127"/>
              <a:gd name="T53" fmla="*/ T52 w 2021"/>
              <a:gd name="T54" fmla="+- 0 273 153"/>
              <a:gd name="T55" fmla="*/ 273 h 360"/>
              <a:gd name="T56" fmla="+- 0 7848 6127"/>
              <a:gd name="T57" fmla="*/ T56 w 2021"/>
              <a:gd name="T58" fmla="+- 0 393 153"/>
              <a:gd name="T59" fmla="*/ 393 h 360"/>
              <a:gd name="T60" fmla="+- 0 8028 6127"/>
              <a:gd name="T61" fmla="*/ T60 w 2021"/>
              <a:gd name="T62" fmla="+- 0 393 153"/>
              <a:gd name="T63" fmla="*/ 393 h 360"/>
              <a:gd name="T64" fmla="+- 0 8148 6127"/>
              <a:gd name="T65" fmla="*/ T64 w 2021"/>
              <a:gd name="T66" fmla="+- 0 333 153"/>
              <a:gd name="T67" fmla="*/ 333 h 360"/>
              <a:gd name="T68" fmla="+- 0 8028 6127"/>
              <a:gd name="T69" fmla="*/ T68 w 2021"/>
              <a:gd name="T70" fmla="+- 0 273 153"/>
              <a:gd name="T71" fmla="*/ 273 h 36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2021" h="360">
                <a:moveTo>
                  <a:pt x="1661" y="0"/>
                </a:moveTo>
                <a:lnTo>
                  <a:pt x="1661" y="360"/>
                </a:lnTo>
                <a:lnTo>
                  <a:pt x="1901" y="240"/>
                </a:lnTo>
                <a:lnTo>
                  <a:pt x="1721" y="240"/>
                </a:lnTo>
                <a:lnTo>
                  <a:pt x="1721" y="120"/>
                </a:lnTo>
                <a:lnTo>
                  <a:pt x="1901" y="120"/>
                </a:lnTo>
                <a:lnTo>
                  <a:pt x="1661" y="0"/>
                </a:lnTo>
                <a:close/>
                <a:moveTo>
                  <a:pt x="1661" y="120"/>
                </a:moveTo>
                <a:lnTo>
                  <a:pt x="0" y="120"/>
                </a:lnTo>
                <a:lnTo>
                  <a:pt x="0" y="240"/>
                </a:lnTo>
                <a:lnTo>
                  <a:pt x="1661" y="240"/>
                </a:lnTo>
                <a:lnTo>
                  <a:pt x="1661" y="120"/>
                </a:lnTo>
                <a:close/>
                <a:moveTo>
                  <a:pt x="1901" y="120"/>
                </a:moveTo>
                <a:lnTo>
                  <a:pt x="1721" y="120"/>
                </a:lnTo>
                <a:lnTo>
                  <a:pt x="1721" y="240"/>
                </a:lnTo>
                <a:lnTo>
                  <a:pt x="1901" y="240"/>
                </a:lnTo>
                <a:lnTo>
                  <a:pt x="2021" y="180"/>
                </a:lnTo>
                <a:lnTo>
                  <a:pt x="1901" y="120"/>
                </a:lnTo>
                <a:close/>
              </a:path>
            </a:pathLst>
          </a:custGeom>
          <a:solidFill>
            <a:srgbClr val="2B0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98890" y="1149947"/>
            <a:ext cx="2903447" cy="7506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Курс «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Научи нас,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сказка!»</a:t>
            </a:r>
            <a:endParaRPr lang="ru-RU" sz="1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7295" y="2048858"/>
            <a:ext cx="2881370" cy="7506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Курс «</a:t>
            </a:r>
            <a:r>
              <a:rPr lang="ru-RU" sz="16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Куборо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57294" y="3031408"/>
            <a:ext cx="2881370" cy="11158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Курс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«Разговоры о важном»</a:t>
            </a:r>
            <a:endParaRPr lang="ru-RU" sz="1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57294" y="4293578"/>
            <a:ext cx="2881370" cy="8117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Курс «Ритмика»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Курс «Азбука безопасности</a:t>
            </a:r>
            <a:endParaRPr lang="ru-RU" sz="1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15635" y="5389638"/>
            <a:ext cx="2823029" cy="7506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Курс «Грамотный читатель»</a:t>
            </a:r>
          </a:p>
        </p:txBody>
      </p:sp>
      <p:sp>
        <p:nvSpPr>
          <p:cNvPr id="23" name="Заголовок 8"/>
          <p:cNvSpPr txBox="1">
            <a:spLocks/>
          </p:cNvSpPr>
          <p:nvPr/>
        </p:nvSpPr>
        <p:spPr>
          <a:xfrm>
            <a:off x="1585935" y="88649"/>
            <a:ext cx="6948465" cy="785879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ПЛАН ВНЕУРОЧНОЙ ДЕЯЙТЕЛЬНОСТИ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079" y="63320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67501" y="231552"/>
            <a:ext cx="6948465" cy="7858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КУРС « РАЗГОВОРЫ О ВАЖНОМ 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079" y="63320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67501" y="231552"/>
            <a:ext cx="6948465" cy="7858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КУРС « НАУЧИ </a:t>
            </a:r>
            <a:r>
              <a:rPr lang="ru-RU" sz="2000" b="1" dirty="0" smtClean="0">
                <a:solidFill>
                  <a:schemeClr val="bg1"/>
                </a:solidFill>
              </a:rPr>
              <a:t>НАС, </a:t>
            </a:r>
            <a:r>
              <a:rPr lang="ru-RU" sz="2000" b="1" dirty="0" smtClean="0">
                <a:solidFill>
                  <a:schemeClr val="bg1"/>
                </a:solidFill>
              </a:rPr>
              <a:t>СКАЗКА»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079" y="63320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67501" y="231552"/>
            <a:ext cx="6948465" cy="7858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КУРС « КУБОРО»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079" y="63320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67501" y="231552"/>
            <a:ext cx="6948465" cy="7858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КУРС « ГРАМОТНЫЙ ЧИТАТЕЛЬ»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079" y="63320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67501" y="231552"/>
            <a:ext cx="6948465" cy="78587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КУРС « АЗБУКА БЕЗОПАСНОСТИ»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8895" y="441241"/>
            <a:ext cx="7343253" cy="342839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«Во все времена в основе качественного школьного образования лежала работа учителя.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Сегодня требования к этой профессии многократно возрастают. Создание достойной мотивации для учителей, условий для их постоянного самосовершенствования, для повышения квалификации сегодня становятся ключевым фактором развития всей системы общего образования</a:t>
            </a:r>
            <a:r>
              <a:rPr lang="ru-RU" sz="2000" b="1" i="1" dirty="0" smtClean="0">
                <a:solidFill>
                  <a:srgbClr val="002060"/>
                </a:solidFill>
              </a:rPr>
              <a:t>».                                                                                                                    В</a:t>
            </a:r>
            <a:r>
              <a:rPr lang="ru-RU" sz="2000" b="1" i="1" dirty="0">
                <a:solidFill>
                  <a:srgbClr val="002060"/>
                </a:solidFill>
              </a:rPr>
              <a:t>. В. Путин 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static.tildacdn.com/tild6132-3330-4437-a366-323935356430/1611340742_32-p-k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8224" y="2087869"/>
            <a:ext cx="8329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2060"/>
                </a:solidFill>
              </a:rPr>
              <a:t>«Во все времена в основе качественного школьного образования лежала работа учителя.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Сегодня требования к этой профессии многократно возрастают. Создание достойной мотивации для учителей, условий для их постоянного самосовершенствования, для повышения квалификации сегодня становятся ключевым фактором развития всей системы общего образования».                                                                                                                    В. В. Путин </a:t>
            </a:r>
            <a:endParaRPr lang="ru-RU" sz="2000" dirty="0">
              <a:solidFill>
                <a:srgbClr val="002060"/>
              </a:solidFill>
            </a:endParaRPr>
          </a:p>
          <a:p>
            <a:pPr algn="r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0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0606" y="2481943"/>
            <a:ext cx="6953795" cy="4258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Заголовок 8"/>
          <p:cNvSpPr txBox="1">
            <a:spLocks noGrp="1"/>
          </p:cNvSpPr>
          <p:nvPr>
            <p:ph type="title"/>
          </p:nvPr>
        </p:nvSpPr>
        <p:spPr>
          <a:xfrm>
            <a:off x="1580606" y="260194"/>
            <a:ext cx="6223991" cy="785757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ФУНКЦИОНАЛЬНО ГРАМОТНАЯ ЛИЧНОСТЬ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6497" y="1514452"/>
            <a:ext cx="3387145" cy="710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Человек самостоятельный 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4083" y="2330223"/>
            <a:ext cx="3387145" cy="710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Человек познающий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25035" y="1480876"/>
            <a:ext cx="3387145" cy="710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Человек, </a:t>
            </a:r>
            <a:r>
              <a:rPr lang="ru-RU" b="1" dirty="0" smtClean="0"/>
              <a:t>умеющий жить среди людей</a:t>
            </a:r>
            <a:endParaRPr lang="ru-RU" b="1" dirty="0"/>
          </a:p>
        </p:txBody>
      </p:sp>
      <p:sp>
        <p:nvSpPr>
          <p:cNvPr id="2" name="Стрелка вниз 1"/>
          <p:cNvSpPr/>
          <p:nvPr/>
        </p:nvSpPr>
        <p:spPr>
          <a:xfrm>
            <a:off x="4301544" y="1185120"/>
            <a:ext cx="236111" cy="70807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522339" y="1072978"/>
            <a:ext cx="276027" cy="41444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665685" y="1045951"/>
            <a:ext cx="276027" cy="41444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6497" y="3192121"/>
            <a:ext cx="3387145" cy="1132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 образования</a:t>
            </a:r>
            <a:r>
              <a:rPr lang="ru-RU" b="1" dirty="0" smtClean="0">
                <a:solidFill>
                  <a:srgbClr val="002060"/>
                </a:solidFill>
              </a:rPr>
              <a:t>-функционально грамотная личность.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6497" y="4468574"/>
            <a:ext cx="3387145" cy="22718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Личность, </a:t>
            </a:r>
            <a:r>
              <a:rPr lang="ru-RU" sz="1400" b="1" dirty="0" smtClean="0">
                <a:solidFill>
                  <a:schemeClr val="bg1"/>
                </a:solidFill>
              </a:rPr>
              <a:t>способная </a:t>
            </a:r>
            <a:r>
              <a:rPr lang="ru-RU" sz="1400" b="1" dirty="0">
                <a:solidFill>
                  <a:schemeClr val="bg1"/>
                </a:solidFill>
              </a:rPr>
              <a:t>самостоятельно осуществлять учебную деятельность и применять приобретенные знания, умения и навыки для решения жизненных задач в различных сферах человеческой деятельности, общения и социальных отношений.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15177" y="3215705"/>
            <a:ext cx="4893972" cy="352472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sz="1500" b="1" dirty="0" smtClean="0">
                <a:solidFill>
                  <a:srgbClr val="0070C0"/>
                </a:solidFill>
              </a:rPr>
              <a:t>развивать мышление- </a:t>
            </a:r>
            <a:r>
              <a:rPr lang="ru-RU" sz="1500" b="1" dirty="0">
                <a:solidFill>
                  <a:srgbClr val="0070C0"/>
                </a:solidFill>
              </a:rPr>
              <a:t>из наглядно-действенного перевести его в абстрактно-логическое</a:t>
            </a:r>
          </a:p>
          <a:p>
            <a:r>
              <a:rPr lang="ru-RU" sz="1500" b="1" dirty="0" smtClean="0">
                <a:solidFill>
                  <a:srgbClr val="0070C0"/>
                </a:solidFill>
              </a:rPr>
              <a:t>-развить </a:t>
            </a:r>
            <a:r>
              <a:rPr lang="ru-RU" sz="1500" b="1" dirty="0">
                <a:solidFill>
                  <a:srgbClr val="0070C0"/>
                </a:solidFill>
              </a:rPr>
              <a:t>речь, аналитико-синтетические способности, развить память и внимание, фантазию и воображение</a:t>
            </a:r>
          </a:p>
          <a:p>
            <a:r>
              <a:rPr lang="ru-RU" sz="1500" b="1" dirty="0" smtClean="0">
                <a:solidFill>
                  <a:srgbClr val="0070C0"/>
                </a:solidFill>
              </a:rPr>
              <a:t>-пространственное </a:t>
            </a:r>
            <a:r>
              <a:rPr lang="ru-RU" sz="1500" b="1" dirty="0">
                <a:solidFill>
                  <a:srgbClr val="0070C0"/>
                </a:solidFill>
              </a:rPr>
              <a:t>восприятие</a:t>
            </a:r>
          </a:p>
          <a:p>
            <a:r>
              <a:rPr lang="ru-RU" sz="1500" b="1" dirty="0" smtClean="0">
                <a:solidFill>
                  <a:srgbClr val="0070C0"/>
                </a:solidFill>
              </a:rPr>
              <a:t>-развить </a:t>
            </a:r>
            <a:r>
              <a:rPr lang="ru-RU" sz="1500" b="1" dirty="0">
                <a:solidFill>
                  <a:srgbClr val="0070C0"/>
                </a:solidFill>
              </a:rPr>
              <a:t>моторную функцию, способность контролировать свои движения, а также мелкую моторику</a:t>
            </a:r>
          </a:p>
          <a:p>
            <a:r>
              <a:rPr lang="ru-RU" sz="1500" b="1" dirty="0" smtClean="0">
                <a:solidFill>
                  <a:srgbClr val="0070C0"/>
                </a:solidFill>
              </a:rPr>
              <a:t>-развить </a:t>
            </a:r>
            <a:r>
              <a:rPr lang="ru-RU" sz="1500" b="1" dirty="0">
                <a:solidFill>
                  <a:srgbClr val="0070C0"/>
                </a:solidFill>
              </a:rPr>
              <a:t>коммуникативные способности, способность общаться, контролировать эмоции, управлять своим поведением.</a:t>
            </a:r>
          </a:p>
          <a:p>
            <a:pPr algn="ctr"/>
            <a:endParaRPr lang="ru-RU" sz="15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9622" y="126328"/>
            <a:ext cx="2962141" cy="710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ЕСТЕСТВЕННОНАУЧНАЯ</a:t>
            </a:r>
          </a:p>
          <a:p>
            <a:pPr algn="ctr"/>
            <a:r>
              <a:rPr lang="ru-RU" b="1" dirty="0" smtClean="0"/>
              <a:t>ГРАМОТНОСТЬ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95115" y="141880"/>
            <a:ext cx="3065172" cy="710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МАТЕМАТИЧЕСКАЯ</a:t>
            </a:r>
          </a:p>
          <a:p>
            <a:pPr algn="ctr"/>
            <a:r>
              <a:rPr lang="ru-RU" b="1" dirty="0" smtClean="0"/>
              <a:t>ГРАМОТНОСТЬ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61763" y="126328"/>
            <a:ext cx="2833352" cy="7101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ЧИТАТЕЛЬСКАЯ </a:t>
            </a:r>
          </a:p>
          <a:p>
            <a:pPr algn="ctr"/>
            <a:r>
              <a:rPr lang="ru-RU" b="1" dirty="0" smtClean="0"/>
              <a:t>ГРАМОТНОСТЬ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3864" y="852058"/>
            <a:ext cx="2923504" cy="4062985"/>
          </a:xfrm>
          <a:prstGeom prst="rect">
            <a:avLst/>
          </a:prstGeom>
          <a:solidFill>
            <a:srgbClr val="E2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+mj-lt"/>
              </a:rPr>
              <a:t>-</a:t>
            </a:r>
            <a:r>
              <a:rPr lang="ru-RU" sz="1600" dirty="0" smtClean="0">
                <a:solidFill>
                  <a:srgbClr val="7030A0"/>
                </a:solidFill>
                <a:latin typeface="+mj-lt"/>
              </a:rPr>
              <a:t>это </a:t>
            </a:r>
            <a:r>
              <a:rPr lang="ru-RU" sz="1600" dirty="0">
                <a:solidFill>
                  <a:srgbClr val="7030A0"/>
                </a:solidFill>
                <a:latin typeface="+mj-lt"/>
              </a:rPr>
              <a:t>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 проблематикой.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61763" y="852058"/>
            <a:ext cx="2923504" cy="4062985"/>
          </a:xfrm>
          <a:prstGeom prst="rect">
            <a:avLst/>
          </a:prstGeom>
          <a:solidFill>
            <a:srgbClr val="E2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-это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  <a:p>
            <a:pPr algn="ctr"/>
            <a:endParaRPr lang="ru-RU" alt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Базовый </a:t>
            </a:r>
            <a:r>
              <a:rPr lang="ru-RU" altLang="ru-RU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навык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функциональной</a:t>
            </a:r>
          </a:p>
          <a:p>
            <a:pPr algn="ctr"/>
            <a:r>
              <a:rPr lang="ru-RU" altLang="ru-RU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грамотности</a:t>
            </a:r>
          </a:p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9662" y="867610"/>
            <a:ext cx="2923504" cy="4062985"/>
          </a:xfrm>
          <a:prstGeom prst="rect">
            <a:avLst/>
          </a:prstGeom>
          <a:solidFill>
            <a:srgbClr val="E2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+mj-lt"/>
              </a:rPr>
              <a:t>- это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</a:r>
          </a:p>
        </p:txBody>
      </p:sp>
      <p:sp>
        <p:nvSpPr>
          <p:cNvPr id="25" name="Левая фигурная скобка 16"/>
          <p:cNvSpPr>
            <a:spLocks/>
          </p:cNvSpPr>
          <p:nvPr/>
        </p:nvSpPr>
        <p:spPr bwMode="auto">
          <a:xfrm rot="16200000">
            <a:off x="4391619" y="2406286"/>
            <a:ext cx="386519" cy="2194636"/>
          </a:xfrm>
          <a:prstGeom prst="leftBrace">
            <a:avLst>
              <a:gd name="adj1" fmla="val 833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51130" y="4915043"/>
            <a:ext cx="4829578" cy="7101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ФОРМУЛА УСПЕХА</a:t>
            </a:r>
            <a:endParaRPr lang="ru-RU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02635" y="5591969"/>
            <a:ext cx="8126568" cy="8654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b="1" dirty="0">
                <a:solidFill>
                  <a:srgbClr val="0070C0"/>
                </a:solidFill>
              </a:rPr>
              <a:t>УСВОЕНИЕ + </a:t>
            </a:r>
            <a:r>
              <a:rPr lang="ru-RU" b="1" dirty="0">
                <a:solidFill>
                  <a:srgbClr val="00B050"/>
                </a:solidFill>
              </a:rPr>
              <a:t>ПРИМЕНЕНИЕ ЗНАНИЙ НА </a:t>
            </a:r>
            <a:r>
              <a:rPr lang="ru-RU" b="1" dirty="0" smtClean="0">
                <a:solidFill>
                  <a:srgbClr val="00B050"/>
                </a:solidFill>
              </a:rPr>
              <a:t>ПРАКТИКЕ=</a:t>
            </a:r>
            <a:r>
              <a:rPr lang="ru-RU" b="1" dirty="0" smtClean="0">
                <a:solidFill>
                  <a:srgbClr val="C00000"/>
                </a:solidFill>
              </a:rPr>
              <a:t>ОВЛАДЕНИЕ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500688" y="1071563"/>
            <a:ext cx="3429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b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грамотная личность</a:t>
            </a:r>
          </a:p>
          <a:p>
            <a:pPr algn="just"/>
            <a:r>
              <a:rPr lang="ru-RU" alt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b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</a:t>
            </a:r>
          </a:p>
          <a:p>
            <a:pPr algn="just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Яблочки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b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компетенции</a:t>
            </a:r>
          </a:p>
          <a:p>
            <a:pPr algn="just"/>
            <a:r>
              <a:rPr lang="ru-RU" alt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Лейка </a:t>
            </a:r>
            <a:r>
              <a:rPr lang="ru-RU" alt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373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altLang="ru-RU" b="1" dirty="0">
                <a:solidFill>
                  <a:srgbClr val="6F6F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604" name="Picture 10" descr="C:\Users\Андрей\Desktop\10901655-nzn-n-n--n--n------n------n--nzn--n--------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14438"/>
            <a:ext cx="35115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C:\Users\Андрей\Desktop\default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556">
            <a:off x="5375275" y="3541713"/>
            <a:ext cx="2151063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00766" y="109538"/>
            <a:ext cx="7340958" cy="882809"/>
          </a:xfrm>
          <a:prstGeom prst="roundRect">
            <a:avLst/>
          </a:prstGeom>
          <a:solidFill>
            <a:srgbClr val="E2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Модель </a:t>
            </a:r>
            <a:r>
              <a:rPr lang="ru-RU" altLang="ru-RU" sz="20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latin typeface="+mj-lt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формирования и развития функциональной грамотности </a:t>
            </a:r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74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static.tildacdn.com/tild6132-3330-4437-a366-323935356430/1611340742_32-p-k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5119" y="2452910"/>
            <a:ext cx="8269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D0013"/>
                </a:solidFill>
              </a:rPr>
              <a:t>Будущее образование –это мотивация, интерес, активность учащихся и учителей!</a:t>
            </a:r>
            <a:endParaRPr lang="ru-RU" sz="3600" b="1" dirty="0">
              <a:solidFill>
                <a:srgbClr val="FD00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0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71" y="156754"/>
            <a:ext cx="7903029" cy="1526178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34" y="1243289"/>
            <a:ext cx="2958477" cy="33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43066" y="156754"/>
            <a:ext cx="7491841" cy="914400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ИЗМЕНЕНИЯ В СИСТЕМЕ НАЧАЛЬНОГО ОБЩЕГО ОБРАЗОВАНИЯ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00205" y="1243288"/>
            <a:ext cx="3634702" cy="33287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ФГОС НОО</a:t>
            </a:r>
          </a:p>
          <a:p>
            <a:pPr algn="ctr"/>
            <a:r>
              <a:rPr lang="ru-RU" b="1" dirty="0" smtClean="0"/>
              <a:t>( Приказ министерства просвещения РФ от 31 мая 2021г. № 286</a:t>
            </a:r>
          </a:p>
          <a:p>
            <a:pPr algn="ctr"/>
            <a:r>
              <a:rPr lang="ru-RU" b="1" dirty="0" smtClean="0"/>
              <a:t>« Об утверждении федерального государственного образовательного стандарта начального общего образования»)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84734" y="4842455"/>
            <a:ext cx="7350173" cy="721217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ОСНОВНАЯ ЗАДАЧА ФГОС-2021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1525118" y="5679583"/>
            <a:ext cx="7350173" cy="1081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-создание </a:t>
            </a:r>
            <a:r>
              <a:rPr lang="ru-RU" sz="1600" b="1" dirty="0">
                <a:solidFill>
                  <a:srgbClr val="002060"/>
                </a:solidFill>
              </a:rPr>
              <a:t>единого образовательного пространства по всей РФ. Считается, что оно обеспечит комфортные условия обучения для детей при переезде в другой населенный пункт или при переходе на семейное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41847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42802"/>
              </p:ext>
            </p:extLst>
          </p:nvPr>
        </p:nvGraphicFramePr>
        <p:xfrm>
          <a:off x="92075" y="1384300"/>
          <a:ext cx="4192588" cy="4924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92588">
                  <a:extLst>
                    <a:ext uri="{9D8B030D-6E8A-4147-A177-3AD203B41FA5}"/>
                  </a:extLst>
                </a:gridCol>
              </a:tblGrid>
              <a:tr h="978952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bg1"/>
                          </a:solidFill>
                        </a:rPr>
                        <a:t>Личностные результаты</a:t>
                      </a:r>
                      <a:r>
                        <a:rPr lang="ru-RU" sz="1900" baseline="0" dirty="0" smtClean="0">
                          <a:solidFill>
                            <a:schemeClr val="bg1"/>
                          </a:solidFill>
                        </a:rPr>
                        <a:t> группируются по направления воспитания:</a:t>
                      </a:r>
                      <a:endParaRPr lang="ru-RU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  <a:tr h="394547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гражданско-патриотическое;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физическое воспитание;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духовно-нравственное;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эстетическое;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Физическое;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трудовое,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экологическое;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ценности научного познания.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25821"/>
              </p:ext>
            </p:extLst>
          </p:nvPr>
        </p:nvGraphicFramePr>
        <p:xfrm>
          <a:off x="4427538" y="1384300"/>
          <a:ext cx="4608512" cy="48659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08512">
                  <a:extLst>
                    <a:ext uri="{9D8B030D-6E8A-4147-A177-3AD203B41FA5}"/>
                  </a:extLst>
                </a:gridCol>
              </a:tblGrid>
              <a:tr h="904657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Метапредметные результаты группируются по видам</a:t>
                      </a:r>
                      <a:r>
                        <a:rPr lang="ru-RU" sz="1900" baseline="0" dirty="0" smtClean="0"/>
                        <a:t> УУД</a:t>
                      </a:r>
                    </a:p>
                    <a:p>
                      <a:endParaRPr lang="ru-RU" sz="1900" dirty="0"/>
                    </a:p>
                  </a:txBody>
                  <a:tcPr marT="45726" marB="45726"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  <a:tr h="390578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овладение</a:t>
                      </a: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 познавательными УУД (базовые логические, базовые исследовательские, работа с информацией);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овладение</a:t>
                      </a: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 коммуникативными УУД – общение, совместная деятельность;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900" dirty="0" smtClean="0">
                          <a:solidFill>
                            <a:srgbClr val="002060"/>
                          </a:solidFill>
                        </a:rPr>
                        <a:t>овладение</a:t>
                      </a:r>
                      <a:r>
                        <a:rPr lang="ru-RU" sz="1900" baseline="0" dirty="0" smtClean="0">
                          <a:solidFill>
                            <a:srgbClr val="002060"/>
                          </a:solidFill>
                        </a:rPr>
                        <a:t> регулятивными УУД – самоорганизация и самоконтроль.</a:t>
                      </a:r>
                      <a:endParaRPr lang="ru-RU" sz="190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8079" y="63320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67501" y="231552"/>
            <a:ext cx="6948465" cy="785879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ПЛАНИРУЕМЫЕ РЕЗУЛЬТАТЫ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835150" y="765175"/>
            <a:ext cx="5976938" cy="1069975"/>
          </a:xfrm>
        </p:spPr>
        <p:txBody>
          <a:bodyPr>
            <a:normAutofit/>
          </a:bodyPr>
          <a:lstStyle/>
          <a:p>
            <a:endParaRPr lang="ru-RU" altLang="ru-RU" sz="36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82825468"/>
              </p:ext>
            </p:extLst>
          </p:nvPr>
        </p:nvGraphicFramePr>
        <p:xfrm>
          <a:off x="0" y="1300162"/>
          <a:ext cx="9017095" cy="440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>
          <a:xfrm>
            <a:off x="1349386" y="270189"/>
            <a:ext cx="6948465" cy="785879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ЭТАПЫ ФОРМИРОВАНИЯ УМЕНИЙ МЛАДШИХ ШКОЛЬНИКОВ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692150"/>
            <a:ext cx="8229600" cy="10699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49885755"/>
              </p:ext>
            </p:extLst>
          </p:nvPr>
        </p:nvGraphicFramePr>
        <p:xfrm>
          <a:off x="444500" y="1159099"/>
          <a:ext cx="8666677" cy="540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835150" y="765175"/>
            <a:ext cx="5976938" cy="1069975"/>
          </a:xfrm>
        </p:spPr>
        <p:txBody>
          <a:bodyPr>
            <a:normAutofit/>
          </a:bodyPr>
          <a:lstStyle/>
          <a:p>
            <a:endParaRPr lang="ru-RU" altLang="ru-RU" sz="3600" b="1" dirty="0" smtClean="0">
              <a:solidFill>
                <a:schemeClr val="accent2"/>
              </a:solidFill>
            </a:endParaRPr>
          </a:p>
        </p:txBody>
      </p:sp>
      <p:sp>
        <p:nvSpPr>
          <p:cNvPr id="7" name="Заголовок 8"/>
          <p:cNvSpPr txBox="1">
            <a:spLocks/>
          </p:cNvSpPr>
          <p:nvPr/>
        </p:nvSpPr>
        <p:spPr>
          <a:xfrm>
            <a:off x="1349385" y="244432"/>
            <a:ext cx="6948465" cy="785879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СИСТЕМНО-ДЕЯТЕЛЬНОСТНЫЙ ПОДХОД В ОБУЧЕНИИ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9386" y="1300162"/>
            <a:ext cx="4098378" cy="3516537"/>
          </a:xfrm>
          <a:prstGeom prst="rect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о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рганизация 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учебного процесса, в котором главное место отводится активной и разносторонней, в максимальной степени самостоятельной познавательной деятельности школьника.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3438" y="1300163"/>
            <a:ext cx="2614412" cy="1623342"/>
          </a:xfrm>
          <a:prstGeom prst="rect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учат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3438" y="3193357"/>
            <a:ext cx="2614412" cy="1623342"/>
          </a:xfrm>
          <a:prstGeom prst="rect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учусь!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72839" y="1356335"/>
            <a:ext cx="1889339" cy="1589328"/>
          </a:xfrm>
          <a:prstGeom prst="line">
            <a:avLst/>
          </a:prstGeom>
          <a:ln w="76200">
            <a:solidFill>
              <a:srgbClr val="C40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172839" y="1322321"/>
            <a:ext cx="1889339" cy="1601184"/>
          </a:xfrm>
          <a:prstGeom prst="line">
            <a:avLst/>
          </a:prstGeom>
          <a:ln w="76200">
            <a:solidFill>
              <a:srgbClr val="C400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3039414" y="4971245"/>
            <a:ext cx="359161" cy="618186"/>
          </a:xfrm>
          <a:prstGeom prst="downArrow">
            <a:avLst/>
          </a:prstGeom>
          <a:solidFill>
            <a:srgbClr val="FF00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49385" y="5743977"/>
            <a:ext cx="7047639" cy="938012"/>
          </a:xfrm>
          <a:prstGeom prst="rect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Цель </a:t>
            </a:r>
            <a:r>
              <a:rPr lang="ru-RU" b="1" dirty="0" err="1" smtClean="0">
                <a:solidFill>
                  <a:srgbClr val="C00000"/>
                </a:solidFill>
              </a:rPr>
              <a:t>обучения</a:t>
            </a:r>
            <a:r>
              <a:rPr lang="ru-RU" b="1" dirty="0" err="1" smtClean="0">
                <a:solidFill>
                  <a:srgbClr val="FAFAFA"/>
                </a:solidFill>
              </a:rPr>
              <a:t>я</a:t>
            </a:r>
            <a:r>
              <a:rPr lang="ru-RU" b="1" dirty="0" smtClean="0">
                <a:solidFill>
                  <a:srgbClr val="002060"/>
                </a:solidFill>
              </a:rPr>
              <a:t>– развитие личности ребенка, способной к самообразованию.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55822"/>
              </p:ext>
            </p:extLst>
          </p:nvPr>
        </p:nvGraphicFramePr>
        <p:xfrm>
          <a:off x="92075" y="1384300"/>
          <a:ext cx="4192588" cy="49244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92588">
                  <a:extLst>
                    <a:ext uri="{9D8B030D-6E8A-4147-A177-3AD203B41FA5}"/>
                  </a:extLst>
                </a:gridCol>
              </a:tblGrid>
              <a:tr h="978951"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ВИЗУАЛЬНЫЕ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  <a:tr h="39454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Тема-вопрос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Работа над понятием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Ситуация яркого пятна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Исключение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Домысливание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Проблемная ситуация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Группировка.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000" b="1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647092"/>
              </p:ext>
            </p:extLst>
          </p:nvPr>
        </p:nvGraphicFramePr>
        <p:xfrm>
          <a:off x="4427538" y="1384299"/>
          <a:ext cx="4608512" cy="4924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08512">
                  <a:extLst>
                    <a:ext uri="{9D8B030D-6E8A-4147-A177-3AD203B41FA5}"/>
                  </a:extLst>
                </a:gridCol>
              </a:tblGrid>
              <a:tr h="926094">
                <a:tc>
                  <a:txBody>
                    <a:bodyPr/>
                    <a:lstStyle/>
                    <a:p>
                      <a:endParaRPr lang="ru-RU" sz="1900" dirty="0" smtClean="0"/>
                    </a:p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АУДИАЛЬНЫЕ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T="45726" marB="45726">
                    <a:solidFill>
                      <a:srgbClr val="0070C0"/>
                    </a:solidFill>
                  </a:tcPr>
                </a:tc>
                <a:extLst>
                  <a:ext uri="{0D108BD9-81ED-4DB2-BD59-A6C34878D82A}"/>
                </a:extLst>
              </a:tr>
              <a:tr h="39983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Подводящий диалог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Собери слово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Исключение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Проблема предыдущего     урока.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8079" y="63320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67501" y="231552"/>
            <a:ext cx="6948465" cy="785879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ЦЕЛЕПОЛОГАНИЕ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079" y="63320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52282" y="231552"/>
            <a:ext cx="7064373" cy="785879"/>
          </a:xfrm>
          <a:prstGeom prst="roundRect">
            <a:avLst/>
          </a:prstGeom>
          <a:solidFill>
            <a:srgbClr val="FD00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СОВРЕМЕННЫЕ ОБРАЗОВАТЕЛЬНЫЕ ТЕХНОЛОГИИ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2282" y="1403798"/>
            <a:ext cx="3650349" cy="4346319"/>
          </a:xfrm>
          <a:prstGeom prst="rect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</a:rPr>
              <a:t>• Информационно – </a:t>
            </a:r>
            <a:r>
              <a:rPr lang="ru-RU" sz="1600" b="1" dirty="0" smtClean="0">
                <a:solidFill>
                  <a:srgbClr val="002060"/>
                </a:solidFill>
              </a:rPr>
              <a:t>коммуникационная технология ;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• </a:t>
            </a:r>
            <a:r>
              <a:rPr lang="ru-RU" sz="1600" b="1" dirty="0" smtClean="0">
                <a:solidFill>
                  <a:srgbClr val="002060"/>
                </a:solidFill>
              </a:rPr>
              <a:t>Проектная технология; 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• Технология развивающего </a:t>
            </a:r>
            <a:r>
              <a:rPr lang="ru-RU" sz="1600" b="1" dirty="0" smtClean="0">
                <a:solidFill>
                  <a:srgbClr val="002060"/>
                </a:solidFill>
              </a:rPr>
              <a:t>  обучения; 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• </a:t>
            </a:r>
            <a:r>
              <a:rPr lang="ru-RU" sz="1600" b="1" dirty="0" err="1">
                <a:solidFill>
                  <a:srgbClr val="002060"/>
                </a:solidFill>
              </a:rPr>
              <a:t>Здоровьесберегающие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технологии;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• Игровые </a:t>
            </a:r>
            <a:r>
              <a:rPr lang="ru-RU" sz="1600" b="1" dirty="0" smtClean="0">
                <a:solidFill>
                  <a:srgbClr val="002060"/>
                </a:solidFill>
              </a:rPr>
              <a:t>технологии; 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• Модульная </a:t>
            </a:r>
            <a:r>
              <a:rPr lang="ru-RU" sz="1600" b="1" dirty="0" smtClean="0">
                <a:solidFill>
                  <a:srgbClr val="002060"/>
                </a:solidFill>
              </a:rPr>
              <a:t>технология;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• Технология </a:t>
            </a:r>
            <a:r>
              <a:rPr lang="ru-RU" sz="1600" b="1" dirty="0" smtClean="0">
                <a:solidFill>
                  <a:srgbClr val="002060"/>
                </a:solidFill>
              </a:rPr>
              <a:t>мастерских; 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• Кейс – </a:t>
            </a:r>
            <a:r>
              <a:rPr lang="ru-RU" sz="1600" b="1" dirty="0" smtClean="0">
                <a:solidFill>
                  <a:srgbClr val="002060"/>
                </a:solidFill>
              </a:rPr>
              <a:t>технология;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• Технология интегрированного </a:t>
            </a:r>
            <a:r>
              <a:rPr lang="ru-RU" sz="1600" b="1" dirty="0" smtClean="0">
                <a:solidFill>
                  <a:srgbClr val="002060"/>
                </a:solidFill>
              </a:rPr>
              <a:t>обучения; 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• Технологии уровневой </a:t>
            </a:r>
            <a:r>
              <a:rPr lang="ru-RU" sz="1600" b="1" dirty="0" smtClean="0">
                <a:solidFill>
                  <a:srgbClr val="002060"/>
                </a:solidFill>
              </a:rPr>
              <a:t>дифференциации; 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• Групповые технологии.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7611" y="1403798"/>
            <a:ext cx="3435037" cy="64293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spc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ДЕЯТЕЛЬНОСТЬ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6896536" y="2254509"/>
            <a:ext cx="357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25034" y="2462282"/>
            <a:ext cx="1492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V="1">
            <a:off x="7659205" y="2634736"/>
            <a:ext cx="357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357611" y="2884571"/>
            <a:ext cx="1717518" cy="41715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ТЕХНОЛОГИЯ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24456" y="2877829"/>
            <a:ext cx="1468192" cy="41715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ИСКУССТВО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V="1">
            <a:off x="6146440" y="2647617"/>
            <a:ext cx="357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5251958" y="3625104"/>
            <a:ext cx="3737496" cy="212501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Искусство основано на интуиции, технология на науке.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 искусства все начинается, технологией – заканчивается, чтобы затем все началось сначала.</a:t>
            </a:r>
          </a:p>
        </p:txBody>
      </p:sp>
    </p:spTree>
    <p:extLst>
      <p:ext uri="{BB962C8B-B14F-4D97-AF65-F5344CB8AC3E}">
        <p14:creationId xmlns:p14="http://schemas.microsoft.com/office/powerpoint/2010/main" val="20664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1930</TotalTime>
  <Words>1276</Words>
  <Application>Microsoft Office PowerPoint</Application>
  <PresentationFormat>Экран (4:3)</PresentationFormat>
  <Paragraphs>181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Calibri</vt:lpstr>
      <vt:lpstr>Century Gothic</vt:lpstr>
      <vt:lpstr>Constantia</vt:lpstr>
      <vt:lpstr>Liberation Serif</vt:lpstr>
      <vt:lpstr>Roboto</vt:lpstr>
      <vt:lpstr>Times New Roman</vt:lpstr>
      <vt:lpstr>Wingdings</vt:lpstr>
      <vt:lpstr>Wingdings 3</vt:lpstr>
      <vt:lpstr>Легкий дым</vt:lpstr>
      <vt:lpstr>   </vt:lpstr>
      <vt:lpstr>Презентация PowerPoint</vt:lpstr>
      <vt:lpstr>Презентация PowerPoint</vt:lpstr>
      <vt:lpstr>ПЛАНИРУЕМЫЕ РЕЗУЛЬТАТЫ</vt:lpstr>
      <vt:lpstr>Презентация PowerPoint</vt:lpstr>
      <vt:lpstr>Презентация PowerPoint</vt:lpstr>
      <vt:lpstr>Презентация PowerPoint</vt:lpstr>
      <vt:lpstr>ЦЕЛЕПОЛОГАНИЕ</vt:lpstr>
      <vt:lpstr>СОВРЕМЕННЫЕ ОБРАЗОВАТЕЛЬНЫЕ ТЕХНОЛОГИИ</vt:lpstr>
      <vt:lpstr>Презентация PowerPoint</vt:lpstr>
      <vt:lpstr>ИНФОРМАЦИОННОЕ ОБЕСПЕЧЕНИЕ</vt:lpstr>
      <vt:lpstr>ОРГАНИЗАЦИЯ УЧЕБНОЙ ДЕЯТЕЛЬНОСТИ</vt:lpstr>
      <vt:lpstr>ОЦЕНКА ДЕЯТЕЛЬНОСТИ И РЕФЛЕКСИЯ</vt:lpstr>
      <vt:lpstr> </vt:lpstr>
      <vt:lpstr>КУРС « РАЗГОВОРЫ О ВАЖНОМ »</vt:lpstr>
      <vt:lpstr>КУРС « НАУЧИ НАС, СКАЗКА»</vt:lpstr>
      <vt:lpstr>КУРС « КУБОРО»</vt:lpstr>
      <vt:lpstr>КУРС « ГРАМОТНЫЙ ЧИТАТЕЛЬ»</vt:lpstr>
      <vt:lpstr>КУРС « АЗБУКА БЕЗОПАСНОСТИ»</vt:lpstr>
      <vt:lpstr>ФУНКЦИОНАЛЬНО ГРАМОТНАЯ ЛИЧНОСТЬ</vt:lpstr>
      <vt:lpstr>Презентация PowerPoint</vt:lpstr>
      <vt:lpstr> Модель  формирования и развития функциональной грамотности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151</cp:revision>
  <dcterms:created xsi:type="dcterms:W3CDTF">2014-11-21T11:00:06Z</dcterms:created>
  <dcterms:modified xsi:type="dcterms:W3CDTF">2023-04-12T09:12:57Z</dcterms:modified>
</cp:coreProperties>
</file>