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8" r:id="rId8"/>
    <p:sldId id="264" r:id="rId9"/>
    <p:sldId id="277" r:id="rId10"/>
    <p:sldId id="266" r:id="rId11"/>
    <p:sldId id="267" r:id="rId12"/>
    <p:sldId id="278" r:id="rId13"/>
    <p:sldId id="269" r:id="rId14"/>
    <p:sldId id="279" r:id="rId15"/>
    <p:sldId id="270" r:id="rId16"/>
    <p:sldId id="271" r:id="rId17"/>
    <p:sldId id="272" r:id="rId18"/>
    <p:sldId id="276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00"/>
    <a:srgbClr val="336600"/>
    <a:srgbClr val="97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8" autoAdjust="0"/>
    <p:restoredTop sz="94660"/>
  </p:normalViewPr>
  <p:slideViewPr>
    <p:cSldViewPr>
      <p:cViewPr varScale="1">
        <p:scale>
          <a:sx n="95" d="100"/>
          <a:sy n="95" d="100"/>
        </p:scale>
        <p:origin x="136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проба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34" y="0"/>
            <a:ext cx="91409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4955-A67E-4046-A0E3-B2B181725428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4955-A67E-4046-A0E3-B2B181725428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807BF-0832-414C-B6C3-CD7D78654BB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проба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534" y="0"/>
            <a:ext cx="914093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9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47525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ПРОЕКТ</a:t>
            </a:r>
            <a:br>
              <a:rPr lang="ru-RU" sz="4000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</a:br>
            <a:r>
              <a:rPr lang="ru-RU" sz="4000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«ВОСПИТАНИЕ СКАЗКОЙ»</a:t>
            </a:r>
            <a:br>
              <a:rPr lang="ru-RU" sz="4000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</a:br>
            <a:r>
              <a:rPr lang="ru-RU" sz="3200" b="1" i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Средняя группа «Сказка»</a:t>
            </a:r>
            <a:endParaRPr lang="ru-RU" b="1" i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Подзаголовок 20"/>
          <p:cNvSpPr>
            <a:spLocks noGrp="1"/>
          </p:cNvSpPr>
          <p:nvPr>
            <p:ph type="subTitle" idx="1"/>
          </p:nvPr>
        </p:nvSpPr>
        <p:spPr>
          <a:xfrm>
            <a:off x="1619672" y="3789040"/>
            <a:ext cx="6152728" cy="1849760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solidFill>
                  <a:srgbClr val="003300"/>
                </a:solidFill>
                <a:latin typeface="Cambria" pitchFamily="18" charset="0"/>
                <a:cs typeface="Aharoni" pitchFamily="2" charset="-79"/>
              </a:rPr>
              <a:t>Подготовили:</a:t>
            </a:r>
          </a:p>
          <a:p>
            <a:r>
              <a:rPr lang="ru-RU" sz="2900" b="1" i="1" dirty="0" smtClean="0">
                <a:solidFill>
                  <a:srgbClr val="800000"/>
                </a:solidFill>
                <a:latin typeface="Cambria" pitchFamily="18" charset="0"/>
                <a:cs typeface="Aharoni" pitchFamily="2" charset="-79"/>
              </a:rPr>
              <a:t>воспитатели </a:t>
            </a:r>
          </a:p>
          <a:p>
            <a:r>
              <a:rPr lang="ru-RU" sz="2900" b="1" i="1" dirty="0" smtClean="0">
                <a:solidFill>
                  <a:srgbClr val="800000"/>
                </a:solidFill>
                <a:latin typeface="Cambria" pitchFamily="18" charset="0"/>
                <a:cs typeface="Aharoni" pitchFamily="2" charset="-79"/>
              </a:rPr>
              <a:t>Лукиных Е.А.</a:t>
            </a:r>
          </a:p>
          <a:p>
            <a:r>
              <a:rPr lang="ru-RU" sz="2900" b="1" i="1" dirty="0" err="1" smtClean="0">
                <a:solidFill>
                  <a:srgbClr val="800000"/>
                </a:solidFill>
                <a:latin typeface="Cambria" pitchFamily="18" charset="0"/>
                <a:cs typeface="Aharoni" pitchFamily="2" charset="-79"/>
              </a:rPr>
              <a:t>Елембаева</a:t>
            </a:r>
            <a:r>
              <a:rPr lang="ru-RU" sz="2900" b="1" i="1" dirty="0" smtClean="0">
                <a:solidFill>
                  <a:srgbClr val="800000"/>
                </a:solidFill>
                <a:latin typeface="Cambria" pitchFamily="18" charset="0"/>
                <a:cs typeface="Aharoni" pitchFamily="2" charset="-79"/>
              </a:rPr>
              <a:t> Б.А.  </a:t>
            </a:r>
          </a:p>
          <a:p>
            <a:endParaRPr lang="ru-RU" sz="1700" b="1" i="1" dirty="0" smtClean="0">
              <a:solidFill>
                <a:srgbClr val="800000"/>
              </a:solidFill>
              <a:latin typeface="Cambria" pitchFamily="18" charset="0"/>
              <a:cs typeface="Aharoni" pitchFamily="2" charset="-79"/>
            </a:endParaRPr>
          </a:p>
          <a:p>
            <a:endParaRPr lang="ru-RU" sz="1700" b="1" i="1" dirty="0">
              <a:solidFill>
                <a:srgbClr val="800000"/>
              </a:solidFill>
              <a:latin typeface="Cambria" pitchFamily="18" charset="0"/>
              <a:cs typeface="Aharoni" pitchFamily="2" charset="-79"/>
            </a:endParaRPr>
          </a:p>
          <a:p>
            <a:r>
              <a:rPr lang="ru-RU" sz="2900" b="1" i="1" dirty="0" smtClean="0">
                <a:solidFill>
                  <a:srgbClr val="800000"/>
                </a:solidFill>
                <a:latin typeface="Cambria" pitchFamily="18" charset="0"/>
                <a:cs typeface="Aharoni" pitchFamily="2" charset="-79"/>
              </a:rPr>
              <a:t>2024 год.</a:t>
            </a:r>
          </a:p>
          <a:p>
            <a:r>
              <a:rPr lang="ru-RU" sz="2300" b="1" i="1" dirty="0" smtClean="0">
                <a:solidFill>
                  <a:srgbClr val="800000"/>
                </a:solidFill>
                <a:latin typeface="Cambria" pitchFamily="18" charset="0"/>
                <a:cs typeface="Aharoni" pitchFamily="2" charset="-79"/>
              </a:rPr>
              <a:t>                                                   </a:t>
            </a:r>
            <a:endParaRPr lang="ru-RU" sz="2300" b="1" i="1" dirty="0">
              <a:solidFill>
                <a:srgbClr val="003300"/>
              </a:solidFill>
              <a:latin typeface="Cambria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4248471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20688"/>
            <a:ext cx="3096344" cy="4464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10" y="476672"/>
            <a:ext cx="3672408" cy="2746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620688"/>
            <a:ext cx="7128792" cy="59766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Cambria" pitchFamily="18" charset="0"/>
              </a:rPr>
              <a:t>       Познание</a:t>
            </a:r>
            <a:r>
              <a:rPr lang="ru-RU" sz="4400" b="1" i="1" dirty="0" smtClean="0">
                <a:latin typeface="Cambria" pitchFamily="18" charset="0"/>
              </a:rPr>
              <a:t> </a:t>
            </a:r>
          </a:p>
          <a:p>
            <a:pPr>
              <a:buNone/>
            </a:pPr>
            <a:endParaRPr lang="ru-RU" sz="4400" dirty="0" smtClean="0">
              <a:latin typeface="Cambria" pitchFamily="18" charset="0"/>
            </a:endParaRPr>
          </a:p>
          <a:p>
            <a:pPr lvl="0"/>
            <a:r>
              <a:rPr lang="ru-RU" sz="3600" b="1" dirty="0" smtClean="0">
                <a:latin typeface="Cambria" pitchFamily="18" charset="0"/>
              </a:rPr>
              <a:t>Литературная викторина: «По дорогам сказок»</a:t>
            </a:r>
          </a:p>
          <a:p>
            <a:pPr lvl="0"/>
            <a:r>
              <a:rPr lang="ru-RU" sz="3600" b="1" dirty="0" smtClean="0">
                <a:latin typeface="Cambria" pitchFamily="18" charset="0"/>
              </a:rPr>
              <a:t>Игровые упражнения из серии «Умная сказка»:</a:t>
            </a:r>
          </a:p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           - «Колобок»;</a:t>
            </a:r>
          </a:p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           - «Теремок»;</a:t>
            </a:r>
          </a:p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           - «Три медведя»</a:t>
            </a:r>
          </a:p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           - «Мое настроение» </a:t>
            </a:r>
          </a:p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 </a:t>
            </a:r>
          </a:p>
          <a:p>
            <a:pPr lvl="0"/>
            <a:r>
              <a:rPr lang="ru-RU" sz="3600" b="1" dirty="0" smtClean="0">
                <a:latin typeface="Cambria" pitchFamily="18" charset="0"/>
              </a:rPr>
              <a:t>Д/и:</a:t>
            </a:r>
          </a:p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         - «Составь сказку»;</a:t>
            </a:r>
          </a:p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         - «Назови сказку»;</a:t>
            </a:r>
          </a:p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         - «Узнай сказку по зачину»;</a:t>
            </a:r>
          </a:p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         -  «Что сначала, что потом»;</a:t>
            </a:r>
          </a:p>
          <a:p>
            <a:pPr>
              <a:buNone/>
            </a:pPr>
            <a:r>
              <a:rPr lang="ru-RU" sz="3600" b="1" dirty="0" smtClean="0">
                <a:latin typeface="Cambria" pitchFamily="18" charset="0"/>
              </a:rPr>
              <a:t>         - «Из какой мы сказки?»;</a:t>
            </a:r>
          </a:p>
          <a:p>
            <a:pPr>
              <a:lnSpc>
                <a:spcPct val="120000"/>
              </a:lnSpc>
              <a:buNone/>
            </a:pPr>
            <a:r>
              <a:rPr lang="ru-RU" sz="3600" b="1" dirty="0" smtClean="0">
                <a:latin typeface="Cambria" pitchFamily="18" charset="0"/>
              </a:rPr>
              <a:t>         - «Из какой сказки волшебная вещь?», </a:t>
            </a:r>
            <a:br>
              <a:rPr lang="ru-RU" sz="3600" b="1" dirty="0" smtClean="0">
                <a:latin typeface="Cambria" pitchFamily="18" charset="0"/>
              </a:rPr>
            </a:br>
            <a:r>
              <a:rPr lang="ru-RU" sz="3600" b="1" dirty="0" smtClean="0">
                <a:latin typeface="Cambria" pitchFamily="18" charset="0"/>
              </a:rPr>
              <a:t>   - «Путаница»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skazvikt.ucoz.ru/_pu/6/695754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906">
            <a:off x="6012160" y="2348880"/>
            <a:ext cx="1872208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CIM\129___11\IMG_11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605" y="764704"/>
            <a:ext cx="2828132" cy="212109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48" y="764704"/>
            <a:ext cx="2879787" cy="21598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3501008"/>
            <a:ext cx="3312369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899592" y="333374"/>
            <a:ext cx="7560840" cy="633598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b="1" i="1" dirty="0" smtClean="0">
                <a:solidFill>
                  <a:srgbClr val="C00000"/>
                </a:solidFill>
                <a:latin typeface="Cambria" pitchFamily="18" charset="0"/>
              </a:rPr>
              <a:t>                    Речевое развитие</a:t>
            </a:r>
            <a:endParaRPr lang="ru-RU" sz="3800" dirty="0" smtClean="0">
              <a:solidFill>
                <a:srgbClr val="C00000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3300"/>
                </a:solidFill>
                <a:latin typeface="Cambria" pitchFamily="18" charset="0"/>
              </a:rPr>
              <a:t>               </a:t>
            </a:r>
            <a:r>
              <a:rPr lang="ru-RU" b="1" i="1" u="sng" dirty="0" smtClean="0">
                <a:solidFill>
                  <a:srgbClr val="003300"/>
                </a:solidFill>
                <a:latin typeface="Cambria" pitchFamily="18" charset="0"/>
              </a:rPr>
              <a:t>  Развитие речи</a:t>
            </a:r>
            <a:endParaRPr lang="ru-RU" b="1" dirty="0" smtClean="0">
              <a:solidFill>
                <a:srgbClr val="003300"/>
              </a:solidFill>
              <a:latin typeface="Cambria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2900" b="1" dirty="0" smtClean="0">
                <a:latin typeface="Cambria" pitchFamily="18" charset="0"/>
              </a:rPr>
              <a:t>Рассматривание сюжетных иллюстраций «Герои русских народных сказок»:</a:t>
            </a:r>
          </a:p>
          <a:p>
            <a:pPr lvl="0">
              <a:lnSpc>
                <a:spcPct val="120000"/>
              </a:lnSpc>
            </a:pPr>
            <a:r>
              <a:rPr lang="ru-RU" sz="2900" b="1" dirty="0" smtClean="0">
                <a:latin typeface="Cambria" pitchFamily="18" charset="0"/>
              </a:rPr>
              <a:t>Рассматривание детских рисунков в сборнике Афанасьева «Мои любимые сказки» </a:t>
            </a:r>
          </a:p>
          <a:p>
            <a:pPr lvl="0">
              <a:lnSpc>
                <a:spcPct val="120000"/>
              </a:lnSpc>
            </a:pPr>
            <a:r>
              <a:rPr lang="ru-RU" sz="2900" b="1" dirty="0" smtClean="0">
                <a:latin typeface="Cambria" pitchFamily="18" charset="0"/>
              </a:rPr>
              <a:t>Рассказывание сказки по серии картинок «Сказки для малышей»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3300"/>
                </a:solidFill>
                <a:latin typeface="Cambria" pitchFamily="18" charset="0"/>
              </a:rPr>
              <a:t> </a:t>
            </a:r>
            <a:endParaRPr lang="ru-RU" b="1" dirty="0" smtClean="0">
              <a:solidFill>
                <a:srgbClr val="003300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3300"/>
                </a:solidFill>
                <a:latin typeface="Cambria" pitchFamily="18" charset="0"/>
              </a:rPr>
              <a:t>      </a:t>
            </a:r>
            <a:r>
              <a:rPr lang="ru-RU" b="1" i="1" u="sng" dirty="0" smtClean="0">
                <a:solidFill>
                  <a:srgbClr val="003300"/>
                </a:solidFill>
                <a:latin typeface="Cambria" pitchFamily="18" charset="0"/>
              </a:rPr>
              <a:t>Чтение художественной литературы</a:t>
            </a:r>
            <a:endParaRPr lang="ru-RU" b="1" dirty="0" smtClean="0">
              <a:solidFill>
                <a:srgbClr val="003300"/>
              </a:solidFill>
              <a:latin typeface="Cambria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2900" b="1" dirty="0" smtClean="0">
                <a:latin typeface="Cambria" pitchFamily="18" charset="0"/>
              </a:rPr>
              <a:t>Русские народные сказки:</a:t>
            </a:r>
          </a:p>
          <a:p>
            <a:pPr>
              <a:lnSpc>
                <a:spcPct val="120000"/>
              </a:lnSpc>
              <a:buNone/>
            </a:pPr>
            <a:r>
              <a:rPr lang="ru-RU" sz="2900" b="1" dirty="0" smtClean="0">
                <a:latin typeface="Cambria" pitchFamily="18" charset="0"/>
              </a:rPr>
              <a:t>     - «Лисичка-сестричка и серый волк» (обр. М.Булатова);</a:t>
            </a:r>
          </a:p>
          <a:p>
            <a:pPr>
              <a:lnSpc>
                <a:spcPct val="120000"/>
              </a:lnSpc>
              <a:buNone/>
            </a:pPr>
            <a:r>
              <a:rPr lang="ru-RU" sz="2900" b="1" dirty="0" smtClean="0">
                <a:latin typeface="Cambria" pitchFamily="18" charset="0"/>
              </a:rPr>
              <a:t>     - «</a:t>
            </a:r>
            <a:r>
              <a:rPr lang="ru-RU" sz="2900" b="1" dirty="0" err="1" smtClean="0">
                <a:latin typeface="Cambria" pitchFamily="18" charset="0"/>
              </a:rPr>
              <a:t>Жихарка</a:t>
            </a:r>
            <a:r>
              <a:rPr lang="ru-RU" sz="2900" b="1" dirty="0" smtClean="0">
                <a:latin typeface="Cambria" pitchFamily="18" charset="0"/>
              </a:rPr>
              <a:t>» (обр. И.Карнауховой);</a:t>
            </a:r>
          </a:p>
          <a:p>
            <a:pPr>
              <a:lnSpc>
                <a:spcPct val="120000"/>
              </a:lnSpc>
              <a:buNone/>
            </a:pPr>
            <a:r>
              <a:rPr lang="ru-RU" sz="2900" b="1" dirty="0" smtClean="0">
                <a:latin typeface="Cambria" pitchFamily="18" charset="0"/>
              </a:rPr>
              <a:t>     - «Сестрица </a:t>
            </a:r>
            <a:r>
              <a:rPr lang="ru-RU" sz="2900" b="1" dirty="0" err="1" smtClean="0">
                <a:latin typeface="Cambria" pitchFamily="18" charset="0"/>
              </a:rPr>
              <a:t>Аленушка</a:t>
            </a:r>
            <a:r>
              <a:rPr lang="ru-RU" sz="2900" b="1" dirty="0" smtClean="0">
                <a:latin typeface="Cambria" pitchFamily="18" charset="0"/>
              </a:rPr>
              <a:t> и братец Иванушка» (обр. Л. Толстого);</a:t>
            </a:r>
          </a:p>
          <a:p>
            <a:pPr>
              <a:lnSpc>
                <a:spcPct val="120000"/>
              </a:lnSpc>
              <a:buNone/>
            </a:pPr>
            <a:r>
              <a:rPr lang="ru-RU" sz="2900" b="1" dirty="0" smtClean="0">
                <a:latin typeface="Cambria" pitchFamily="18" charset="0"/>
              </a:rPr>
              <a:t>     - «Лиса-лапотница» (обр. В.Даля);</a:t>
            </a:r>
          </a:p>
          <a:p>
            <a:pPr>
              <a:lnSpc>
                <a:spcPct val="120000"/>
              </a:lnSpc>
              <a:buNone/>
            </a:pPr>
            <a:r>
              <a:rPr lang="ru-RU" sz="2900" b="1" dirty="0" smtClean="0">
                <a:latin typeface="Cambria" pitchFamily="18" charset="0"/>
              </a:rPr>
              <a:t>     - «Зимовье» (обр. И.Соколова-Микитова);</a:t>
            </a:r>
          </a:p>
          <a:p>
            <a:pPr>
              <a:lnSpc>
                <a:spcPct val="120000"/>
              </a:lnSpc>
              <a:buNone/>
            </a:pPr>
            <a:r>
              <a:rPr lang="ru-RU" sz="2900" b="1" dirty="0" smtClean="0">
                <a:latin typeface="Cambria" pitchFamily="18" charset="0"/>
              </a:rPr>
              <a:t>     - «Пузырь, соломинка и лапоть»;</a:t>
            </a:r>
          </a:p>
          <a:p>
            <a:pPr lvl="0">
              <a:lnSpc>
                <a:spcPct val="120000"/>
              </a:lnSpc>
            </a:pPr>
            <a:r>
              <a:rPr lang="ru-RU" sz="2900" b="1" dirty="0" smtClean="0">
                <a:latin typeface="Cambria" pitchFamily="18" charset="0"/>
              </a:rPr>
              <a:t>Картотека «Волшебный сундучок» (загадки)</a:t>
            </a:r>
          </a:p>
          <a:p>
            <a:pPr lvl="0">
              <a:lnSpc>
                <a:spcPct val="120000"/>
              </a:lnSpc>
            </a:pPr>
            <a:endParaRPr lang="ru-RU" sz="2900" b="1" dirty="0" smtClean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CIM\129___11\IMG_1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3020153" cy="2265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72716"/>
            <a:ext cx="2999800" cy="22498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45024"/>
            <a:ext cx="3560403" cy="267030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332656"/>
            <a:ext cx="72008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i="1" dirty="0" smtClean="0">
                <a:solidFill>
                  <a:srgbClr val="C00000"/>
                </a:solidFill>
                <a:latin typeface="Cambria" pitchFamily="18" charset="0"/>
              </a:rPr>
              <a:t>        Художественное    творчество </a:t>
            </a:r>
            <a:r>
              <a:rPr lang="ru-RU" sz="1800" b="1" dirty="0" smtClean="0">
                <a:latin typeface="Cambria" pitchFamily="18" charset="0"/>
              </a:rPr>
              <a:t>Знакомство с иллюстрациями к сказкам Е.М. Рачева и Ю.А. Васнецова;</a:t>
            </a:r>
          </a:p>
          <a:p>
            <a:pPr lvl="0"/>
            <a:r>
              <a:rPr lang="ru-RU" sz="1800" b="1" dirty="0" smtClean="0">
                <a:latin typeface="Cambria" pitchFamily="18" charset="0"/>
              </a:rPr>
              <a:t>НОД на темы:</a:t>
            </a:r>
          </a:p>
          <a:p>
            <a:pPr>
              <a:buNone/>
            </a:pPr>
            <a:r>
              <a:rPr lang="ru-RU" sz="1800" b="1" dirty="0" smtClean="0">
                <a:latin typeface="Cambria" pitchFamily="18" charset="0"/>
              </a:rPr>
              <a:t>      - «Теремок» </a:t>
            </a:r>
            <a:r>
              <a:rPr lang="ru-RU" sz="1800" b="1" i="1" dirty="0" smtClean="0">
                <a:latin typeface="Cambria" pitchFamily="18" charset="0"/>
              </a:rPr>
              <a:t>(рисование с элементами аппликации)</a:t>
            </a:r>
            <a:endParaRPr lang="ru-RU" sz="18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1800" b="1" i="1" dirty="0" smtClean="0">
                <a:latin typeface="Cambria" pitchFamily="18" charset="0"/>
              </a:rPr>
              <a:t>      - </a:t>
            </a:r>
            <a:r>
              <a:rPr lang="ru-RU" sz="1800" b="1" dirty="0" smtClean="0">
                <a:latin typeface="Cambria" pitchFamily="18" charset="0"/>
              </a:rPr>
              <a:t>«Лиса и колобок» </a:t>
            </a:r>
            <a:r>
              <a:rPr lang="ru-RU" sz="1800" b="1" i="1" dirty="0" smtClean="0">
                <a:latin typeface="Cambria" pitchFamily="18" charset="0"/>
              </a:rPr>
              <a:t>(рисование с элементами  </a:t>
            </a:r>
          </a:p>
          <a:p>
            <a:pPr>
              <a:buNone/>
            </a:pPr>
            <a:r>
              <a:rPr lang="ru-RU" sz="1800" b="1" i="1" dirty="0" smtClean="0">
                <a:latin typeface="Cambria" pitchFamily="18" charset="0"/>
              </a:rPr>
              <a:t>                                                 аппликации)</a:t>
            </a:r>
            <a:endParaRPr lang="ru-RU" sz="18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Cambria" pitchFamily="18" charset="0"/>
              </a:rPr>
              <a:t>      - «Колобок – Румяный бок» </a:t>
            </a:r>
            <a:r>
              <a:rPr lang="ru-RU" sz="1800" b="1" i="1" dirty="0" smtClean="0">
                <a:latin typeface="Cambria" pitchFamily="18" charset="0"/>
              </a:rPr>
              <a:t>(лепка с элементами </a:t>
            </a:r>
          </a:p>
          <a:p>
            <a:pPr>
              <a:buNone/>
            </a:pPr>
            <a:r>
              <a:rPr lang="ru-RU" sz="1800" b="1" i="1" dirty="0" smtClean="0">
                <a:latin typeface="Cambria" pitchFamily="18" charset="0"/>
              </a:rPr>
              <a:t>                                                                    </a:t>
            </a:r>
            <a:r>
              <a:rPr lang="ru-RU" sz="1800" b="1" i="1" dirty="0" err="1" smtClean="0">
                <a:latin typeface="Cambria" pitchFamily="18" charset="0"/>
              </a:rPr>
              <a:t>пластилинографии</a:t>
            </a:r>
            <a:r>
              <a:rPr lang="ru-RU" sz="1800" b="1" i="1" dirty="0" smtClean="0">
                <a:latin typeface="Cambria" pitchFamily="18" charset="0"/>
              </a:rPr>
              <a:t>)</a:t>
            </a:r>
            <a:endParaRPr lang="ru-RU" sz="18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Cambria" pitchFamily="18" charset="0"/>
              </a:rPr>
              <a:t>      - «Три медведя», «У лисы была избушка ледяная, а у </a:t>
            </a:r>
          </a:p>
          <a:p>
            <a:pPr>
              <a:buNone/>
            </a:pPr>
            <a:r>
              <a:rPr lang="ru-RU" sz="1800" b="1" dirty="0" smtClean="0">
                <a:latin typeface="Cambria" pitchFamily="18" charset="0"/>
              </a:rPr>
              <a:t>          зайца – лубяная» </a:t>
            </a:r>
            <a:r>
              <a:rPr lang="ru-RU" sz="1800" b="1" i="1" dirty="0" smtClean="0">
                <a:latin typeface="Cambria" pitchFamily="18" charset="0"/>
              </a:rPr>
              <a:t>(аппликация)</a:t>
            </a:r>
            <a:endParaRPr lang="ru-RU" sz="1800" b="1" dirty="0" smtClean="0">
              <a:latin typeface="Cambria" pitchFamily="18" charset="0"/>
            </a:endParaRPr>
          </a:p>
          <a:p>
            <a:pPr lvl="0"/>
            <a:r>
              <a:rPr lang="ru-RU" sz="1800" b="1" dirty="0" smtClean="0">
                <a:latin typeface="Cambria" pitchFamily="18" charset="0"/>
              </a:rPr>
              <a:t>Раскраски «Герои любимых сказок».</a:t>
            </a:r>
          </a:p>
          <a:p>
            <a:endParaRPr lang="ru-RU" sz="2000" b="1" dirty="0"/>
          </a:p>
        </p:txBody>
      </p:sp>
      <p:pic>
        <p:nvPicPr>
          <p:cNvPr id="4" name="Содержимое 3" descr="F:\DCIM\129___11\IMG_1146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6621" y="4186587"/>
            <a:ext cx="2385010" cy="18779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33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HP250\Desktop\ПРОЕКТ СКАЗКА\ФОТО\ИЗО\IMG_11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09120"/>
            <a:ext cx="2680973" cy="1865154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HP250\Desktop\ПРОЕКТ СКАЗКА\ФОТО\ИЗО\IMG_11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302433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HP250\Desktop\ПРОЕКТ СКАЗКА\ФОТО\ИЗО\IMG_11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42903" y="709825"/>
            <a:ext cx="298658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HP250\Desktop\ПРОЕКТ СКАЗКА\ФОТО\ИЗО\IMG_11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3331479" cy="238906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F:\DCIM\129___11\IMG_114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3420931" cy="245611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7416824" cy="66693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b="1" i="1" dirty="0" smtClean="0">
                <a:solidFill>
                  <a:srgbClr val="C00000"/>
                </a:solidFill>
                <a:latin typeface="Cambria" pitchFamily="18" charset="0"/>
              </a:rPr>
              <a:t>            </a:t>
            </a:r>
            <a:r>
              <a:rPr lang="ru-RU" sz="2400" b="1" i="1" dirty="0" smtClean="0">
                <a:solidFill>
                  <a:srgbClr val="C00000"/>
                </a:solidFill>
                <a:latin typeface="Cambria" pitchFamily="18" charset="0"/>
              </a:rPr>
              <a:t>Музыка</a:t>
            </a:r>
            <a:endParaRPr lang="ru-RU" sz="2600" dirty="0" smtClean="0">
              <a:solidFill>
                <a:srgbClr val="C00000"/>
              </a:solidFill>
              <a:latin typeface="Cambria" pitchFamily="18" charset="0"/>
            </a:endParaRPr>
          </a:p>
          <a:p>
            <a:pPr lvl="0"/>
            <a:r>
              <a:rPr lang="ru-RU" sz="2000" b="1" dirty="0" smtClean="0">
                <a:latin typeface="Cambria" pitchFamily="18" charset="0"/>
              </a:rPr>
              <a:t>Слушание: 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     -  П.И. Чайковский «Баба Яга»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     -  Аудиозапись  музыкальной сказки С.Я. Маршака  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        «Теремок»</a:t>
            </a:r>
          </a:p>
          <a:p>
            <a:pPr lvl="0"/>
            <a:r>
              <a:rPr lang="ru-RU" sz="2000" b="1" dirty="0" smtClean="0">
                <a:latin typeface="Cambria" pitchFamily="18" charset="0"/>
              </a:rPr>
              <a:t>Х/и: 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     - «Репка»;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     - «Ходит Ваня»;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     - «Теремок»</a:t>
            </a:r>
          </a:p>
          <a:p>
            <a:pPr lvl="0"/>
            <a:r>
              <a:rPr lang="ru-RU" sz="2000" b="1" dirty="0" smtClean="0">
                <a:latin typeface="Cambria" pitchFamily="18" charset="0"/>
              </a:rPr>
              <a:t>П/и </a:t>
            </a:r>
            <a:r>
              <a:rPr lang="ru-RU" sz="2000" b="1" dirty="0" err="1" smtClean="0">
                <a:latin typeface="Cambria" pitchFamily="18" charset="0"/>
              </a:rPr>
              <a:t>и</a:t>
            </a:r>
            <a:r>
              <a:rPr lang="ru-RU" sz="2000" b="1" dirty="0" smtClean="0">
                <a:latin typeface="Cambria" pitchFamily="18" charset="0"/>
              </a:rPr>
              <a:t> упражнения с пением 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     - «</a:t>
            </a:r>
            <a:r>
              <a:rPr lang="ru-RU" sz="2000" b="1" dirty="0" err="1" smtClean="0">
                <a:latin typeface="Cambria" pitchFamily="18" charset="0"/>
              </a:rPr>
              <a:t>Тень-тень-потетень</a:t>
            </a:r>
            <a:r>
              <a:rPr lang="ru-RU" sz="2000" b="1" dirty="0" smtClean="0">
                <a:latin typeface="Cambria" pitchFamily="18" charset="0"/>
              </a:rPr>
              <a:t>»;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     - «Медведь»</a:t>
            </a:r>
          </a:p>
          <a:p>
            <a:pPr>
              <a:buNone/>
            </a:pPr>
            <a:r>
              <a:rPr lang="ru-RU" sz="2400" b="1" i="1" dirty="0" smtClean="0">
                <a:latin typeface="Cambria" pitchFamily="18" charset="0"/>
              </a:rPr>
              <a:t>                                                          </a:t>
            </a:r>
            <a:r>
              <a:rPr lang="ru-RU" sz="2400" b="1" i="1" dirty="0" smtClean="0">
                <a:solidFill>
                  <a:srgbClr val="C00000"/>
                </a:solidFill>
                <a:latin typeface="Cambria" pitchFamily="18" charset="0"/>
              </a:rPr>
              <a:t>Физическая культура</a:t>
            </a:r>
            <a:endParaRPr lang="ru-RU" sz="22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                                                Подвижные игры: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                                                - «Колобок спешит домой» (с мячом)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                                                - «Волк и семеро козлят»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                                                - «Лиса и зайцы»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                                                - «Бабка </a:t>
            </a:r>
            <a:r>
              <a:rPr lang="ru-RU" sz="2000" b="1" dirty="0" err="1" smtClean="0">
                <a:latin typeface="Cambria" pitchFamily="18" charset="0"/>
              </a:rPr>
              <a:t>Ежка</a:t>
            </a:r>
            <a:r>
              <a:rPr lang="ru-RU" sz="2000" b="1" dirty="0" smtClean="0">
                <a:latin typeface="Cambria" pitchFamily="18" charset="0"/>
              </a:rPr>
              <a:t>»</a:t>
            </a:r>
            <a:endParaRPr lang="ru-RU" sz="2200" b="1" dirty="0" smtClean="0"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sundekor.ru/wp-content/uploads/media/%D0%A4%D0%BE%D0%BB%D1%8C%D0%BA%D0%BB%D0%BE%D1%80%D0%BD%D1%8B%D0%B5-%D1%85%D0%BE%D1%80%D0%BE%D0%B2%D0%BE%D0%B4%D0%BD%D1%8B%D0%B5-%D0%B8%D0%B3%D1%80%D1%8B/image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743">
            <a:off x="6250841" y="2130033"/>
            <a:ext cx="1512168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anima-master.ru/kartinki/2014-10-15_0253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238">
            <a:off x="1584683" y="4571204"/>
            <a:ext cx="1396970" cy="1772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3256546"/>
            <a:ext cx="3312368" cy="26927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97" y="404664"/>
            <a:ext cx="3480387" cy="280831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3"/>
            <a:ext cx="3312368" cy="27957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97" y="3250588"/>
            <a:ext cx="3480387" cy="269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80728"/>
            <a:ext cx="7632848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latin typeface="Cambria" pitchFamily="18" charset="0"/>
              </a:rPr>
              <a:t>                </a:t>
            </a:r>
          </a:p>
          <a:p>
            <a:pPr lvl="0"/>
            <a:r>
              <a:rPr lang="ru-RU" sz="2000" b="1" dirty="0" smtClean="0">
                <a:latin typeface="Cambria" pitchFamily="18" charset="0"/>
              </a:rPr>
              <a:t>Папки передвижки: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     - «Воспитание сказкой»;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     - «Сказка ложь, да в ней намек, добрым 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           молодцам урок»;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     - «Как знакомить детей со сказками»;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     - «В гостях у сказки»</a:t>
            </a:r>
          </a:p>
          <a:p>
            <a:pPr lvl="0"/>
            <a:r>
              <a:rPr lang="ru-RU" sz="2000" b="1" dirty="0" smtClean="0">
                <a:latin typeface="Cambria" pitchFamily="18" charset="0"/>
              </a:rPr>
              <a:t>Консультация «Роль сказки в воспитании и </a:t>
            </a:r>
          </a:p>
          <a:p>
            <a:pPr lvl="0">
              <a:buNone/>
            </a:pPr>
            <a:r>
              <a:rPr lang="ru-RU" sz="2000" b="1" dirty="0" smtClean="0">
                <a:latin typeface="Cambria" pitchFamily="18" charset="0"/>
              </a:rPr>
              <a:t>                                        развитии ребенка»</a:t>
            </a:r>
          </a:p>
          <a:p>
            <a:pPr lvl="0"/>
            <a:r>
              <a:rPr lang="ru-RU" sz="2000" b="1" dirty="0" smtClean="0">
                <a:latin typeface="Cambria" pitchFamily="18" charset="0"/>
              </a:rPr>
              <a:t>Сборник  «Сказки-переделки»</a:t>
            </a:r>
          </a:p>
          <a:p>
            <a:pPr lvl="0"/>
            <a:r>
              <a:rPr lang="ru-RU" sz="2000" b="1" dirty="0" smtClean="0">
                <a:latin typeface="Cambria" pitchFamily="18" charset="0"/>
              </a:rPr>
              <a:t>Выставка поделок из природного материала «Герои любимых сказок»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1084982"/>
          </a:xfrm>
        </p:spPr>
        <p:txBody>
          <a:bodyPr>
            <a:normAutofit/>
          </a:bodyPr>
          <a:lstStyle/>
          <a:p>
            <a:r>
              <a:rPr lang="ru-RU" sz="3600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Формы работы с родителями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4941168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974807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971600" y="1340768"/>
            <a:ext cx="7560840" cy="51125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Тип проекта:</a:t>
            </a:r>
            <a:r>
              <a:rPr lang="ru-RU" sz="2700" b="1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Творческо-информационный</a:t>
            </a:r>
            <a:r>
              <a:rPr lang="ru-RU" sz="2700" b="1" dirty="0" smtClean="0">
                <a:solidFill>
                  <a:srgbClr val="000066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0066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Сроки реализации:</a:t>
            </a:r>
            <a:r>
              <a:rPr lang="ru-RU" sz="27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9 января – 20 февраля  </a:t>
            </a:r>
            <a:r>
              <a:rPr lang="ru-RU" sz="2700" b="1" dirty="0" smtClean="0">
                <a:solidFill>
                  <a:srgbClr val="000066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0066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Возрастная группа</a:t>
            </a:r>
            <a:r>
              <a:rPr lang="ru-RU" sz="2700" b="1" dirty="0" smtClean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:</a:t>
            </a:r>
            <a:r>
              <a:rPr lang="ru-RU" sz="27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средняя   </a:t>
            </a:r>
            <a:r>
              <a:rPr lang="ru-RU" sz="2700" b="1" dirty="0" smtClean="0">
                <a:solidFill>
                  <a:srgbClr val="000066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0066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Участники проекта:</a:t>
            </a:r>
            <a:r>
              <a:rPr lang="ru-RU" sz="27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3300"/>
                </a:solidFill>
                <a:latin typeface="Cambria" pitchFamily="18" charset="0"/>
                <a:cs typeface="Times New Roman" pitchFamily="18" charset="0"/>
              </a:rPr>
              <a:t>воспитанники средней группы «Сказка»,  воспитатели, музыкальный руководитель, родители. </a:t>
            </a:r>
            <a:r>
              <a:rPr lang="ru-RU" sz="2700" b="1" dirty="0" smtClean="0">
                <a:solidFill>
                  <a:srgbClr val="000066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0066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b="1" dirty="0" smtClean="0">
                <a:latin typeface="Cambria" pitchFamily="18" charset="0"/>
              </a:rPr>
              <a:t/>
            </a:r>
            <a:br>
              <a:rPr lang="ru-RU" b="1" dirty="0" smtClean="0">
                <a:latin typeface="Cambria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ОЕКТ СКАЗКА\ПРОЕКТ СКАЗКА\ФОТО\Родители\IMG_11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2873292" cy="215496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ПРОЕКТ СКАЗКА\ПРОЕКТ СКАЗКА\ФОТО\Родители\IMG_1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28592" y="796144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H:\DCIM\129___11\IMG_11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861048"/>
            <a:ext cx="3035830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H:\DCIM\129___11\IMG_11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924944"/>
            <a:ext cx="2448272" cy="326436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spc="50" dirty="0" smtClean="0">
              <a:ln w="11430"/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  <a:p>
            <a:pPr algn="ctr">
              <a:buNone/>
            </a:pPr>
            <a:r>
              <a:rPr lang="ru-RU" sz="4400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СПАСИБО</a:t>
            </a:r>
          </a:p>
          <a:p>
            <a:pPr algn="ctr">
              <a:buNone/>
            </a:pPr>
            <a:r>
              <a:rPr lang="ru-RU" sz="4400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ЗА</a:t>
            </a:r>
          </a:p>
          <a:p>
            <a:pPr algn="ctr">
              <a:buNone/>
            </a:pPr>
            <a:r>
              <a:rPr lang="ru-RU" sz="4400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ВНИМАНИЕ!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ЦЕЛЬ: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Cambria" pitchFamily="18" charset="0"/>
              </a:rPr>
              <a:t>    </a:t>
            </a:r>
            <a:r>
              <a:rPr lang="ru-RU" b="1" dirty="0" smtClean="0">
                <a:solidFill>
                  <a:srgbClr val="003300"/>
                </a:solidFill>
                <a:latin typeface="Cambria" pitchFamily="18" charset="0"/>
              </a:rPr>
              <a:t>Развитие нравственных качеств у детей среднего дошкольного возраста посредством приобщения к русской народной сказке, воспитание у детей любви к русским народным сказками и развитие устойчивого интереса к ним, как к произведению искусства.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400" b="1" dirty="0" smtClean="0">
                <a:solidFill>
                  <a:srgbClr val="003300"/>
                </a:solidFill>
                <a:latin typeface="Cambria" pitchFamily="18" charset="0"/>
              </a:rPr>
              <a:t>Познакомить с творчеством русского народа, - способствовать накоплению эстетического опыта, читая и обсуждая литературные произведения;</a:t>
            </a:r>
          </a:p>
          <a:p>
            <a:pPr lvl="0"/>
            <a:r>
              <a:rPr lang="ru-RU" sz="2400" b="1" dirty="0" smtClean="0">
                <a:solidFill>
                  <a:srgbClr val="003300"/>
                </a:solidFill>
                <a:latin typeface="Cambria" pitchFamily="18" charset="0"/>
              </a:rPr>
              <a:t>Воспитывать культуру речи, учить детей рассуждать, развивать умения применять свои знания в беседе, добиваться связных высказываний; обогащать и расширять словарный запас детей.</a:t>
            </a:r>
          </a:p>
          <a:p>
            <a:pPr lvl="0"/>
            <a:r>
              <a:rPr lang="ru-RU" sz="2400" b="1" dirty="0" smtClean="0">
                <a:solidFill>
                  <a:srgbClr val="003300"/>
                </a:solidFill>
                <a:latin typeface="Cambria" pitchFamily="18" charset="0"/>
              </a:rPr>
              <a:t>Формировать умение выразительно читать стихи</a:t>
            </a:r>
          </a:p>
          <a:p>
            <a:pPr lvl="0"/>
            <a:r>
              <a:rPr lang="ru-RU" sz="2400" b="1" dirty="0" smtClean="0">
                <a:solidFill>
                  <a:srgbClr val="003300"/>
                </a:solidFill>
                <a:latin typeface="Cambria" pitchFamily="18" charset="0"/>
              </a:rPr>
              <a:t>Развивать у детей образное мышление, фантазию, творческие способности;</a:t>
            </a:r>
          </a:p>
          <a:p>
            <a:pPr lvl="0"/>
            <a:r>
              <a:rPr lang="ru-RU" sz="2400" b="1" dirty="0" smtClean="0">
                <a:solidFill>
                  <a:srgbClr val="003300"/>
                </a:solidFill>
                <a:latin typeface="Cambria" pitchFamily="18" charset="0"/>
              </a:rPr>
              <a:t>Формировать навыки сотрудничества;</a:t>
            </a:r>
          </a:p>
          <a:p>
            <a:pPr lvl="0"/>
            <a:r>
              <a:rPr lang="ru-RU" sz="2400" b="1" dirty="0" smtClean="0">
                <a:solidFill>
                  <a:srgbClr val="003300"/>
                </a:solidFill>
                <a:latin typeface="Cambria" pitchFamily="18" charset="0"/>
              </a:rPr>
              <a:t>Воспитывать чувства дружбы и коллективизма.</a:t>
            </a:r>
          </a:p>
          <a:p>
            <a:pPr lvl="0"/>
            <a:r>
              <a:rPr lang="ru-RU" sz="2400" b="1" dirty="0" smtClean="0">
                <a:solidFill>
                  <a:srgbClr val="003300"/>
                </a:solidFill>
                <a:latin typeface="Cambria" pitchFamily="18" charset="0"/>
              </a:rPr>
              <a:t>Развивать коммуникабельность и умение общаться с взрослыми людьми в разных ситуациях;</a:t>
            </a:r>
          </a:p>
          <a:p>
            <a:pPr lvl="0"/>
            <a:r>
              <a:rPr lang="ru-RU" sz="2400" b="1" dirty="0" smtClean="0">
                <a:solidFill>
                  <a:srgbClr val="003300"/>
                </a:solidFill>
                <a:latin typeface="Cambria" pitchFamily="18" charset="0"/>
              </a:rPr>
              <a:t>Побуждать детей обращаться к взрослым с вопросами, суждениями; к речевому общению между собой.</a:t>
            </a:r>
          </a:p>
          <a:p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/>
          <a:lstStyle/>
          <a:p>
            <a:r>
              <a:rPr lang="ru-RU" sz="3600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НАПРАВЛЕНИЯ </a:t>
            </a:r>
            <a:br>
              <a:rPr lang="ru-RU" sz="3600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РАЗВИТИЯ</a:t>
            </a:r>
            <a:r>
              <a:rPr lang="ru-RU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44824"/>
            <a:ext cx="6984776" cy="4104457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3300"/>
                </a:solidFill>
                <a:latin typeface="Cambria" pitchFamily="18" charset="0"/>
              </a:rPr>
              <a:t>социально-коммуникативное развитие;</a:t>
            </a:r>
          </a:p>
          <a:p>
            <a:pPr lvl="0"/>
            <a:r>
              <a:rPr lang="ru-RU" b="1" dirty="0" smtClean="0">
                <a:solidFill>
                  <a:srgbClr val="003300"/>
                </a:solidFill>
                <a:latin typeface="Cambria" pitchFamily="18" charset="0"/>
              </a:rPr>
              <a:t>познавательное развитие;</a:t>
            </a:r>
          </a:p>
          <a:p>
            <a:pPr lvl="0"/>
            <a:r>
              <a:rPr lang="ru-RU" b="1" dirty="0" smtClean="0">
                <a:solidFill>
                  <a:srgbClr val="003300"/>
                </a:solidFill>
                <a:latin typeface="Cambria" pitchFamily="18" charset="0"/>
              </a:rPr>
              <a:t>речевое развитие;</a:t>
            </a:r>
          </a:p>
          <a:p>
            <a:pPr lvl="0"/>
            <a:r>
              <a:rPr lang="ru-RU" b="1" dirty="0" smtClean="0">
                <a:solidFill>
                  <a:srgbClr val="003300"/>
                </a:solidFill>
                <a:latin typeface="Cambria" pitchFamily="18" charset="0"/>
              </a:rPr>
              <a:t>художественно-эстетическое развитие;</a:t>
            </a:r>
          </a:p>
          <a:p>
            <a:r>
              <a:rPr lang="ru-RU" b="1" dirty="0" smtClean="0">
                <a:solidFill>
                  <a:srgbClr val="003300"/>
                </a:solidFill>
                <a:latin typeface="Cambria" pitchFamily="18" charset="0"/>
              </a:rPr>
              <a:t>физическое развитие.</a:t>
            </a:r>
            <a:endParaRPr lang="ru-RU" b="1" dirty="0">
              <a:solidFill>
                <a:srgbClr val="0033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0"/>
            <a:ext cx="7272808" cy="6858000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>
                <a:solidFill>
                  <a:srgbClr val="C00000"/>
                </a:solidFill>
                <a:latin typeface="Cambria" pitchFamily="18" charset="0"/>
              </a:rPr>
              <a:t>                                    1 этап – подготовительный </a:t>
            </a:r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</a:rPr>
              <a:t>                                                </a:t>
            </a:r>
            <a:r>
              <a:rPr lang="ru-RU" sz="1800" b="1" i="1" dirty="0" smtClean="0">
                <a:solidFill>
                  <a:srgbClr val="C00000"/>
                </a:solidFill>
                <a:latin typeface="Cambria" pitchFamily="18" charset="0"/>
              </a:rPr>
              <a:t>(с 9 по 19 января)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003300"/>
                </a:solidFill>
                <a:latin typeface="Cambria" pitchFamily="18" charset="0"/>
              </a:rPr>
              <a:t>Создать проблемную ситуацию для формирования заинтересованности у детей темой;  </a:t>
            </a:r>
            <a:br>
              <a:rPr lang="ru-RU" sz="1800" b="1" dirty="0" smtClean="0">
                <a:solidFill>
                  <a:srgbClr val="003300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Cambria" pitchFamily="18" charset="0"/>
              </a:rPr>
              <a:t>Определить цель, задачи, продолжительность проекта, определение методов и приемов;</a:t>
            </a:r>
            <a:br>
              <a:rPr lang="ru-RU" sz="1800" b="1" dirty="0" smtClean="0">
                <a:solidFill>
                  <a:srgbClr val="003300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Cambria" pitchFamily="18" charset="0"/>
              </a:rPr>
              <a:t>Подготовка консультаций для родителей на данную тему</a:t>
            </a:r>
            <a:br>
              <a:rPr lang="ru-RU" sz="1800" b="1" dirty="0" smtClean="0">
                <a:solidFill>
                  <a:srgbClr val="003300"/>
                </a:solidFill>
                <a:latin typeface="Cambria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Cambria" pitchFamily="18" charset="0"/>
              </a:rPr>
              <a:t>                                         2 этап – содержательный  </a:t>
            </a:r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</a:rPr>
              <a:t>                                        </a:t>
            </a:r>
            <a:r>
              <a:rPr lang="ru-RU" sz="1800" b="1" i="1" dirty="0" smtClean="0">
                <a:solidFill>
                  <a:srgbClr val="C00000"/>
                </a:solidFill>
                <a:latin typeface="Cambria" pitchFamily="18" charset="0"/>
              </a:rPr>
              <a:t>(с 22 января по 9 февраля)</a:t>
            </a:r>
            <a:r>
              <a:rPr lang="ru-RU" sz="1800" b="1" i="1" dirty="0" smtClean="0">
                <a:latin typeface="Cambria" pitchFamily="18" charset="0"/>
              </a:rPr>
              <a:t/>
            </a:r>
            <a:br>
              <a:rPr lang="ru-RU" sz="1800" b="1" i="1" dirty="0" smtClean="0">
                <a:latin typeface="Cambria" pitchFamily="18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Cambria" pitchFamily="18" charset="0"/>
              </a:rPr>
              <a:t>Реализовать в работе  комплекс мероприятий, направленный на развитие нравственных качеств детей средствами народного творчества (р.н. сказки);</a:t>
            </a:r>
            <a:br>
              <a:rPr lang="ru-RU" sz="1800" b="1" dirty="0" smtClean="0">
                <a:solidFill>
                  <a:srgbClr val="003300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Cambria" pitchFamily="18" charset="0"/>
              </a:rPr>
              <a:t>Активизировать совместную деятельность родителей и детей.</a:t>
            </a:r>
            <a:br>
              <a:rPr lang="ru-RU" sz="1800" b="1" dirty="0" smtClean="0">
                <a:solidFill>
                  <a:srgbClr val="003300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Cambria" pitchFamily="18" charset="0"/>
              </a:rPr>
              <a:t/>
            </a:r>
            <a:br>
              <a:rPr lang="ru-RU" sz="1800" b="1" dirty="0" smtClean="0">
                <a:solidFill>
                  <a:srgbClr val="003300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Cambria" pitchFamily="18" charset="0"/>
              </a:rPr>
              <a:t> </a:t>
            </a:r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</a:rPr>
              <a:t>                                           </a:t>
            </a:r>
            <a:r>
              <a:rPr lang="ru-RU" sz="1800" b="1" i="1" dirty="0" smtClean="0">
                <a:solidFill>
                  <a:srgbClr val="C00000"/>
                </a:solidFill>
                <a:latin typeface="Cambria" pitchFamily="18" charset="0"/>
              </a:rPr>
              <a:t>3 этап - заключительный</a:t>
            </a:r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Cambria" pitchFamily="18" charset="0"/>
              </a:rPr>
              <a:t>                                                  (с 12 по 20 февраля) </a:t>
            </a:r>
            <a:br>
              <a:rPr lang="ru-RU" sz="1800" b="1" i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Cambria" pitchFamily="18" charset="0"/>
              </a:rPr>
              <a:t>Подведение итогов по реализации проекта «Воспитание сказкой». </a:t>
            </a:r>
            <a:br>
              <a:rPr lang="ru-RU" sz="1800" b="1" dirty="0" smtClean="0">
                <a:solidFill>
                  <a:srgbClr val="003300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Cambria" pitchFamily="18" charset="0"/>
              </a:rPr>
              <a:t>Презентация проекта «Воспитание сказкой»</a:t>
            </a:r>
            <a:br>
              <a:rPr lang="ru-RU" sz="1800" b="1" dirty="0" smtClean="0">
                <a:solidFill>
                  <a:srgbClr val="003300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Cambria" pitchFamily="18" charset="0"/>
              </a:rPr>
              <a:t>Определение перспектив в данном направлении. </a:t>
            </a:r>
            <a:br>
              <a:rPr lang="ru-RU" sz="1800" b="1" dirty="0" smtClean="0">
                <a:solidFill>
                  <a:srgbClr val="003300"/>
                </a:solidFill>
                <a:latin typeface="Cambria" pitchFamily="18" charset="0"/>
              </a:rPr>
            </a:br>
            <a:r>
              <a:rPr lang="ru-RU" sz="1800" b="1" dirty="0" smtClean="0">
                <a:solidFill>
                  <a:srgbClr val="003300"/>
                </a:solidFill>
                <a:latin typeface="Cambria" pitchFamily="18" charset="0"/>
              </a:rPr>
              <a:t> </a:t>
            </a:r>
            <a:endParaRPr lang="ru-RU" sz="2000" b="1" dirty="0" smtClean="0">
              <a:solidFill>
                <a:srgbClr val="0033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/>
          <a:lstStyle/>
          <a:p>
            <a:r>
              <a:rPr lang="ru-RU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ПРОГНОЗИРУЕМЫЕ</a:t>
            </a:r>
            <a:br>
              <a:rPr lang="ru-RU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</a:br>
            <a:r>
              <a:rPr lang="ru-RU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44824"/>
            <a:ext cx="7488832" cy="4320480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sz="3400" b="1" dirty="0" smtClean="0">
                <a:solidFill>
                  <a:srgbClr val="003300"/>
                </a:solidFill>
                <a:latin typeface="Cambria" pitchFamily="18" charset="0"/>
              </a:rPr>
              <a:t>Повысить у детей знания о поучительном содержании сказок (развитие интереса к сказкам; закрепление умения применять свои знания в беседе, связных высказываниях; воспитание чувства дружбы и коллективизма);</a:t>
            </a:r>
          </a:p>
          <a:p>
            <a:pPr lvl="0">
              <a:lnSpc>
                <a:spcPct val="120000"/>
              </a:lnSpc>
            </a:pPr>
            <a:r>
              <a:rPr lang="ru-RU" sz="3400" b="1" dirty="0" smtClean="0">
                <a:solidFill>
                  <a:srgbClr val="003300"/>
                </a:solidFill>
                <a:latin typeface="Cambria" pitchFamily="18" charset="0"/>
              </a:rPr>
              <a:t>Раскрыть творческие таланты детей и их родителей;</a:t>
            </a:r>
          </a:p>
          <a:p>
            <a:pPr lvl="0">
              <a:lnSpc>
                <a:spcPct val="120000"/>
              </a:lnSpc>
            </a:pPr>
            <a:r>
              <a:rPr lang="ru-RU" sz="3400" b="1" dirty="0" smtClean="0">
                <a:solidFill>
                  <a:srgbClr val="003300"/>
                </a:solidFill>
                <a:latin typeface="Cambria" pitchFamily="18" charset="0"/>
              </a:rPr>
              <a:t>Повышение педагогической культуры родителей, установление с ними доверительных и партнёрских отношений.</a:t>
            </a:r>
          </a:p>
          <a:p>
            <a:endParaRPr lang="ru-RU" b="1" dirty="0">
              <a:solidFill>
                <a:srgbClr val="0033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ru-RU" sz="3600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Реализация проекта </a:t>
            </a:r>
            <a:br>
              <a:rPr lang="ru-RU" sz="3600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spc="50" dirty="0" smtClean="0">
                <a:ln w="11430"/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по образовательным областям: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556792"/>
            <a:ext cx="7499176" cy="41330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Cambria" pitchFamily="18" charset="0"/>
              </a:rPr>
              <a:t>Социально-коммуникативное развитие</a:t>
            </a:r>
            <a:endParaRPr lang="ru-RU" sz="2400" dirty="0" smtClean="0">
              <a:solidFill>
                <a:srgbClr val="C00000"/>
              </a:solidFill>
              <a:latin typeface="Cambria" pitchFamily="18" charset="0"/>
            </a:endParaRPr>
          </a:p>
          <a:p>
            <a:pPr lvl="0"/>
            <a:r>
              <a:rPr lang="ru-RU" sz="2000" b="1" dirty="0" smtClean="0">
                <a:latin typeface="Cambria" pitchFamily="18" charset="0"/>
              </a:rPr>
              <a:t>Беседы: «Ваши любимые сказки»;</a:t>
            </a:r>
          </a:p>
          <a:p>
            <a:pPr lvl="0"/>
            <a:r>
              <a:rPr lang="ru-RU" sz="2000" b="1" dirty="0" smtClean="0">
                <a:latin typeface="Cambria" pitchFamily="18" charset="0"/>
              </a:rPr>
              <a:t>Н-п игры: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     - «Путешествие в страну сказок»;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     - «Новые сказки»;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     - «Разрезные картинки»;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     - «Домино»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     - «</a:t>
            </a:r>
            <a:r>
              <a:rPr lang="ru-RU" sz="2000" b="1" dirty="0" err="1" smtClean="0">
                <a:latin typeface="Cambria" pitchFamily="18" charset="0"/>
              </a:rPr>
              <a:t>Пазлы</a:t>
            </a:r>
            <a:r>
              <a:rPr lang="ru-RU" sz="2000" b="1" dirty="0" smtClean="0">
                <a:latin typeface="Cambria" pitchFamily="18" charset="0"/>
              </a:rPr>
              <a:t>»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     - «Салат из сказок»</a:t>
            </a:r>
            <a:endParaRPr lang="ru-RU" sz="2000" b="1" dirty="0"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28" y="3207477"/>
            <a:ext cx="3106688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92696"/>
            <a:ext cx="7499176" cy="4997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Cambria" pitchFamily="18" charset="0"/>
              </a:rPr>
              <a:t>        Социально-коммуникативное развитие</a:t>
            </a:r>
            <a:endParaRPr lang="ru-RU" sz="2400" dirty="0" smtClean="0">
              <a:solidFill>
                <a:srgbClr val="C00000"/>
              </a:solidFill>
              <a:latin typeface="Cambria" pitchFamily="18" charset="0"/>
            </a:endParaRPr>
          </a:p>
          <a:p>
            <a:pPr lvl="0"/>
            <a:r>
              <a:rPr lang="ru-RU" sz="2000" b="1" dirty="0" smtClean="0">
                <a:latin typeface="Cambria" pitchFamily="18" charset="0"/>
              </a:rPr>
              <a:t>С-р игры:</a:t>
            </a:r>
          </a:p>
          <a:p>
            <a:pPr lvl="0">
              <a:buNone/>
            </a:pPr>
            <a:r>
              <a:rPr lang="ru-RU" sz="2000" b="1" dirty="0" smtClean="0">
                <a:latin typeface="Cambria" pitchFamily="18" charset="0"/>
              </a:rPr>
              <a:t>      - «В гостях у </a:t>
            </a:r>
            <a:r>
              <a:rPr lang="ru-RU" sz="2000" b="1" dirty="0" err="1" smtClean="0">
                <a:latin typeface="Cambria" pitchFamily="18" charset="0"/>
              </a:rPr>
              <a:t>Жихарки</a:t>
            </a:r>
            <a:r>
              <a:rPr lang="ru-RU" sz="2000" b="1" dirty="0" smtClean="0">
                <a:latin typeface="Cambria" pitchFamily="18" charset="0"/>
              </a:rPr>
              <a:t>»:</a:t>
            </a:r>
          </a:p>
          <a:p>
            <a:pPr lvl="0">
              <a:buNone/>
            </a:pPr>
            <a:r>
              <a:rPr lang="ru-RU" sz="2000" b="1" dirty="0" smtClean="0">
                <a:latin typeface="Cambria" pitchFamily="18" charset="0"/>
              </a:rPr>
              <a:t>      - «Семья»;</a:t>
            </a:r>
          </a:p>
          <a:p>
            <a:pPr lvl="0"/>
            <a:r>
              <a:rPr lang="ru-RU" sz="2000" b="1" dirty="0" smtClean="0">
                <a:latin typeface="Cambria" pitchFamily="18" charset="0"/>
              </a:rPr>
              <a:t>Презентации:</a:t>
            </a:r>
          </a:p>
          <a:p>
            <a:pPr lvl="0">
              <a:buNone/>
            </a:pPr>
            <a:r>
              <a:rPr lang="ru-RU" sz="2000" b="1" dirty="0" smtClean="0">
                <a:latin typeface="Cambria" pitchFamily="18" charset="0"/>
              </a:rPr>
              <a:t>       - «Викторина «В гостях у сказки!»;</a:t>
            </a:r>
          </a:p>
          <a:p>
            <a:pPr lvl="0">
              <a:buNone/>
            </a:pPr>
            <a:r>
              <a:rPr lang="ru-RU" sz="2000" b="1" dirty="0" smtClean="0">
                <a:latin typeface="Cambria" pitchFamily="18" charset="0"/>
              </a:rPr>
              <a:t>       - «Герои сказок»;</a:t>
            </a:r>
          </a:p>
          <a:p>
            <a:pPr lvl="0"/>
            <a:r>
              <a:rPr lang="ru-RU" sz="2000" b="1" dirty="0" smtClean="0">
                <a:latin typeface="Cambria" pitchFamily="18" charset="0"/>
              </a:rPr>
              <a:t>Пальчиковые игры</a:t>
            </a:r>
          </a:p>
          <a:p>
            <a:pPr lvl="0"/>
            <a:r>
              <a:rPr lang="ru-RU" sz="2000" b="1" dirty="0" smtClean="0">
                <a:latin typeface="Cambria" pitchFamily="18" charset="0"/>
              </a:rPr>
              <a:t>Просмотр мультфильмов из серии «Любимые сказки»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21088"/>
            <a:ext cx="3600400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666</Words>
  <Application>Microsoft Office PowerPoint</Application>
  <PresentationFormat>Экран (4:3)</PresentationFormat>
  <Paragraphs>126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Aharoni</vt:lpstr>
      <vt:lpstr>Arial</vt:lpstr>
      <vt:lpstr>Calibri</vt:lpstr>
      <vt:lpstr>Cambria</vt:lpstr>
      <vt:lpstr>Times New Roman</vt:lpstr>
      <vt:lpstr>Тема Office</vt:lpstr>
      <vt:lpstr>ПРОЕКТ «ВОСПИТАНИЕ СКАЗКОЙ» Средняя группа «Сказка»</vt:lpstr>
      <vt:lpstr>Тип проекта: Творческо-информационный  Сроки реализации: 9 января – 20 февраля    Возрастная группа: средняя     Участники проекта: воспитанники средней группы «Сказка»,  воспитатели, музыкальный руководитель, родители.   </vt:lpstr>
      <vt:lpstr>ЦЕЛЬ:</vt:lpstr>
      <vt:lpstr>ЗАДАЧИ:</vt:lpstr>
      <vt:lpstr>НАПРАВЛЕНИЯ  РАЗВИТИЯ:</vt:lpstr>
      <vt:lpstr>                                    1 этап – подготовительный                                                  (с 9 по 19 января)  Создать проблемную ситуацию для формирования заинтересованности у детей темой;   Определить цель, задачи, продолжительность проекта, определение методов и приемов; Подготовка консультаций для родителей на данную тему                                           2 этап – содержательный                                           (с 22 января по 9 февраля) Реализовать в работе  комплекс мероприятий, направленный на развитие нравственных качеств детей средствами народного творчества (р.н. сказки); Активизировать совместную деятельность родителей и детей.                                              3 этап - заключительный                                                   (с 12 по 20 февраля)  Подведение итогов по реализации проекта «Воспитание сказкой».  Презентация проекта «Воспитание сказкой» Определение перспектив в данном направлении.   </vt:lpstr>
      <vt:lpstr>ПРОГНОЗИРУЕМЫЕ РЕЗУЛЬТАТЫ:</vt:lpstr>
      <vt:lpstr>Реализация проекта  по образовательным областям: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работы с родителями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Бежевый</dc:title>
  <dc:creator>Татьяна Ивановна</dc:creator>
  <cp:lastModifiedBy>Весна</cp:lastModifiedBy>
  <cp:revision>53</cp:revision>
  <dcterms:created xsi:type="dcterms:W3CDTF">2015-03-16T20:36:02Z</dcterms:created>
  <dcterms:modified xsi:type="dcterms:W3CDTF">2024-02-14T06:57:59Z</dcterms:modified>
</cp:coreProperties>
</file>