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6" r:id="rId3"/>
    <p:sldId id="257" r:id="rId4"/>
    <p:sldId id="277" r:id="rId5"/>
    <p:sldId id="259" r:id="rId6"/>
    <p:sldId id="260" r:id="rId7"/>
    <p:sldId id="261" r:id="rId8"/>
    <p:sldId id="280" r:id="rId9"/>
    <p:sldId id="278" r:id="rId10"/>
    <p:sldId id="263" r:id="rId11"/>
    <p:sldId id="265" r:id="rId12"/>
    <p:sldId id="266" r:id="rId13"/>
    <p:sldId id="267" r:id="rId14"/>
    <p:sldId id="281" r:id="rId15"/>
    <p:sldId id="268" r:id="rId16"/>
    <p:sldId id="271" r:id="rId17"/>
    <p:sldId id="272" r:id="rId18"/>
    <p:sldId id="273" r:id="rId19"/>
    <p:sldId id="274" r:id="rId20"/>
    <p:sldId id="275"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71" d="100"/>
          <a:sy n="71" d="100"/>
        </p:scale>
        <p:origin x="61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BFE30D0-BD44-4947-ADE2-D5930F96F8B7}" type="datetimeFigureOut">
              <a:rPr lang="ru-RU" smtClean="0"/>
              <a:t>30.05.2024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281717-D5A4-438C-9DB3-F3204A0100C3}" type="slidenum">
              <a:rPr lang="ru-RU" smtClean="0"/>
              <a:t>‹#›</a:t>
            </a:fld>
            <a:endParaRPr lang="ru-RU"/>
          </a:p>
        </p:txBody>
      </p:sp>
    </p:spTree>
    <p:extLst>
      <p:ext uri="{BB962C8B-B14F-4D97-AF65-F5344CB8AC3E}">
        <p14:creationId xmlns:p14="http://schemas.microsoft.com/office/powerpoint/2010/main" val="1387137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BFE30D0-BD44-4947-ADE2-D5930F96F8B7}" type="datetimeFigureOut">
              <a:rPr lang="ru-RU" smtClean="0"/>
              <a:t>30.05.2024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281717-D5A4-438C-9DB3-F3204A0100C3}" type="slidenum">
              <a:rPr lang="ru-RU" smtClean="0"/>
              <a:t>‹#›</a:t>
            </a:fld>
            <a:endParaRPr lang="ru-RU"/>
          </a:p>
        </p:txBody>
      </p:sp>
    </p:spTree>
    <p:extLst>
      <p:ext uri="{BB962C8B-B14F-4D97-AF65-F5344CB8AC3E}">
        <p14:creationId xmlns:p14="http://schemas.microsoft.com/office/powerpoint/2010/main" val="4016732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BFE30D0-BD44-4947-ADE2-D5930F96F8B7}" type="datetimeFigureOut">
              <a:rPr lang="ru-RU" smtClean="0"/>
              <a:t>30.05.2024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281717-D5A4-438C-9DB3-F3204A0100C3}" type="slidenum">
              <a:rPr lang="ru-RU" smtClean="0"/>
              <a:t>‹#›</a:t>
            </a:fld>
            <a:endParaRPr lang="ru-RU"/>
          </a:p>
        </p:txBody>
      </p:sp>
    </p:spTree>
    <p:extLst>
      <p:ext uri="{BB962C8B-B14F-4D97-AF65-F5344CB8AC3E}">
        <p14:creationId xmlns:p14="http://schemas.microsoft.com/office/powerpoint/2010/main" val="3113705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BFE30D0-BD44-4947-ADE2-D5930F96F8B7}" type="datetimeFigureOut">
              <a:rPr lang="ru-RU" smtClean="0"/>
              <a:t>30.05.2024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281717-D5A4-438C-9DB3-F3204A0100C3}" type="slidenum">
              <a:rPr lang="ru-RU" smtClean="0"/>
              <a:t>‹#›</a:t>
            </a:fld>
            <a:endParaRPr lang="ru-RU"/>
          </a:p>
        </p:txBody>
      </p:sp>
    </p:spTree>
    <p:extLst>
      <p:ext uri="{BB962C8B-B14F-4D97-AF65-F5344CB8AC3E}">
        <p14:creationId xmlns:p14="http://schemas.microsoft.com/office/powerpoint/2010/main" val="4153417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BFE30D0-BD44-4947-ADE2-D5930F96F8B7}" type="datetimeFigureOut">
              <a:rPr lang="ru-RU" smtClean="0"/>
              <a:t>30.05.2024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281717-D5A4-438C-9DB3-F3204A0100C3}" type="slidenum">
              <a:rPr lang="ru-RU" smtClean="0"/>
              <a:t>‹#›</a:t>
            </a:fld>
            <a:endParaRPr lang="ru-RU"/>
          </a:p>
        </p:txBody>
      </p:sp>
    </p:spTree>
    <p:extLst>
      <p:ext uri="{BB962C8B-B14F-4D97-AF65-F5344CB8AC3E}">
        <p14:creationId xmlns:p14="http://schemas.microsoft.com/office/powerpoint/2010/main" val="4014740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BFE30D0-BD44-4947-ADE2-D5930F96F8B7}" type="datetimeFigureOut">
              <a:rPr lang="ru-RU" smtClean="0"/>
              <a:t>30.05.2024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F281717-D5A4-438C-9DB3-F3204A0100C3}" type="slidenum">
              <a:rPr lang="ru-RU" smtClean="0"/>
              <a:t>‹#›</a:t>
            </a:fld>
            <a:endParaRPr lang="ru-RU"/>
          </a:p>
        </p:txBody>
      </p:sp>
    </p:spTree>
    <p:extLst>
      <p:ext uri="{BB962C8B-B14F-4D97-AF65-F5344CB8AC3E}">
        <p14:creationId xmlns:p14="http://schemas.microsoft.com/office/powerpoint/2010/main" val="2997602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BFE30D0-BD44-4947-ADE2-D5930F96F8B7}" type="datetimeFigureOut">
              <a:rPr lang="ru-RU" smtClean="0"/>
              <a:t>30.05.2024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F281717-D5A4-438C-9DB3-F3204A0100C3}" type="slidenum">
              <a:rPr lang="ru-RU" smtClean="0"/>
              <a:t>‹#›</a:t>
            </a:fld>
            <a:endParaRPr lang="ru-RU"/>
          </a:p>
        </p:txBody>
      </p:sp>
    </p:spTree>
    <p:extLst>
      <p:ext uri="{BB962C8B-B14F-4D97-AF65-F5344CB8AC3E}">
        <p14:creationId xmlns:p14="http://schemas.microsoft.com/office/powerpoint/2010/main" val="3471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BFE30D0-BD44-4947-ADE2-D5930F96F8B7}" type="datetimeFigureOut">
              <a:rPr lang="ru-RU" smtClean="0"/>
              <a:t>30.05.2024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F281717-D5A4-438C-9DB3-F3204A0100C3}" type="slidenum">
              <a:rPr lang="ru-RU" smtClean="0"/>
              <a:t>‹#›</a:t>
            </a:fld>
            <a:endParaRPr lang="ru-RU"/>
          </a:p>
        </p:txBody>
      </p:sp>
    </p:spTree>
    <p:extLst>
      <p:ext uri="{BB962C8B-B14F-4D97-AF65-F5344CB8AC3E}">
        <p14:creationId xmlns:p14="http://schemas.microsoft.com/office/powerpoint/2010/main" val="88220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BFE30D0-BD44-4947-ADE2-D5930F96F8B7}" type="datetimeFigureOut">
              <a:rPr lang="ru-RU" smtClean="0"/>
              <a:t>30.05.2024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F281717-D5A4-438C-9DB3-F3204A0100C3}" type="slidenum">
              <a:rPr lang="ru-RU" smtClean="0"/>
              <a:t>‹#›</a:t>
            </a:fld>
            <a:endParaRPr lang="ru-RU"/>
          </a:p>
        </p:txBody>
      </p:sp>
    </p:spTree>
    <p:extLst>
      <p:ext uri="{BB962C8B-B14F-4D97-AF65-F5344CB8AC3E}">
        <p14:creationId xmlns:p14="http://schemas.microsoft.com/office/powerpoint/2010/main" val="61428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BFE30D0-BD44-4947-ADE2-D5930F96F8B7}" type="datetimeFigureOut">
              <a:rPr lang="ru-RU" smtClean="0"/>
              <a:t>30.05.2024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F281717-D5A4-438C-9DB3-F3204A0100C3}" type="slidenum">
              <a:rPr lang="ru-RU" smtClean="0"/>
              <a:t>‹#›</a:t>
            </a:fld>
            <a:endParaRPr lang="ru-RU"/>
          </a:p>
        </p:txBody>
      </p:sp>
    </p:spTree>
    <p:extLst>
      <p:ext uri="{BB962C8B-B14F-4D97-AF65-F5344CB8AC3E}">
        <p14:creationId xmlns:p14="http://schemas.microsoft.com/office/powerpoint/2010/main" val="3421100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BFE30D0-BD44-4947-ADE2-D5930F96F8B7}" type="datetimeFigureOut">
              <a:rPr lang="ru-RU" smtClean="0"/>
              <a:t>30.05.2024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F281717-D5A4-438C-9DB3-F3204A0100C3}" type="slidenum">
              <a:rPr lang="ru-RU" smtClean="0"/>
              <a:t>‹#›</a:t>
            </a:fld>
            <a:endParaRPr lang="ru-RU"/>
          </a:p>
        </p:txBody>
      </p:sp>
    </p:spTree>
    <p:extLst>
      <p:ext uri="{BB962C8B-B14F-4D97-AF65-F5344CB8AC3E}">
        <p14:creationId xmlns:p14="http://schemas.microsoft.com/office/powerpoint/2010/main" val="2015148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FE30D0-BD44-4947-ADE2-D5930F96F8B7}" type="datetimeFigureOut">
              <a:rPr lang="ru-RU" smtClean="0"/>
              <a:t>30.05.2024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81717-D5A4-438C-9DB3-F3204A0100C3}" type="slidenum">
              <a:rPr lang="ru-RU" smtClean="0"/>
              <a:t>‹#›</a:t>
            </a:fld>
            <a:endParaRPr lang="ru-RU"/>
          </a:p>
        </p:txBody>
      </p:sp>
    </p:spTree>
    <p:extLst>
      <p:ext uri="{BB962C8B-B14F-4D97-AF65-F5344CB8AC3E}">
        <p14:creationId xmlns:p14="http://schemas.microsoft.com/office/powerpoint/2010/main" val="16548458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27.pn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40.png"/><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12192000" cy="3509963"/>
          </a:xfrm>
        </p:spPr>
        <p:txBody>
          <a:bodyPr>
            <a:normAutofit fontScale="90000"/>
          </a:bodyPr>
          <a:lstStyle/>
          <a:p>
            <a:r>
              <a:rPr lang="ru-RU" sz="4400" dirty="0" smtClean="0"/>
              <a:t>Конспект фронтального занятия по обучению грамоте </a:t>
            </a:r>
            <a:br>
              <a:rPr lang="ru-RU" sz="4400" dirty="0" smtClean="0"/>
            </a:br>
            <a:r>
              <a:rPr lang="ru-RU" sz="4400" dirty="0" smtClean="0"/>
              <a:t>для обучающихся 1 класса с ТНР, </a:t>
            </a:r>
            <a:br>
              <a:rPr lang="ru-RU" sz="4400" dirty="0" smtClean="0"/>
            </a:br>
            <a:r>
              <a:rPr lang="ru-RU" sz="4400" dirty="0" smtClean="0"/>
              <a:t>реализующих адаптированную основную общеобразовательную программу начального общего образования</a:t>
            </a:r>
            <a:endParaRPr lang="ru-RU" sz="4400" dirty="0"/>
          </a:p>
        </p:txBody>
      </p:sp>
      <p:sp>
        <p:nvSpPr>
          <p:cNvPr id="3" name="Подзаголовок 2"/>
          <p:cNvSpPr>
            <a:spLocks noGrp="1"/>
          </p:cNvSpPr>
          <p:nvPr>
            <p:ph type="subTitle" idx="1"/>
          </p:nvPr>
        </p:nvSpPr>
        <p:spPr>
          <a:xfrm>
            <a:off x="4629150" y="4869180"/>
            <a:ext cx="6675120" cy="994410"/>
          </a:xfrm>
        </p:spPr>
        <p:txBody>
          <a:bodyPr/>
          <a:lstStyle/>
          <a:p>
            <a:r>
              <a:rPr lang="ru-RU" dirty="0" smtClean="0"/>
              <a:t>Выполнила: Закирова Р. Ф.</a:t>
            </a:r>
          </a:p>
          <a:p>
            <a:endParaRPr lang="ru-RU" dirty="0"/>
          </a:p>
        </p:txBody>
      </p:sp>
    </p:spTree>
    <p:extLst>
      <p:ext uri="{BB962C8B-B14F-4D97-AF65-F5344CB8AC3E}">
        <p14:creationId xmlns:p14="http://schemas.microsoft.com/office/powerpoint/2010/main" val="3176712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2344615"/>
          </a:xfrm>
        </p:spPr>
        <p:txBody>
          <a:bodyPr>
            <a:normAutofit fontScale="90000"/>
          </a:bodyPr>
          <a:lstStyle/>
          <a:p>
            <a:r>
              <a:rPr lang="ru-RU" sz="2000" dirty="0" smtClean="0"/>
              <a:t/>
            </a:r>
            <a:br>
              <a:rPr lang="ru-RU" sz="2000" dirty="0" smtClean="0"/>
            </a:br>
            <a:r>
              <a:rPr lang="en-US" sz="2000" dirty="0" smtClean="0"/>
              <a:t/>
            </a:r>
            <a:br>
              <a:rPr lang="en-US" sz="2000" dirty="0" smtClean="0"/>
            </a:br>
            <a:r>
              <a:rPr lang="ru-RU" sz="2000" dirty="0" smtClean="0"/>
              <a:t>Жук «садится» на четвертый листок.</a:t>
            </a:r>
            <a:br>
              <a:rPr lang="ru-RU" sz="2000" dirty="0" smtClean="0"/>
            </a:br>
            <a:r>
              <a:rPr lang="ru-RU" sz="2000" dirty="0" smtClean="0"/>
              <a:t>	</a:t>
            </a:r>
            <a:r>
              <a:rPr lang="ru-RU" sz="2000" b="1" dirty="0" smtClean="0"/>
              <a:t>- Что делаю я на листочке?</a:t>
            </a:r>
            <a:br>
              <a:rPr lang="ru-RU" sz="2000" b="1" dirty="0" smtClean="0"/>
            </a:br>
            <a:r>
              <a:rPr lang="ru-RU" sz="2000" b="1" dirty="0" smtClean="0"/>
              <a:t>	- Составьте в кассах слово </a:t>
            </a:r>
            <a:r>
              <a:rPr lang="ru-RU" sz="2000" b="1" i="1" dirty="0" smtClean="0"/>
              <a:t>сижу.</a:t>
            </a:r>
            <a:r>
              <a:rPr lang="ru-RU" sz="2000" b="1" dirty="0" smtClean="0"/>
              <a:t> «Превратите» слово сижу в слово </a:t>
            </a:r>
            <a:r>
              <a:rPr lang="ru-RU" sz="2000" b="1" i="1" dirty="0"/>
              <a:t>живу.</a:t>
            </a:r>
            <a:br>
              <a:rPr lang="ru-RU" sz="2000" b="1" i="1" dirty="0"/>
            </a:br>
            <a:r>
              <a:rPr lang="ru-RU" sz="2000" dirty="0"/>
              <a:t>Какая буква стоит после </a:t>
            </a:r>
            <a:r>
              <a:rPr lang="ru-RU" sz="2000" b="1" dirty="0" smtClean="0"/>
              <a:t>Ж</a:t>
            </a:r>
            <a:r>
              <a:rPr lang="ru-RU" sz="2000" dirty="0" smtClean="0"/>
              <a:t> в слове </a:t>
            </a:r>
            <a:r>
              <a:rPr lang="ru-RU" sz="2000" b="1" i="1" dirty="0" smtClean="0"/>
              <a:t>живу</a:t>
            </a:r>
            <a:r>
              <a:rPr lang="ru-RU" sz="2000" dirty="0" smtClean="0"/>
              <a:t>? </a:t>
            </a:r>
            <a:r>
              <a:rPr lang="ru-RU" sz="2000" dirty="0"/>
              <a:t>(</a:t>
            </a:r>
            <a:r>
              <a:rPr lang="ru-RU" sz="2000" b="1" dirty="0"/>
              <a:t>И</a:t>
            </a:r>
            <a:r>
              <a:rPr lang="ru-RU" sz="2000" dirty="0"/>
              <a:t>)</a:t>
            </a:r>
            <a:br>
              <a:rPr lang="ru-RU" sz="2000" dirty="0"/>
            </a:br>
            <a:r>
              <a:rPr lang="ru-RU" sz="2000" dirty="0"/>
              <a:t>- А мы знаем что буква </a:t>
            </a:r>
            <a:r>
              <a:rPr lang="ru-RU" sz="2000" b="1" dirty="0"/>
              <a:t>И</a:t>
            </a:r>
            <a:r>
              <a:rPr lang="ru-RU" sz="2000" dirty="0"/>
              <a:t> делает предшествующий согласный звук каким? ( мягким).</a:t>
            </a:r>
            <a:br>
              <a:rPr lang="ru-RU" sz="2000" dirty="0"/>
            </a:br>
            <a:r>
              <a:rPr lang="ru-RU" sz="2000" dirty="0"/>
              <a:t>- А почему же у нас на схеме он обозначен твердым согласным звуком?</a:t>
            </a:r>
            <a:br>
              <a:rPr lang="ru-RU" sz="2000" dirty="0"/>
            </a:br>
            <a:r>
              <a:rPr lang="ru-RU" sz="2000" dirty="0"/>
              <a:t>- Какой можно сделать вывод? (Звук </a:t>
            </a:r>
            <a:r>
              <a:rPr lang="ru-RU" sz="2000" b="1" dirty="0"/>
              <a:t>[Ж</a:t>
            </a:r>
            <a:r>
              <a:rPr lang="ru-RU" sz="2000" dirty="0"/>
              <a:t>] всегда твердый согласный звук)</a:t>
            </a:r>
            <a:br>
              <a:rPr lang="ru-RU" sz="2000" dirty="0"/>
            </a:br>
            <a:r>
              <a:rPr lang="ru-RU" sz="2000" b="1" dirty="0"/>
              <a:t>Помните, буква Ж, как и Ш, обозначает согласный звук и всегда читается твердо, даже с И. </a:t>
            </a:r>
            <a:r>
              <a:rPr lang="ru-RU" b="1" dirty="0" err="1"/>
              <a:t>Жи</a:t>
            </a:r>
            <a:r>
              <a:rPr lang="ru-RU" b="1" dirty="0"/>
              <a:t> пиши с  И.</a:t>
            </a:r>
            <a:r>
              <a:rPr lang="ru-RU" b="1" i="1" dirty="0" smtClean="0"/>
              <a:t/>
            </a:r>
            <a:br>
              <a:rPr lang="ru-RU" b="1" i="1" dirty="0" smtClean="0"/>
            </a:br>
            <a:endParaRPr lang="ru-RU" b="1" i="1" dirty="0"/>
          </a:p>
        </p:txBody>
      </p:sp>
      <p:graphicFrame>
        <p:nvGraphicFramePr>
          <p:cNvPr id="3" name="Таблица 2"/>
          <p:cNvGraphicFramePr>
            <a:graphicFrameLocks noGrp="1"/>
          </p:cNvGraphicFramePr>
          <p:nvPr>
            <p:extLst>
              <p:ext uri="{D42A27DB-BD31-4B8C-83A1-F6EECF244321}">
                <p14:modId xmlns:p14="http://schemas.microsoft.com/office/powerpoint/2010/main" val="3406023748"/>
              </p:ext>
            </p:extLst>
          </p:nvPr>
        </p:nvGraphicFramePr>
        <p:xfrm>
          <a:off x="514769" y="4771291"/>
          <a:ext cx="4455817" cy="1560256"/>
        </p:xfrm>
        <a:graphic>
          <a:graphicData uri="http://schemas.openxmlformats.org/drawingml/2006/table">
            <a:tbl>
              <a:tblPr firstRow="1" bandRow="1">
                <a:tableStyleId>{5C22544A-7EE6-4342-B048-85BDC9FD1C3A}</a:tableStyleId>
              </a:tblPr>
              <a:tblGrid>
                <a:gridCol w="1138185"/>
                <a:gridCol w="996461"/>
                <a:gridCol w="1384222"/>
                <a:gridCol w="936949"/>
              </a:tblGrid>
              <a:tr h="773724">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86532">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bl>
          </a:graphicData>
        </a:graphic>
      </p:graphicFrame>
      <p:pic>
        <p:nvPicPr>
          <p:cNvPr id="4" name="Рисунок 3"/>
          <p:cNvPicPr>
            <a:picLocks noChangeAspect="1"/>
          </p:cNvPicPr>
          <p:nvPr/>
        </p:nvPicPr>
        <p:blipFill>
          <a:blip r:embed="rId2"/>
          <a:stretch>
            <a:fillRect/>
          </a:stretch>
        </p:blipFill>
        <p:spPr>
          <a:xfrm>
            <a:off x="620278" y="2436664"/>
            <a:ext cx="2035829" cy="2035829"/>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59000242"/>
              </p:ext>
            </p:extLst>
          </p:nvPr>
        </p:nvGraphicFramePr>
        <p:xfrm>
          <a:off x="5931877" y="4564643"/>
          <a:ext cx="5928403" cy="1793632"/>
        </p:xfrm>
        <a:graphic>
          <a:graphicData uri="http://schemas.openxmlformats.org/drawingml/2006/table">
            <a:tbl>
              <a:tblPr firstRow="1" bandRow="1">
                <a:tableStyleId>{5C22544A-7EE6-4342-B048-85BDC9FD1C3A}</a:tableStyleId>
              </a:tblPr>
              <a:tblGrid>
                <a:gridCol w="1617785"/>
                <a:gridCol w="1454239"/>
                <a:gridCol w="1621256"/>
                <a:gridCol w="1235123"/>
              </a:tblGrid>
              <a:tr h="896816">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96816">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bl>
          </a:graphicData>
        </a:graphic>
      </p:graphicFrame>
      <p:pic>
        <p:nvPicPr>
          <p:cNvPr id="8" name="Рисунок 7"/>
          <p:cNvPicPr>
            <a:picLocks noChangeAspect="1"/>
          </p:cNvPicPr>
          <p:nvPr/>
        </p:nvPicPr>
        <p:blipFill>
          <a:blip r:embed="rId3"/>
          <a:stretch>
            <a:fillRect/>
          </a:stretch>
        </p:blipFill>
        <p:spPr>
          <a:xfrm>
            <a:off x="2979191" y="4778227"/>
            <a:ext cx="725302" cy="683232"/>
          </a:xfrm>
          <a:prstGeom prst="rect">
            <a:avLst/>
          </a:prstGeom>
        </p:spPr>
      </p:pic>
      <p:pic>
        <p:nvPicPr>
          <p:cNvPr id="10" name="Рисунок 9"/>
          <p:cNvPicPr>
            <a:picLocks noChangeAspect="1"/>
          </p:cNvPicPr>
          <p:nvPr/>
        </p:nvPicPr>
        <p:blipFill>
          <a:blip r:embed="rId4"/>
          <a:stretch>
            <a:fillRect/>
          </a:stretch>
        </p:blipFill>
        <p:spPr>
          <a:xfrm>
            <a:off x="1892173" y="4861497"/>
            <a:ext cx="423964" cy="599962"/>
          </a:xfrm>
          <a:prstGeom prst="rect">
            <a:avLst/>
          </a:prstGeom>
        </p:spPr>
      </p:pic>
      <p:pic>
        <p:nvPicPr>
          <p:cNvPr id="11" name="Рисунок 10"/>
          <p:cNvPicPr>
            <a:picLocks noChangeAspect="1"/>
          </p:cNvPicPr>
          <p:nvPr/>
        </p:nvPicPr>
        <p:blipFill>
          <a:blip r:embed="rId5"/>
          <a:stretch>
            <a:fillRect/>
          </a:stretch>
        </p:blipFill>
        <p:spPr>
          <a:xfrm>
            <a:off x="7953703" y="4726722"/>
            <a:ext cx="464166" cy="653271"/>
          </a:xfrm>
          <a:prstGeom prst="rect">
            <a:avLst/>
          </a:prstGeom>
        </p:spPr>
      </p:pic>
      <p:pic>
        <p:nvPicPr>
          <p:cNvPr id="12" name="Рисунок 11"/>
          <p:cNvPicPr>
            <a:picLocks noChangeAspect="1"/>
          </p:cNvPicPr>
          <p:nvPr/>
        </p:nvPicPr>
        <p:blipFill>
          <a:blip r:embed="rId6"/>
          <a:stretch>
            <a:fillRect/>
          </a:stretch>
        </p:blipFill>
        <p:spPr>
          <a:xfrm>
            <a:off x="725458" y="4806460"/>
            <a:ext cx="714677" cy="654999"/>
          </a:xfrm>
          <a:prstGeom prst="rect">
            <a:avLst/>
          </a:prstGeom>
        </p:spPr>
      </p:pic>
      <p:pic>
        <p:nvPicPr>
          <p:cNvPr id="15" name="Рисунок 14"/>
          <p:cNvPicPr>
            <a:picLocks noChangeAspect="1"/>
          </p:cNvPicPr>
          <p:nvPr/>
        </p:nvPicPr>
        <p:blipFill>
          <a:blip r:embed="rId7"/>
          <a:stretch>
            <a:fillRect/>
          </a:stretch>
        </p:blipFill>
        <p:spPr>
          <a:xfrm>
            <a:off x="4224363" y="4889507"/>
            <a:ext cx="404170" cy="571952"/>
          </a:xfrm>
          <a:prstGeom prst="rect">
            <a:avLst/>
          </a:prstGeom>
        </p:spPr>
      </p:pic>
      <p:pic>
        <p:nvPicPr>
          <p:cNvPr id="16" name="Рисунок 15"/>
          <p:cNvPicPr>
            <a:picLocks noChangeAspect="1"/>
          </p:cNvPicPr>
          <p:nvPr/>
        </p:nvPicPr>
        <p:blipFill>
          <a:blip r:embed="rId8"/>
          <a:stretch>
            <a:fillRect/>
          </a:stretch>
        </p:blipFill>
        <p:spPr>
          <a:xfrm>
            <a:off x="11062065" y="4666762"/>
            <a:ext cx="475404" cy="666498"/>
          </a:xfrm>
          <a:prstGeom prst="rect">
            <a:avLst/>
          </a:prstGeom>
        </p:spPr>
      </p:pic>
      <p:pic>
        <p:nvPicPr>
          <p:cNvPr id="6" name="Рисунок 5"/>
          <p:cNvPicPr>
            <a:picLocks noChangeAspect="1"/>
          </p:cNvPicPr>
          <p:nvPr/>
        </p:nvPicPr>
        <p:blipFill>
          <a:blip r:embed="rId9"/>
          <a:stretch>
            <a:fillRect/>
          </a:stretch>
        </p:blipFill>
        <p:spPr>
          <a:xfrm>
            <a:off x="6393350" y="4778227"/>
            <a:ext cx="632295" cy="666498"/>
          </a:xfrm>
          <a:prstGeom prst="rect">
            <a:avLst/>
          </a:prstGeom>
        </p:spPr>
      </p:pic>
      <p:pic>
        <p:nvPicPr>
          <p:cNvPr id="13" name="Рисунок 12"/>
          <p:cNvPicPr>
            <a:picLocks noChangeAspect="1"/>
          </p:cNvPicPr>
          <p:nvPr/>
        </p:nvPicPr>
        <p:blipFill>
          <a:blip r:embed="rId10"/>
          <a:stretch>
            <a:fillRect/>
          </a:stretch>
        </p:blipFill>
        <p:spPr>
          <a:xfrm>
            <a:off x="9345928" y="4666762"/>
            <a:ext cx="1038636" cy="777963"/>
          </a:xfrm>
          <a:prstGeom prst="rect">
            <a:avLst/>
          </a:prstGeom>
        </p:spPr>
      </p:pic>
    </p:spTree>
    <p:extLst>
      <p:ext uri="{BB962C8B-B14F-4D97-AF65-F5344CB8AC3E}">
        <p14:creationId xmlns:p14="http://schemas.microsoft.com/office/powerpoint/2010/main" val="327199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1234440"/>
          </a:xfrm>
        </p:spPr>
        <p:txBody>
          <a:bodyPr>
            <a:normAutofit/>
          </a:bodyPr>
          <a:lstStyle/>
          <a:p>
            <a:r>
              <a:rPr lang="ru-RU" sz="2000" dirty="0"/>
              <a:t>Жук «перелетает» на пятый листок. Ставится игрушка – жаба.</a:t>
            </a:r>
            <a:br>
              <a:rPr lang="ru-RU" sz="2000" dirty="0"/>
            </a:br>
            <a:r>
              <a:rPr lang="ru-RU" sz="2000" dirty="0"/>
              <a:t>	</a:t>
            </a:r>
            <a:r>
              <a:rPr lang="ru-RU" sz="2000" b="1" dirty="0"/>
              <a:t>- Кого видит жук? </a:t>
            </a:r>
            <a:r>
              <a:rPr lang="ru-RU" sz="2000" b="1" i="1" dirty="0"/>
              <a:t>(Жук видит жабу.) </a:t>
            </a:r>
            <a:r>
              <a:rPr lang="ru-RU" sz="2000" b="1" dirty="0"/>
              <a:t>Составьте это предложение в кассе</a:t>
            </a:r>
            <a:r>
              <a:rPr lang="ru-RU" sz="2000" b="1" dirty="0" smtClean="0"/>
              <a:t>.</a:t>
            </a:r>
            <a:br>
              <a:rPr lang="ru-RU" sz="2000" b="1" dirty="0" smtClean="0"/>
            </a:br>
            <a:r>
              <a:rPr lang="ru-RU" sz="2000" b="1" dirty="0"/>
              <a:t>	</a:t>
            </a:r>
          </a:p>
        </p:txBody>
      </p:sp>
      <p:pic>
        <p:nvPicPr>
          <p:cNvPr id="3" name="Рисунок 2"/>
          <p:cNvPicPr>
            <a:picLocks noChangeAspect="1"/>
          </p:cNvPicPr>
          <p:nvPr/>
        </p:nvPicPr>
        <p:blipFill>
          <a:blip r:embed="rId2"/>
          <a:stretch>
            <a:fillRect/>
          </a:stretch>
        </p:blipFill>
        <p:spPr>
          <a:xfrm>
            <a:off x="188868" y="2562498"/>
            <a:ext cx="2487384" cy="2487384"/>
          </a:xfrm>
          <a:prstGeom prst="rect">
            <a:avLst/>
          </a:prstGeom>
        </p:spPr>
      </p:pic>
      <p:pic>
        <p:nvPicPr>
          <p:cNvPr id="4" name="Рисунок 3"/>
          <p:cNvPicPr>
            <a:picLocks noChangeAspect="1"/>
          </p:cNvPicPr>
          <p:nvPr/>
        </p:nvPicPr>
        <p:blipFill>
          <a:blip r:embed="rId3"/>
          <a:stretch>
            <a:fillRect/>
          </a:stretch>
        </p:blipFill>
        <p:spPr>
          <a:xfrm>
            <a:off x="3873096" y="1394460"/>
            <a:ext cx="3462828" cy="2548349"/>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1335735462"/>
              </p:ext>
            </p:extLst>
          </p:nvPr>
        </p:nvGraphicFramePr>
        <p:xfrm>
          <a:off x="2032000" y="5049882"/>
          <a:ext cx="7563556" cy="1294473"/>
        </p:xfrm>
        <a:graphic>
          <a:graphicData uri="http://schemas.openxmlformats.org/drawingml/2006/table">
            <a:tbl>
              <a:tblPr firstRow="1" bandRow="1">
                <a:tableStyleId>{5C22544A-7EE6-4342-B048-85BDC9FD1C3A}</a:tableStyleId>
              </a:tblPr>
              <a:tblGrid>
                <a:gridCol w="1890889"/>
                <a:gridCol w="1890889"/>
                <a:gridCol w="1890889"/>
                <a:gridCol w="1890889"/>
              </a:tblGrid>
              <a:tr h="1294473">
                <a:tc>
                  <a:txBody>
                    <a:bodyPr/>
                    <a:lstStyle/>
                    <a:p>
                      <a:pPr algn="ctr"/>
                      <a:r>
                        <a:rPr lang="ru-RU" sz="4400" dirty="0" smtClean="0"/>
                        <a:t>Жук</a:t>
                      </a:r>
                      <a:endParaRPr lang="ru-RU" sz="4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4000" dirty="0" smtClean="0"/>
                        <a:t> видит</a:t>
                      </a:r>
                      <a:endParaRPr lang="ru-RU"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4000" b="1" kern="1200" dirty="0" smtClean="0">
                          <a:solidFill>
                            <a:schemeClr val="lt1"/>
                          </a:solidFill>
                          <a:latin typeface="+mn-lt"/>
                          <a:ea typeface="+mn-ea"/>
                          <a:cs typeface="+mn-cs"/>
                        </a:rPr>
                        <a:t> жабу</a:t>
                      </a:r>
                      <a:endParaRPr lang="ru-RU" sz="4000" b="1" kern="1200" dirty="0">
                        <a:solidFill>
                          <a:schemeClr val="lt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4000" dirty="0" smtClean="0"/>
                        <a:t>.</a:t>
                      </a:r>
                      <a:endParaRPr lang="ru-RU"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66125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110" y="15169"/>
            <a:ext cx="12177889" cy="1325563"/>
          </a:xfrm>
        </p:spPr>
        <p:txBody>
          <a:bodyPr>
            <a:normAutofit/>
          </a:bodyPr>
          <a:lstStyle/>
          <a:p>
            <a:r>
              <a:rPr lang="ru-RU" sz="2000" dirty="0"/>
              <a:t>Жук «перелетает» на шестой листок.</a:t>
            </a:r>
            <a:br>
              <a:rPr lang="ru-RU" sz="2000" dirty="0"/>
            </a:br>
            <a:r>
              <a:rPr lang="ru-RU" sz="2000" dirty="0" smtClean="0"/>
              <a:t>						</a:t>
            </a:r>
            <a:r>
              <a:rPr lang="ru-RU" sz="2000" b="1" dirty="0" err="1" smtClean="0"/>
              <a:t>Физминутка</a:t>
            </a:r>
            <a:r>
              <a:rPr lang="ru-RU" sz="2000" b="1" dirty="0"/>
              <a:t>.</a:t>
            </a:r>
            <a:br>
              <a:rPr lang="ru-RU" sz="2000" b="1" dirty="0"/>
            </a:br>
            <a:endParaRPr lang="ru-RU" sz="2000" b="1" dirty="0"/>
          </a:p>
        </p:txBody>
      </p:sp>
      <p:pic>
        <p:nvPicPr>
          <p:cNvPr id="3" name="Рисунок 2"/>
          <p:cNvPicPr>
            <a:picLocks noChangeAspect="1"/>
          </p:cNvPicPr>
          <p:nvPr/>
        </p:nvPicPr>
        <p:blipFill>
          <a:blip r:embed="rId2"/>
          <a:stretch>
            <a:fillRect/>
          </a:stretch>
        </p:blipFill>
        <p:spPr>
          <a:xfrm>
            <a:off x="2017050" y="1488219"/>
            <a:ext cx="2420322" cy="2487384"/>
          </a:xfrm>
          <a:prstGeom prst="rect">
            <a:avLst/>
          </a:prstGeom>
        </p:spPr>
      </p:pic>
      <p:sp>
        <p:nvSpPr>
          <p:cNvPr id="4" name="Прямоугольник 3"/>
          <p:cNvSpPr/>
          <p:nvPr/>
        </p:nvSpPr>
        <p:spPr>
          <a:xfrm>
            <a:off x="5650523" y="1887415"/>
            <a:ext cx="4103078" cy="4524315"/>
          </a:xfrm>
          <a:prstGeom prst="rect">
            <a:avLst/>
          </a:prstGeom>
        </p:spPr>
        <p:txBody>
          <a:bodyPr wrap="square">
            <a:spAutoFit/>
          </a:bodyPr>
          <a:lstStyle/>
          <a:p>
            <a:r>
              <a:rPr lang="ru-RU" dirty="0" smtClean="0"/>
              <a:t>Я </a:t>
            </a:r>
            <a:r>
              <a:rPr lang="ru-RU" dirty="0"/>
              <a:t>нашла себе жука</a:t>
            </a:r>
          </a:p>
          <a:p>
            <a:r>
              <a:rPr lang="ru-RU" dirty="0" smtClean="0"/>
              <a:t>На </a:t>
            </a:r>
            <a:r>
              <a:rPr lang="ru-RU" dirty="0"/>
              <a:t>большой ромашке.</a:t>
            </a:r>
          </a:p>
          <a:p>
            <a:r>
              <a:rPr lang="ru-RU" dirty="0" smtClean="0"/>
              <a:t>Не </a:t>
            </a:r>
            <a:r>
              <a:rPr lang="ru-RU" dirty="0"/>
              <a:t>хочу держать в руках –</a:t>
            </a:r>
          </a:p>
          <a:p>
            <a:r>
              <a:rPr lang="ru-RU" dirty="0" smtClean="0"/>
              <a:t>Пусть </a:t>
            </a:r>
            <a:r>
              <a:rPr lang="ru-RU" dirty="0"/>
              <a:t>лежит в кармашке.</a:t>
            </a:r>
          </a:p>
          <a:p>
            <a:r>
              <a:rPr lang="ru-RU" dirty="0" smtClean="0"/>
              <a:t>Ой</a:t>
            </a:r>
            <a:r>
              <a:rPr lang="ru-RU" dirty="0"/>
              <a:t>, упал, упал мой жук,</a:t>
            </a:r>
          </a:p>
          <a:p>
            <a:r>
              <a:rPr lang="ru-RU" dirty="0" smtClean="0"/>
              <a:t>Нос </a:t>
            </a:r>
            <a:r>
              <a:rPr lang="ru-RU" dirty="0"/>
              <a:t>испачкал пылью.</a:t>
            </a:r>
          </a:p>
          <a:p>
            <a:r>
              <a:rPr lang="ru-RU" dirty="0" smtClean="0"/>
              <a:t>Улетел </a:t>
            </a:r>
            <a:r>
              <a:rPr lang="ru-RU" dirty="0"/>
              <a:t>зеленый жук,</a:t>
            </a:r>
          </a:p>
          <a:p>
            <a:r>
              <a:rPr lang="ru-RU" dirty="0" smtClean="0"/>
              <a:t>Улетел </a:t>
            </a:r>
            <a:r>
              <a:rPr lang="ru-RU" dirty="0"/>
              <a:t>на крыльях.</a:t>
            </a:r>
          </a:p>
          <a:p>
            <a:r>
              <a:rPr lang="en-US" dirty="0" smtClean="0"/>
              <a:t>(</a:t>
            </a:r>
            <a:r>
              <a:rPr lang="ru-RU" dirty="0" smtClean="0"/>
              <a:t>Дети </a:t>
            </a:r>
            <a:r>
              <a:rPr lang="ru-RU" dirty="0"/>
              <a:t>выполняют действия в соответствии с </a:t>
            </a:r>
            <a:r>
              <a:rPr lang="ru-RU" dirty="0" smtClean="0"/>
              <a:t>текстом</a:t>
            </a:r>
            <a:r>
              <a:rPr lang="en-US" dirty="0" smtClean="0"/>
              <a:t>)</a:t>
            </a:r>
            <a:r>
              <a:rPr lang="ru-RU" dirty="0" smtClean="0"/>
              <a:t>.</a:t>
            </a:r>
            <a:endParaRPr lang="ru-RU" dirty="0"/>
          </a:p>
          <a:p>
            <a:r>
              <a:rPr lang="ru-RU" dirty="0" smtClean="0"/>
              <a:t>На </a:t>
            </a:r>
            <a:r>
              <a:rPr lang="ru-RU" dirty="0"/>
              <a:t>лужайке, на ромашке</a:t>
            </a:r>
          </a:p>
          <a:p>
            <a:r>
              <a:rPr lang="ru-RU" dirty="0" smtClean="0"/>
              <a:t>Жук </a:t>
            </a:r>
            <a:r>
              <a:rPr lang="ru-RU" dirty="0"/>
              <a:t>сидел в цветной рубашке.</a:t>
            </a:r>
          </a:p>
          <a:p>
            <a:r>
              <a:rPr lang="ru-RU" dirty="0" err="1" smtClean="0"/>
              <a:t>Жу-жу-жу</a:t>
            </a:r>
            <a:r>
              <a:rPr lang="ru-RU" dirty="0"/>
              <a:t>, </a:t>
            </a:r>
            <a:r>
              <a:rPr lang="ru-RU" dirty="0" err="1"/>
              <a:t>жу-жу-жу</a:t>
            </a:r>
            <a:endParaRPr lang="ru-RU" dirty="0"/>
          </a:p>
          <a:p>
            <a:r>
              <a:rPr lang="ru-RU" dirty="0" smtClean="0"/>
              <a:t>Я </a:t>
            </a:r>
            <a:r>
              <a:rPr lang="ru-RU" dirty="0"/>
              <a:t>с ромашками дружу,</a:t>
            </a:r>
          </a:p>
          <a:p>
            <a:r>
              <a:rPr lang="ru-RU" dirty="0" smtClean="0"/>
              <a:t>Тихо </a:t>
            </a:r>
            <a:r>
              <a:rPr lang="ru-RU" dirty="0"/>
              <a:t>по ветру качаюсь,</a:t>
            </a:r>
          </a:p>
          <a:p>
            <a:r>
              <a:rPr lang="ru-RU" dirty="0" smtClean="0"/>
              <a:t>Низко</a:t>
            </a:r>
            <a:r>
              <a:rPr lang="ru-RU" dirty="0"/>
              <a:t>, низко наклоняюсь.</a:t>
            </a:r>
          </a:p>
        </p:txBody>
      </p:sp>
      <p:pic>
        <p:nvPicPr>
          <p:cNvPr id="7" name="Рисунок 6"/>
          <p:cNvPicPr>
            <a:picLocks noChangeAspect="1"/>
          </p:cNvPicPr>
          <p:nvPr/>
        </p:nvPicPr>
        <p:blipFill>
          <a:blip r:embed="rId2"/>
          <a:stretch>
            <a:fillRect/>
          </a:stretch>
        </p:blipFill>
        <p:spPr>
          <a:xfrm>
            <a:off x="2169450" y="1640619"/>
            <a:ext cx="2420322" cy="2487384"/>
          </a:xfrm>
          <a:prstGeom prst="rect">
            <a:avLst/>
          </a:prstGeom>
        </p:spPr>
      </p:pic>
    </p:spTree>
    <p:extLst>
      <p:ext uri="{BB962C8B-B14F-4D97-AF65-F5344CB8AC3E}">
        <p14:creationId xmlns:p14="http://schemas.microsoft.com/office/powerpoint/2010/main" val="1638383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3218552"/>
          </a:xfrm>
        </p:spPr>
        <p:txBody>
          <a:bodyPr>
            <a:noAutofit/>
          </a:bodyPr>
          <a:lstStyle/>
          <a:p>
            <a:r>
              <a:rPr lang="ru-RU" sz="2000" dirty="0" smtClean="0"/>
              <a:t/>
            </a:r>
            <a:br>
              <a:rPr lang="ru-RU" sz="2000" dirty="0" smtClean="0"/>
            </a:br>
            <a:r>
              <a:rPr lang="ru-RU" sz="2000" dirty="0" smtClean="0"/>
              <a:t/>
            </a:r>
            <a:br>
              <a:rPr lang="ru-RU" sz="2000" dirty="0" smtClean="0"/>
            </a:br>
            <a:r>
              <a:rPr lang="ru-RU" sz="2000" dirty="0" smtClean="0"/>
              <a:t>Жук перелетает на седьмой листок.</a:t>
            </a:r>
            <a:r>
              <a:rPr lang="ru-RU" sz="2000" dirty="0"/>
              <a:t/>
            </a:r>
            <a:br>
              <a:rPr lang="ru-RU" sz="2000" dirty="0"/>
            </a:br>
            <a:r>
              <a:rPr lang="ru-RU" sz="2000" dirty="0" smtClean="0"/>
              <a:t>Ч</a:t>
            </a:r>
            <a:r>
              <a:rPr lang="ru-RU" sz="2000" b="1" dirty="0" smtClean="0"/>
              <a:t>тение </a:t>
            </a:r>
            <a:r>
              <a:rPr lang="ru-RU" sz="2000" b="1" dirty="0"/>
              <a:t>слогов. </a:t>
            </a:r>
            <a:br>
              <a:rPr lang="ru-RU" sz="2000" b="1" dirty="0"/>
            </a:br>
            <a:r>
              <a:rPr lang="ru-RU" sz="2000" dirty="0"/>
              <a:t>	Считает жук нам: раз-два-три!</a:t>
            </a:r>
            <a:br>
              <a:rPr lang="ru-RU" sz="2000" dirty="0"/>
            </a:br>
            <a:r>
              <a:rPr lang="ru-RU" sz="2000" dirty="0"/>
              <a:t>	Жар-птицу в книге ты найди.</a:t>
            </a:r>
            <a:br>
              <a:rPr lang="ru-RU" sz="2000" dirty="0"/>
            </a:br>
            <a:r>
              <a:rPr lang="ru-RU" sz="2000" dirty="0"/>
              <a:t>	Вот Жар-птица на странице</a:t>
            </a:r>
            <a:br>
              <a:rPr lang="ru-RU" sz="2000" dirty="0"/>
            </a:br>
            <a:r>
              <a:rPr lang="ru-RU" sz="2000" dirty="0"/>
              <a:t>	С буквой Ж на голове</a:t>
            </a:r>
            <a:br>
              <a:rPr lang="ru-RU" sz="2000" dirty="0"/>
            </a:br>
            <a:r>
              <a:rPr lang="ru-RU" sz="2000" dirty="0"/>
              <a:t>	И с гласными на хвосте.</a:t>
            </a:r>
            <a:br>
              <a:rPr lang="ru-RU" sz="2000" dirty="0"/>
            </a:br>
            <a:r>
              <a:rPr lang="ru-RU" sz="2000" dirty="0"/>
              <a:t>	Гласные огнем горят –</a:t>
            </a:r>
            <a:br>
              <a:rPr lang="ru-RU" sz="2000" dirty="0"/>
            </a:br>
            <a:r>
              <a:rPr lang="ru-RU" sz="2000" dirty="0"/>
              <a:t>	Подружиться с Ж хотят.</a:t>
            </a:r>
            <a:br>
              <a:rPr lang="ru-RU" sz="2000" dirty="0"/>
            </a:br>
            <a:r>
              <a:rPr lang="ru-RU" sz="2000" dirty="0"/>
              <a:t>- Подружите букву Ж с гласными буквами. </a:t>
            </a:r>
            <a:r>
              <a:rPr lang="ru-RU" sz="2000" b="1" dirty="0"/>
              <a:t>Помните, буква Ж, как и Ш, обозначает согласный звук и всегда читается твердо, даже </a:t>
            </a:r>
            <a:r>
              <a:rPr lang="ru-RU" sz="2000" b="1" dirty="0" smtClean="0"/>
              <a:t>с И</a:t>
            </a:r>
            <a:r>
              <a:rPr lang="ru-RU" sz="2000" b="1" dirty="0"/>
              <a:t>. </a:t>
            </a:r>
            <a:r>
              <a:rPr lang="ru-RU" sz="2000" b="1" dirty="0" err="1" smtClean="0"/>
              <a:t>Жи</a:t>
            </a:r>
            <a:r>
              <a:rPr lang="ru-RU" sz="2000" b="1" dirty="0" smtClean="0"/>
              <a:t> </a:t>
            </a:r>
            <a:r>
              <a:rPr lang="ru-RU" sz="2000" b="1" dirty="0"/>
              <a:t>пиши с </a:t>
            </a:r>
            <a:r>
              <a:rPr lang="ru-RU" sz="2000" b="1" dirty="0" smtClean="0"/>
              <a:t> И.</a:t>
            </a:r>
            <a:r>
              <a:rPr lang="ru-RU" sz="2000" dirty="0"/>
              <a:t/>
            </a:r>
            <a:br>
              <a:rPr lang="ru-RU" sz="2000" dirty="0"/>
            </a:br>
            <a:r>
              <a:rPr lang="ru-RU" sz="2000" dirty="0"/>
              <a:t/>
            </a:r>
            <a:br>
              <a:rPr lang="ru-RU" sz="2000" dirty="0"/>
            </a:br>
            <a:endParaRPr lang="ru-RU" sz="2000" dirty="0"/>
          </a:p>
        </p:txBody>
      </p:sp>
      <p:pic>
        <p:nvPicPr>
          <p:cNvPr id="4" name="Рисунок 3"/>
          <p:cNvPicPr>
            <a:picLocks noChangeAspect="1"/>
          </p:cNvPicPr>
          <p:nvPr/>
        </p:nvPicPr>
        <p:blipFill>
          <a:blip r:embed="rId2"/>
          <a:stretch>
            <a:fillRect/>
          </a:stretch>
        </p:blipFill>
        <p:spPr>
          <a:xfrm>
            <a:off x="3763107" y="3528449"/>
            <a:ext cx="5233611" cy="3040380"/>
          </a:xfrm>
          <a:prstGeom prst="rect">
            <a:avLst/>
          </a:prstGeom>
        </p:spPr>
      </p:pic>
      <p:pic>
        <p:nvPicPr>
          <p:cNvPr id="5" name="Рисунок 4"/>
          <p:cNvPicPr>
            <a:picLocks noChangeAspect="1"/>
          </p:cNvPicPr>
          <p:nvPr/>
        </p:nvPicPr>
        <p:blipFill>
          <a:blip r:embed="rId3"/>
          <a:stretch>
            <a:fillRect/>
          </a:stretch>
        </p:blipFill>
        <p:spPr>
          <a:xfrm>
            <a:off x="5490112" y="3528449"/>
            <a:ext cx="742542" cy="643272"/>
          </a:xfrm>
          <a:prstGeom prst="rect">
            <a:avLst/>
          </a:prstGeom>
        </p:spPr>
      </p:pic>
      <p:pic>
        <p:nvPicPr>
          <p:cNvPr id="6" name="Рисунок 5"/>
          <p:cNvPicPr>
            <a:picLocks noChangeAspect="1"/>
          </p:cNvPicPr>
          <p:nvPr/>
        </p:nvPicPr>
        <p:blipFill>
          <a:blip r:embed="rId4"/>
          <a:stretch>
            <a:fillRect/>
          </a:stretch>
        </p:blipFill>
        <p:spPr>
          <a:xfrm>
            <a:off x="7165926" y="6073052"/>
            <a:ext cx="441369" cy="384407"/>
          </a:xfrm>
          <a:prstGeom prst="rect">
            <a:avLst/>
          </a:prstGeom>
        </p:spPr>
      </p:pic>
      <p:pic>
        <p:nvPicPr>
          <p:cNvPr id="7" name="Рисунок 6"/>
          <p:cNvPicPr>
            <a:picLocks noChangeAspect="1"/>
          </p:cNvPicPr>
          <p:nvPr/>
        </p:nvPicPr>
        <p:blipFill>
          <a:blip r:embed="rId5"/>
          <a:stretch>
            <a:fillRect/>
          </a:stretch>
        </p:blipFill>
        <p:spPr>
          <a:xfrm>
            <a:off x="4586615" y="5882329"/>
            <a:ext cx="447782" cy="630212"/>
          </a:xfrm>
          <a:prstGeom prst="rect">
            <a:avLst/>
          </a:prstGeom>
        </p:spPr>
      </p:pic>
      <p:pic>
        <p:nvPicPr>
          <p:cNvPr id="8" name="Рисунок 7"/>
          <p:cNvPicPr>
            <a:picLocks noChangeAspect="1"/>
          </p:cNvPicPr>
          <p:nvPr/>
        </p:nvPicPr>
        <p:blipFill>
          <a:blip r:embed="rId6"/>
          <a:stretch>
            <a:fillRect/>
          </a:stretch>
        </p:blipFill>
        <p:spPr>
          <a:xfrm rot="21066900">
            <a:off x="5295574" y="5879106"/>
            <a:ext cx="389076" cy="645792"/>
          </a:xfrm>
          <a:prstGeom prst="rect">
            <a:avLst/>
          </a:prstGeom>
        </p:spPr>
      </p:pic>
      <p:pic>
        <p:nvPicPr>
          <p:cNvPr id="9" name="Рисунок 8"/>
          <p:cNvPicPr>
            <a:picLocks noChangeAspect="1"/>
          </p:cNvPicPr>
          <p:nvPr/>
        </p:nvPicPr>
        <p:blipFill>
          <a:blip r:embed="rId7"/>
          <a:stretch>
            <a:fillRect/>
          </a:stretch>
        </p:blipFill>
        <p:spPr>
          <a:xfrm>
            <a:off x="5829100" y="5910414"/>
            <a:ext cx="650490" cy="487232"/>
          </a:xfrm>
          <a:prstGeom prst="rect">
            <a:avLst/>
          </a:prstGeom>
        </p:spPr>
      </p:pic>
      <p:pic>
        <p:nvPicPr>
          <p:cNvPr id="10" name="Рисунок 9"/>
          <p:cNvPicPr>
            <a:picLocks noChangeAspect="1"/>
          </p:cNvPicPr>
          <p:nvPr/>
        </p:nvPicPr>
        <p:blipFill>
          <a:blip r:embed="rId8"/>
          <a:stretch>
            <a:fillRect/>
          </a:stretch>
        </p:blipFill>
        <p:spPr>
          <a:xfrm flipH="1">
            <a:off x="6544291" y="6017971"/>
            <a:ext cx="395656" cy="494570"/>
          </a:xfrm>
          <a:prstGeom prst="rect">
            <a:avLst/>
          </a:prstGeom>
        </p:spPr>
      </p:pic>
      <p:pic>
        <p:nvPicPr>
          <p:cNvPr id="11" name="Рисунок 10"/>
          <p:cNvPicPr>
            <a:picLocks noChangeAspect="1"/>
          </p:cNvPicPr>
          <p:nvPr/>
        </p:nvPicPr>
        <p:blipFill>
          <a:blip r:embed="rId9"/>
          <a:stretch>
            <a:fillRect/>
          </a:stretch>
        </p:blipFill>
        <p:spPr>
          <a:xfrm>
            <a:off x="4094531" y="6055770"/>
            <a:ext cx="396240" cy="495300"/>
          </a:xfrm>
          <a:prstGeom prst="rect">
            <a:avLst/>
          </a:prstGeom>
        </p:spPr>
      </p:pic>
      <p:pic>
        <p:nvPicPr>
          <p:cNvPr id="17" name="Рисунок 16"/>
          <p:cNvPicPr>
            <a:picLocks noChangeAspect="1"/>
          </p:cNvPicPr>
          <p:nvPr/>
        </p:nvPicPr>
        <p:blipFill>
          <a:blip r:embed="rId10"/>
          <a:stretch>
            <a:fillRect/>
          </a:stretch>
        </p:blipFill>
        <p:spPr>
          <a:xfrm>
            <a:off x="7763867" y="5893157"/>
            <a:ext cx="408830" cy="578546"/>
          </a:xfrm>
          <a:prstGeom prst="rect">
            <a:avLst/>
          </a:prstGeom>
        </p:spPr>
      </p:pic>
      <p:pic>
        <p:nvPicPr>
          <p:cNvPr id="18" name="Рисунок 17"/>
          <p:cNvPicPr>
            <a:picLocks noChangeAspect="1"/>
          </p:cNvPicPr>
          <p:nvPr/>
        </p:nvPicPr>
        <p:blipFill>
          <a:blip r:embed="rId11"/>
          <a:stretch>
            <a:fillRect/>
          </a:stretch>
        </p:blipFill>
        <p:spPr>
          <a:xfrm>
            <a:off x="8285624" y="5882329"/>
            <a:ext cx="279738" cy="650538"/>
          </a:xfrm>
          <a:prstGeom prst="rect">
            <a:avLst/>
          </a:prstGeom>
        </p:spPr>
      </p:pic>
      <p:pic>
        <p:nvPicPr>
          <p:cNvPr id="19" name="Рисунок 18"/>
          <p:cNvPicPr>
            <a:picLocks noChangeAspect="1"/>
          </p:cNvPicPr>
          <p:nvPr/>
        </p:nvPicPr>
        <p:blipFill>
          <a:blip r:embed="rId12"/>
          <a:stretch>
            <a:fillRect/>
          </a:stretch>
        </p:blipFill>
        <p:spPr>
          <a:xfrm>
            <a:off x="8647547" y="6002653"/>
            <a:ext cx="344303" cy="487232"/>
          </a:xfrm>
          <a:prstGeom prst="rect">
            <a:avLst/>
          </a:prstGeom>
        </p:spPr>
      </p:pic>
      <p:pic>
        <p:nvPicPr>
          <p:cNvPr id="21" name="Рисунок 20"/>
          <p:cNvPicPr>
            <a:picLocks noChangeAspect="1"/>
          </p:cNvPicPr>
          <p:nvPr/>
        </p:nvPicPr>
        <p:blipFill>
          <a:blip r:embed="rId13"/>
          <a:stretch>
            <a:fillRect/>
          </a:stretch>
        </p:blipFill>
        <p:spPr>
          <a:xfrm>
            <a:off x="6920631" y="5553221"/>
            <a:ext cx="328277" cy="410347"/>
          </a:xfrm>
          <a:prstGeom prst="rect">
            <a:avLst/>
          </a:prstGeom>
        </p:spPr>
      </p:pic>
      <p:pic>
        <p:nvPicPr>
          <p:cNvPr id="12" name="Рисунок 11"/>
          <p:cNvPicPr>
            <a:picLocks noChangeAspect="1"/>
          </p:cNvPicPr>
          <p:nvPr/>
        </p:nvPicPr>
        <p:blipFill>
          <a:blip r:embed="rId14"/>
          <a:stretch>
            <a:fillRect/>
          </a:stretch>
        </p:blipFill>
        <p:spPr>
          <a:xfrm>
            <a:off x="735612" y="3666646"/>
            <a:ext cx="2420322" cy="2487384"/>
          </a:xfrm>
          <a:prstGeom prst="rect">
            <a:avLst/>
          </a:prstGeom>
        </p:spPr>
      </p:pic>
    </p:spTree>
    <p:extLst>
      <p:ext uri="{BB962C8B-B14F-4D97-AF65-F5344CB8AC3E}">
        <p14:creationId xmlns:p14="http://schemas.microsoft.com/office/powerpoint/2010/main" val="3990289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1787554" cy="5356254"/>
          </a:xfrm>
        </p:spPr>
        <p:txBody>
          <a:bodyPr>
            <a:normAutofit/>
          </a:bodyPr>
          <a:lstStyle/>
          <a:p>
            <a:r>
              <a:rPr lang="ru-RU" sz="2000" dirty="0" smtClean="0"/>
              <a:t> </a:t>
            </a:r>
            <a:r>
              <a:rPr lang="ru-RU" sz="2000" dirty="0"/>
              <a:t>	</a:t>
            </a:r>
            <a:r>
              <a:rPr lang="ru-RU" sz="3200" b="1" dirty="0" smtClean="0"/>
              <a:t>а			а			а			а</a:t>
            </a:r>
            <a:br>
              <a:rPr lang="ru-RU" sz="3200" b="1" dirty="0" smtClean="0"/>
            </a:br>
            <a:r>
              <a:rPr lang="ru-RU" sz="3200" b="1" dirty="0"/>
              <a:t>	</a:t>
            </a:r>
            <a:r>
              <a:rPr lang="ru-RU" sz="3200" b="1" dirty="0" smtClean="0"/>
              <a:t>у			у			у			у</a:t>
            </a:r>
            <a:br>
              <a:rPr lang="ru-RU" sz="3200" b="1" dirty="0" smtClean="0"/>
            </a:br>
            <a:r>
              <a:rPr lang="ru-RU" sz="3200" b="1" dirty="0" smtClean="0"/>
              <a:t>Ж</a:t>
            </a:r>
            <a:r>
              <a:rPr lang="ru-RU" sz="3200" b="1" dirty="0"/>
              <a:t>	</a:t>
            </a:r>
            <a:r>
              <a:rPr lang="ru-RU" sz="3200" b="1" dirty="0" smtClean="0"/>
              <a:t>и			и	    ж		и			и	ж</a:t>
            </a:r>
            <a:br>
              <a:rPr lang="ru-RU" sz="3200" b="1" dirty="0" smtClean="0"/>
            </a:br>
            <a:r>
              <a:rPr lang="ru-RU" sz="3200" b="1" dirty="0"/>
              <a:t>	</a:t>
            </a:r>
            <a:r>
              <a:rPr lang="ru-RU" sz="3200" b="1" dirty="0" smtClean="0"/>
              <a:t>о			о			о			о</a:t>
            </a:r>
            <a:br>
              <a:rPr lang="ru-RU" sz="3200" b="1" dirty="0" smtClean="0"/>
            </a:br>
            <a:r>
              <a:rPr lang="ru-RU" sz="3200" b="1" dirty="0"/>
              <a:t>	</a:t>
            </a:r>
            <a:r>
              <a:rPr lang="ru-RU" sz="3200" b="1" dirty="0" smtClean="0"/>
              <a:t>е			ё			ё			е</a:t>
            </a:r>
            <a:br>
              <a:rPr lang="ru-RU" sz="3200" b="1" dirty="0" smtClean="0"/>
            </a:br>
            <a:r>
              <a:rPr lang="ru-RU" sz="3200" b="1" dirty="0"/>
              <a:t>	</a:t>
            </a:r>
            <a:r>
              <a:rPr lang="ru-RU" sz="3200" b="1" dirty="0" smtClean="0"/>
              <a:t>ю 			ю			ю			ю                   </a:t>
            </a:r>
            <a:endParaRPr lang="ru-RU" sz="3200" b="1" dirty="0"/>
          </a:p>
        </p:txBody>
      </p:sp>
      <p:cxnSp>
        <p:nvCxnSpPr>
          <p:cNvPr id="4" name="Прямая со стрелкой 3"/>
          <p:cNvCxnSpPr/>
          <p:nvPr/>
        </p:nvCxnSpPr>
        <p:spPr>
          <a:xfrm flipV="1">
            <a:off x="490023" y="1613658"/>
            <a:ext cx="539263" cy="644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Рисунок 6"/>
          <p:cNvPicPr>
            <a:picLocks noChangeAspect="1"/>
          </p:cNvPicPr>
          <p:nvPr/>
        </p:nvPicPr>
        <p:blipFill>
          <a:blip r:embed="rId2"/>
          <a:stretch>
            <a:fillRect/>
          </a:stretch>
        </p:blipFill>
        <p:spPr>
          <a:xfrm rot="1434293">
            <a:off x="546376" y="2010986"/>
            <a:ext cx="387450" cy="455823"/>
          </a:xfrm>
          <a:prstGeom prst="rect">
            <a:avLst/>
          </a:prstGeom>
        </p:spPr>
      </p:pic>
      <p:pic>
        <p:nvPicPr>
          <p:cNvPr id="8" name="Рисунок 7"/>
          <p:cNvPicPr>
            <a:picLocks noChangeAspect="1"/>
          </p:cNvPicPr>
          <p:nvPr/>
        </p:nvPicPr>
        <p:blipFill>
          <a:blip r:embed="rId2"/>
          <a:stretch>
            <a:fillRect/>
          </a:stretch>
        </p:blipFill>
        <p:spPr>
          <a:xfrm rot="2743772">
            <a:off x="532874" y="2228317"/>
            <a:ext cx="419493" cy="465764"/>
          </a:xfrm>
          <a:prstGeom prst="rect">
            <a:avLst/>
          </a:prstGeom>
        </p:spPr>
      </p:pic>
      <p:pic>
        <p:nvPicPr>
          <p:cNvPr id="9" name="Рисунок 8"/>
          <p:cNvPicPr>
            <a:picLocks noChangeAspect="1"/>
          </p:cNvPicPr>
          <p:nvPr/>
        </p:nvPicPr>
        <p:blipFill>
          <a:blip r:embed="rId2"/>
          <a:stretch>
            <a:fillRect/>
          </a:stretch>
        </p:blipFill>
        <p:spPr>
          <a:xfrm rot="4481893">
            <a:off x="551338" y="2425720"/>
            <a:ext cx="507190" cy="596693"/>
          </a:xfrm>
          <a:prstGeom prst="rect">
            <a:avLst/>
          </a:prstGeom>
        </p:spPr>
      </p:pic>
      <p:pic>
        <p:nvPicPr>
          <p:cNvPr id="10" name="Рисунок 9"/>
          <p:cNvPicPr>
            <a:picLocks noChangeAspect="1"/>
          </p:cNvPicPr>
          <p:nvPr/>
        </p:nvPicPr>
        <p:blipFill>
          <a:blip r:embed="rId2"/>
          <a:stretch>
            <a:fillRect/>
          </a:stretch>
        </p:blipFill>
        <p:spPr>
          <a:xfrm rot="6227787">
            <a:off x="471536" y="2725575"/>
            <a:ext cx="658256" cy="728139"/>
          </a:xfrm>
          <a:prstGeom prst="rect">
            <a:avLst/>
          </a:prstGeom>
        </p:spPr>
      </p:pic>
      <p:pic>
        <p:nvPicPr>
          <p:cNvPr id="11" name="Рисунок 10"/>
          <p:cNvPicPr>
            <a:picLocks noChangeAspect="1"/>
          </p:cNvPicPr>
          <p:nvPr/>
        </p:nvPicPr>
        <p:blipFill>
          <a:blip r:embed="rId2"/>
          <a:stretch>
            <a:fillRect/>
          </a:stretch>
        </p:blipFill>
        <p:spPr>
          <a:xfrm rot="7019111">
            <a:off x="292304" y="2869424"/>
            <a:ext cx="720930" cy="848152"/>
          </a:xfrm>
          <a:prstGeom prst="rect">
            <a:avLst/>
          </a:prstGeom>
        </p:spPr>
      </p:pic>
      <p:pic>
        <p:nvPicPr>
          <p:cNvPr id="12" name="Рисунок 11"/>
          <p:cNvPicPr>
            <a:picLocks noChangeAspect="1"/>
          </p:cNvPicPr>
          <p:nvPr/>
        </p:nvPicPr>
        <p:blipFill>
          <a:blip r:embed="rId2"/>
          <a:stretch>
            <a:fillRect/>
          </a:stretch>
        </p:blipFill>
        <p:spPr>
          <a:xfrm rot="16590610">
            <a:off x="9536794" y="1741987"/>
            <a:ext cx="544468" cy="487846"/>
          </a:xfrm>
          <a:prstGeom prst="rect">
            <a:avLst/>
          </a:prstGeom>
        </p:spPr>
      </p:pic>
      <p:pic>
        <p:nvPicPr>
          <p:cNvPr id="13" name="Рисунок 12"/>
          <p:cNvPicPr>
            <a:picLocks noChangeAspect="1"/>
          </p:cNvPicPr>
          <p:nvPr/>
        </p:nvPicPr>
        <p:blipFill>
          <a:blip r:embed="rId2"/>
          <a:stretch>
            <a:fillRect/>
          </a:stretch>
        </p:blipFill>
        <p:spPr>
          <a:xfrm rot="11390441">
            <a:off x="9517094" y="2718418"/>
            <a:ext cx="540428" cy="635797"/>
          </a:xfrm>
          <a:prstGeom prst="rect">
            <a:avLst/>
          </a:prstGeom>
        </p:spPr>
      </p:pic>
      <p:pic>
        <p:nvPicPr>
          <p:cNvPr id="14" name="Рисунок 13"/>
          <p:cNvPicPr>
            <a:picLocks noChangeAspect="1"/>
          </p:cNvPicPr>
          <p:nvPr/>
        </p:nvPicPr>
        <p:blipFill>
          <a:blip r:embed="rId2"/>
          <a:stretch>
            <a:fillRect/>
          </a:stretch>
        </p:blipFill>
        <p:spPr>
          <a:xfrm rot="15601374">
            <a:off x="9511875" y="1925169"/>
            <a:ext cx="474375" cy="558088"/>
          </a:xfrm>
          <a:prstGeom prst="rect">
            <a:avLst/>
          </a:prstGeom>
        </p:spPr>
      </p:pic>
      <p:pic>
        <p:nvPicPr>
          <p:cNvPr id="15" name="Рисунок 14"/>
          <p:cNvPicPr>
            <a:picLocks noChangeAspect="1"/>
          </p:cNvPicPr>
          <p:nvPr/>
        </p:nvPicPr>
        <p:blipFill>
          <a:blip r:embed="rId2"/>
          <a:stretch>
            <a:fillRect/>
          </a:stretch>
        </p:blipFill>
        <p:spPr>
          <a:xfrm rot="13631185">
            <a:off x="9570395" y="2285411"/>
            <a:ext cx="382049" cy="449469"/>
          </a:xfrm>
          <a:prstGeom prst="rect">
            <a:avLst/>
          </a:prstGeom>
        </p:spPr>
      </p:pic>
      <p:pic>
        <p:nvPicPr>
          <p:cNvPr id="16" name="Рисунок 15"/>
          <p:cNvPicPr>
            <a:picLocks noChangeAspect="1"/>
          </p:cNvPicPr>
          <p:nvPr/>
        </p:nvPicPr>
        <p:blipFill>
          <a:blip r:embed="rId2"/>
          <a:stretch>
            <a:fillRect/>
          </a:stretch>
        </p:blipFill>
        <p:spPr>
          <a:xfrm rot="12217455">
            <a:off x="9476385" y="2437217"/>
            <a:ext cx="621846" cy="731583"/>
          </a:xfrm>
          <a:prstGeom prst="rect">
            <a:avLst/>
          </a:prstGeom>
        </p:spPr>
      </p:pic>
      <p:pic>
        <p:nvPicPr>
          <p:cNvPr id="17" name="Рисунок 16"/>
          <p:cNvPicPr>
            <a:picLocks noChangeAspect="1"/>
          </p:cNvPicPr>
          <p:nvPr/>
        </p:nvPicPr>
        <p:blipFill>
          <a:blip r:embed="rId2"/>
          <a:stretch>
            <a:fillRect/>
          </a:stretch>
        </p:blipFill>
        <p:spPr>
          <a:xfrm rot="9926916">
            <a:off x="9552435" y="2862238"/>
            <a:ext cx="874151" cy="1028412"/>
          </a:xfrm>
          <a:prstGeom prst="rect">
            <a:avLst/>
          </a:prstGeom>
        </p:spPr>
      </p:pic>
      <p:pic>
        <p:nvPicPr>
          <p:cNvPr id="18" name="Рисунок 17"/>
          <p:cNvPicPr>
            <a:picLocks noChangeAspect="1"/>
          </p:cNvPicPr>
          <p:nvPr/>
        </p:nvPicPr>
        <p:blipFill>
          <a:blip r:embed="rId2"/>
          <a:stretch>
            <a:fillRect/>
          </a:stretch>
        </p:blipFill>
        <p:spPr>
          <a:xfrm rot="1334738">
            <a:off x="5565193" y="1555159"/>
            <a:ext cx="725087" cy="853044"/>
          </a:xfrm>
          <a:prstGeom prst="rect">
            <a:avLst/>
          </a:prstGeom>
        </p:spPr>
      </p:pic>
      <p:pic>
        <p:nvPicPr>
          <p:cNvPr id="19" name="Рисунок 18"/>
          <p:cNvPicPr>
            <a:picLocks noChangeAspect="1"/>
          </p:cNvPicPr>
          <p:nvPr/>
        </p:nvPicPr>
        <p:blipFill>
          <a:blip r:embed="rId2"/>
          <a:stretch>
            <a:fillRect/>
          </a:stretch>
        </p:blipFill>
        <p:spPr>
          <a:xfrm rot="1948625">
            <a:off x="5607085" y="1653953"/>
            <a:ext cx="856405" cy="1007535"/>
          </a:xfrm>
          <a:prstGeom prst="rect">
            <a:avLst/>
          </a:prstGeom>
        </p:spPr>
      </p:pic>
      <p:pic>
        <p:nvPicPr>
          <p:cNvPr id="20" name="Рисунок 19"/>
          <p:cNvPicPr>
            <a:picLocks noChangeAspect="1"/>
          </p:cNvPicPr>
          <p:nvPr/>
        </p:nvPicPr>
        <p:blipFill>
          <a:blip r:embed="rId2"/>
          <a:stretch>
            <a:fillRect/>
          </a:stretch>
        </p:blipFill>
        <p:spPr>
          <a:xfrm rot="19689324" flipV="1">
            <a:off x="5800554" y="2426217"/>
            <a:ext cx="554114" cy="651898"/>
          </a:xfrm>
          <a:prstGeom prst="rect">
            <a:avLst/>
          </a:prstGeom>
        </p:spPr>
      </p:pic>
      <p:pic>
        <p:nvPicPr>
          <p:cNvPr id="21" name="Рисунок 20"/>
          <p:cNvPicPr>
            <a:picLocks noChangeAspect="1"/>
          </p:cNvPicPr>
          <p:nvPr/>
        </p:nvPicPr>
        <p:blipFill>
          <a:blip r:embed="rId2"/>
          <a:stretch>
            <a:fillRect/>
          </a:stretch>
        </p:blipFill>
        <p:spPr>
          <a:xfrm rot="7617648" flipH="1">
            <a:off x="5596067" y="2094619"/>
            <a:ext cx="551142" cy="727642"/>
          </a:xfrm>
          <a:prstGeom prst="rect">
            <a:avLst/>
          </a:prstGeom>
        </p:spPr>
      </p:pic>
      <p:pic>
        <p:nvPicPr>
          <p:cNvPr id="22" name="Рисунок 21"/>
          <p:cNvPicPr>
            <a:picLocks noChangeAspect="1"/>
          </p:cNvPicPr>
          <p:nvPr/>
        </p:nvPicPr>
        <p:blipFill>
          <a:blip r:embed="rId2"/>
          <a:stretch>
            <a:fillRect/>
          </a:stretch>
        </p:blipFill>
        <p:spPr>
          <a:xfrm rot="5920120">
            <a:off x="5393875" y="2569910"/>
            <a:ext cx="1057006" cy="1243535"/>
          </a:xfrm>
          <a:prstGeom prst="rect">
            <a:avLst/>
          </a:prstGeom>
        </p:spPr>
      </p:pic>
      <p:pic>
        <p:nvPicPr>
          <p:cNvPr id="23" name="Рисунок 22"/>
          <p:cNvPicPr>
            <a:picLocks noChangeAspect="1"/>
          </p:cNvPicPr>
          <p:nvPr/>
        </p:nvPicPr>
        <p:blipFill>
          <a:blip r:embed="rId2"/>
          <a:stretch>
            <a:fillRect/>
          </a:stretch>
        </p:blipFill>
        <p:spPr>
          <a:xfrm rot="5400000">
            <a:off x="5602608" y="2490886"/>
            <a:ext cx="958954" cy="1128179"/>
          </a:xfrm>
          <a:prstGeom prst="rect">
            <a:avLst/>
          </a:prstGeom>
        </p:spPr>
      </p:pic>
      <p:pic>
        <p:nvPicPr>
          <p:cNvPr id="24" name="Рисунок 23"/>
          <p:cNvPicPr>
            <a:picLocks noChangeAspect="1"/>
          </p:cNvPicPr>
          <p:nvPr/>
        </p:nvPicPr>
        <p:blipFill>
          <a:blip r:embed="rId2"/>
          <a:stretch>
            <a:fillRect/>
          </a:stretch>
        </p:blipFill>
        <p:spPr>
          <a:xfrm rot="8818187" flipH="1">
            <a:off x="4140642" y="1810275"/>
            <a:ext cx="642396" cy="755761"/>
          </a:xfrm>
          <a:prstGeom prst="rect">
            <a:avLst/>
          </a:prstGeom>
        </p:spPr>
      </p:pic>
      <p:pic>
        <p:nvPicPr>
          <p:cNvPr id="25" name="Рисунок 24"/>
          <p:cNvPicPr>
            <a:picLocks noChangeAspect="1"/>
          </p:cNvPicPr>
          <p:nvPr/>
        </p:nvPicPr>
        <p:blipFill>
          <a:blip r:embed="rId2"/>
          <a:stretch>
            <a:fillRect/>
          </a:stretch>
        </p:blipFill>
        <p:spPr>
          <a:xfrm rot="21257051">
            <a:off x="4134666" y="2878034"/>
            <a:ext cx="822406" cy="770478"/>
          </a:xfrm>
          <a:prstGeom prst="rect">
            <a:avLst/>
          </a:prstGeom>
        </p:spPr>
      </p:pic>
      <p:pic>
        <p:nvPicPr>
          <p:cNvPr id="26" name="Рисунок 25"/>
          <p:cNvPicPr>
            <a:picLocks noChangeAspect="1"/>
          </p:cNvPicPr>
          <p:nvPr/>
        </p:nvPicPr>
        <p:blipFill>
          <a:blip r:embed="rId2"/>
          <a:stretch>
            <a:fillRect/>
          </a:stretch>
        </p:blipFill>
        <p:spPr>
          <a:xfrm rot="5400000" flipH="1">
            <a:off x="4117735" y="2482570"/>
            <a:ext cx="800149" cy="941350"/>
          </a:xfrm>
          <a:prstGeom prst="rect">
            <a:avLst/>
          </a:prstGeom>
        </p:spPr>
      </p:pic>
      <p:pic>
        <p:nvPicPr>
          <p:cNvPr id="27" name="Рисунок 26"/>
          <p:cNvPicPr>
            <a:picLocks noChangeAspect="1"/>
          </p:cNvPicPr>
          <p:nvPr/>
        </p:nvPicPr>
        <p:blipFill>
          <a:blip r:embed="rId2"/>
          <a:stretch>
            <a:fillRect/>
          </a:stretch>
        </p:blipFill>
        <p:spPr>
          <a:xfrm rot="1332207">
            <a:off x="4124356" y="2397840"/>
            <a:ext cx="488276" cy="574442"/>
          </a:xfrm>
          <a:prstGeom prst="rect">
            <a:avLst/>
          </a:prstGeom>
        </p:spPr>
      </p:pic>
      <p:pic>
        <p:nvPicPr>
          <p:cNvPr id="28" name="Рисунок 27"/>
          <p:cNvPicPr>
            <a:picLocks noChangeAspect="1"/>
          </p:cNvPicPr>
          <p:nvPr/>
        </p:nvPicPr>
        <p:blipFill>
          <a:blip r:embed="rId2"/>
          <a:stretch>
            <a:fillRect/>
          </a:stretch>
        </p:blipFill>
        <p:spPr>
          <a:xfrm rot="503441" flipV="1">
            <a:off x="3846325" y="1832558"/>
            <a:ext cx="1293921" cy="420161"/>
          </a:xfrm>
          <a:prstGeom prst="rect">
            <a:avLst/>
          </a:prstGeom>
        </p:spPr>
      </p:pic>
      <p:pic>
        <p:nvPicPr>
          <p:cNvPr id="29" name="Рисунок 28"/>
          <p:cNvPicPr>
            <a:picLocks noChangeAspect="1"/>
          </p:cNvPicPr>
          <p:nvPr/>
        </p:nvPicPr>
        <p:blipFill>
          <a:blip r:embed="rId2"/>
          <a:stretch>
            <a:fillRect/>
          </a:stretch>
        </p:blipFill>
        <p:spPr>
          <a:xfrm rot="13879909" flipH="1" flipV="1">
            <a:off x="4170410" y="2112454"/>
            <a:ext cx="550407" cy="647537"/>
          </a:xfrm>
          <a:prstGeom prst="rect">
            <a:avLst/>
          </a:prstGeom>
        </p:spPr>
      </p:pic>
    </p:spTree>
    <p:extLst>
      <p:ext uri="{BB962C8B-B14F-4D97-AF65-F5344CB8AC3E}">
        <p14:creationId xmlns:p14="http://schemas.microsoft.com/office/powerpoint/2010/main" val="925183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
            <a:ext cx="12192000" cy="4196864"/>
          </a:xfrm>
        </p:spPr>
        <p:txBody>
          <a:bodyPr>
            <a:normAutofit fontScale="90000"/>
          </a:bodyPr>
          <a:lstStyle/>
          <a:p>
            <a:r>
              <a:rPr lang="ru-RU" sz="2000" dirty="0"/>
              <a:t/>
            </a:r>
            <a:br>
              <a:rPr lang="ru-RU" sz="2000" dirty="0"/>
            </a:br>
            <a:r>
              <a:rPr lang="ru-RU" sz="2000" dirty="0" smtClean="0"/>
              <a:t>Жук </a:t>
            </a:r>
            <a:r>
              <a:rPr lang="ru-RU" sz="2000" dirty="0"/>
              <a:t>«перелетает» на </a:t>
            </a:r>
            <a:r>
              <a:rPr lang="ru-RU" sz="2000" dirty="0" smtClean="0"/>
              <a:t>восьмой листок</a:t>
            </a:r>
            <a:r>
              <a:rPr lang="ru-RU" sz="2000" dirty="0"/>
              <a:t>.</a:t>
            </a:r>
            <a:br>
              <a:rPr lang="ru-RU" sz="2000" dirty="0"/>
            </a:br>
            <a:r>
              <a:rPr lang="ru-RU" sz="2000" b="1" dirty="0" smtClean="0"/>
              <a:t>чтение </a:t>
            </a:r>
            <a:r>
              <a:rPr lang="ru-RU" sz="2000" b="1" dirty="0"/>
              <a:t>слов.</a:t>
            </a:r>
            <a:br>
              <a:rPr lang="ru-RU" sz="2000" b="1" dirty="0"/>
            </a:br>
            <a:r>
              <a:rPr lang="ru-RU" sz="2000" b="1" dirty="0"/>
              <a:t>	Слушает жук внимательно,</a:t>
            </a:r>
            <a:br>
              <a:rPr lang="ru-RU" sz="2000" b="1" dirty="0"/>
            </a:br>
            <a:r>
              <a:rPr lang="ru-RU" sz="2000" b="1" dirty="0"/>
              <a:t>	Как вы слова читаете старательно.</a:t>
            </a:r>
            <a:br>
              <a:rPr lang="ru-RU" sz="2000" b="1" dirty="0"/>
            </a:br>
            <a:r>
              <a:rPr lang="ru-RU" sz="2000" b="1" dirty="0"/>
              <a:t>	- Прочитайте шепотом слова первого столбика. Найдите и прочитайте в первом столбике слова, отвечающие на вопрос: кто это? (что это?) </a:t>
            </a:r>
            <a:br>
              <a:rPr lang="ru-RU" sz="2000" b="1" dirty="0"/>
            </a:br>
            <a:r>
              <a:rPr lang="ru-RU" sz="2000" b="1" dirty="0"/>
              <a:t>- Прочитайте слова второго столбика. Чем похожи эти слова? Что они называют</a:t>
            </a:r>
            <a:r>
              <a:rPr lang="ru-RU" sz="2000" b="1" dirty="0" smtClean="0"/>
              <a:t>? </a:t>
            </a:r>
            <a:r>
              <a:rPr lang="ru-RU" sz="2000" dirty="0" smtClean="0"/>
              <a:t>(Слова второго столбика называют действия).</a:t>
            </a:r>
            <a:r>
              <a:rPr lang="ru-RU" sz="2000" b="1" dirty="0" smtClean="0"/>
              <a:t/>
            </a:r>
            <a:br>
              <a:rPr lang="ru-RU" sz="2000" b="1" dirty="0" smtClean="0"/>
            </a:br>
            <a:r>
              <a:rPr lang="ru-RU" sz="2000" b="1" dirty="0" smtClean="0"/>
              <a:t>Жук (кто?)				бужу (что делаю?)</a:t>
            </a:r>
            <a:br>
              <a:rPr lang="ru-RU" sz="2000" b="1" dirty="0" smtClean="0"/>
            </a:br>
            <a:r>
              <a:rPr lang="ru-RU" sz="2000" b="1" dirty="0" smtClean="0"/>
              <a:t>Жаба (кто?)				вяжу (что делаю?)</a:t>
            </a:r>
            <a:br>
              <a:rPr lang="ru-RU" sz="2000" b="1" dirty="0" smtClean="0"/>
            </a:br>
            <a:r>
              <a:rPr lang="ru-RU" sz="2000" b="1" dirty="0" smtClean="0"/>
              <a:t>Этажи (что?)				сижу (что делаю?)</a:t>
            </a:r>
            <a:br>
              <a:rPr lang="ru-RU" sz="2000" b="1" dirty="0" smtClean="0"/>
            </a:br>
            <a:r>
              <a:rPr lang="ru-RU" sz="2000" b="1" dirty="0" smtClean="0"/>
              <a:t>Пижама (что?)				хожу (что делаю?)</a:t>
            </a:r>
            <a:br>
              <a:rPr lang="ru-RU" sz="2000" b="1" dirty="0" smtClean="0"/>
            </a:br>
            <a:r>
              <a:rPr lang="ru-RU" sz="2000" b="1" dirty="0" smtClean="0"/>
              <a:t>Ежи (кто?)				жужжу (что делаю?)</a:t>
            </a:r>
            <a:br>
              <a:rPr lang="ru-RU" sz="2000" b="1" dirty="0" smtClean="0"/>
            </a:br>
            <a:r>
              <a:rPr lang="ru-RU" sz="2000" b="1" dirty="0" smtClean="0"/>
              <a:t>Живот (что?)				живу (что делаю?)</a:t>
            </a:r>
            <a:br>
              <a:rPr lang="ru-RU" sz="2000" b="1" dirty="0" smtClean="0"/>
            </a:br>
            <a:r>
              <a:rPr lang="ru-RU" sz="2000" b="1" dirty="0" smtClean="0"/>
              <a:t>Жанна (кто?)				нажму (что делаю?)</a:t>
            </a:r>
            <a:br>
              <a:rPr lang="ru-RU" sz="2000" b="1" dirty="0" smtClean="0"/>
            </a:br>
            <a:r>
              <a:rPr lang="ru-RU" sz="2000" b="1" dirty="0" smtClean="0"/>
              <a:t>Ужата (кто?)				женю (что делаю?)</a:t>
            </a:r>
            <a:br>
              <a:rPr lang="ru-RU" sz="2000" b="1" dirty="0" smtClean="0"/>
            </a:br>
            <a:endParaRPr lang="ru-RU" sz="2000" b="1" dirty="0"/>
          </a:p>
        </p:txBody>
      </p:sp>
      <p:pic>
        <p:nvPicPr>
          <p:cNvPr id="3" name="Рисунок 2"/>
          <p:cNvPicPr>
            <a:picLocks noChangeAspect="1"/>
          </p:cNvPicPr>
          <p:nvPr/>
        </p:nvPicPr>
        <p:blipFill>
          <a:blip r:embed="rId2"/>
          <a:stretch>
            <a:fillRect/>
          </a:stretch>
        </p:blipFill>
        <p:spPr>
          <a:xfrm>
            <a:off x="8039347" y="3767924"/>
            <a:ext cx="2420322" cy="2487384"/>
          </a:xfrm>
          <a:prstGeom prst="rect">
            <a:avLst/>
          </a:prstGeom>
        </p:spPr>
      </p:pic>
    </p:spTree>
    <p:extLst>
      <p:ext uri="{BB962C8B-B14F-4D97-AF65-F5344CB8AC3E}">
        <p14:creationId xmlns:p14="http://schemas.microsoft.com/office/powerpoint/2010/main" val="1197339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2602522"/>
          </a:xfrm>
        </p:spPr>
        <p:txBody>
          <a:bodyPr>
            <a:normAutofit fontScale="90000"/>
          </a:bodyPr>
          <a:lstStyle/>
          <a:p>
            <a:r>
              <a:rPr lang="ru-RU" sz="2000" dirty="0"/>
              <a:t>Жук «перелетает» на </a:t>
            </a:r>
            <a:r>
              <a:rPr lang="ru-RU" sz="2000" dirty="0" smtClean="0"/>
              <a:t>девятый листок</a:t>
            </a:r>
            <a:r>
              <a:rPr lang="ru-RU" sz="2000" dirty="0"/>
              <a:t>.</a:t>
            </a:r>
            <a:br>
              <a:rPr lang="ru-RU" sz="2000" dirty="0"/>
            </a:br>
            <a:r>
              <a:rPr lang="ru-RU" sz="2000" b="1" dirty="0" smtClean="0"/>
              <a:t>чтение </a:t>
            </a:r>
            <a:r>
              <a:rPr lang="ru-RU" sz="2000" b="1" dirty="0"/>
              <a:t>текста.</a:t>
            </a:r>
            <a:br>
              <a:rPr lang="ru-RU" sz="2000" b="1" dirty="0"/>
            </a:br>
            <a:r>
              <a:rPr lang="ru-RU" sz="2000" b="1" dirty="0"/>
              <a:t>	- А сейчас жук послушает рассказ о жуках.</a:t>
            </a:r>
            <a:br>
              <a:rPr lang="ru-RU" sz="2000" b="1" dirty="0"/>
            </a:br>
            <a:r>
              <a:rPr lang="ru-RU" sz="2000" b="1" dirty="0"/>
              <a:t>	Дети по предложению читают рассказ и объясняют смысл каждого предложения. После чтения отвечают на вопросы: где жили жуки? Что они делали? Что увидела Жанна у жука</a:t>
            </a:r>
            <a:r>
              <a:rPr lang="ru-RU" sz="2000" b="1" dirty="0" smtClean="0"/>
              <a:t>?</a:t>
            </a:r>
            <a:br>
              <a:rPr lang="ru-RU" sz="2000" b="1" dirty="0" smtClean="0"/>
            </a:br>
            <a:r>
              <a:rPr lang="ru-RU" sz="2000" b="1" dirty="0" smtClean="0"/>
              <a:t>					</a:t>
            </a:r>
            <a:br>
              <a:rPr lang="ru-RU" sz="2000" b="1" dirty="0" smtClean="0"/>
            </a:br>
            <a:r>
              <a:rPr lang="ru-RU" sz="2000" b="1" dirty="0"/>
              <a:t>	</a:t>
            </a:r>
            <a:r>
              <a:rPr lang="ru-RU" sz="2000" b="1" dirty="0" smtClean="0"/>
              <a:t>				Жуки.</a:t>
            </a:r>
            <a:br>
              <a:rPr lang="ru-RU" sz="2000" b="1" dirty="0" smtClean="0"/>
            </a:br>
            <a:r>
              <a:rPr lang="ru-RU" sz="2000" b="1" dirty="0" smtClean="0"/>
              <a:t>У дома осина. Тут жуки. У осины стоит Жанна. Жуки важно жужжат: «Ж-ж-ж!» Видит Жанна: у жука усы и 6 лап.</a:t>
            </a:r>
            <a:br>
              <a:rPr lang="ru-RU" sz="2000" b="1" dirty="0" smtClean="0"/>
            </a:br>
            <a:r>
              <a:rPr lang="ru-RU" sz="2000" dirty="0" smtClean="0"/>
              <a:t>(Жуки жили у дома на осине. Жуки важно жужжали. Жанна увидела у жука усы и 6 лап).</a:t>
            </a:r>
            <a:r>
              <a:rPr lang="ru-RU" sz="2000" b="1" dirty="0"/>
              <a:t/>
            </a:r>
            <a:br>
              <a:rPr lang="ru-RU" sz="2000" b="1" dirty="0"/>
            </a:br>
            <a:endParaRPr lang="ru-RU" sz="2000" b="1" dirty="0"/>
          </a:p>
        </p:txBody>
      </p:sp>
      <p:pic>
        <p:nvPicPr>
          <p:cNvPr id="3" name="Рисунок 2"/>
          <p:cNvPicPr>
            <a:picLocks noChangeAspect="1"/>
          </p:cNvPicPr>
          <p:nvPr/>
        </p:nvPicPr>
        <p:blipFill>
          <a:blip r:embed="rId2"/>
          <a:stretch>
            <a:fillRect/>
          </a:stretch>
        </p:blipFill>
        <p:spPr>
          <a:xfrm>
            <a:off x="6096000" y="3275554"/>
            <a:ext cx="2420322" cy="2487384"/>
          </a:xfrm>
          <a:prstGeom prst="rect">
            <a:avLst/>
          </a:prstGeom>
        </p:spPr>
      </p:pic>
    </p:spTree>
    <p:extLst>
      <p:ext uri="{BB962C8B-B14F-4D97-AF65-F5344CB8AC3E}">
        <p14:creationId xmlns:p14="http://schemas.microsoft.com/office/powerpoint/2010/main" val="4020153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1828800"/>
          </a:xfrm>
        </p:spPr>
        <p:txBody>
          <a:bodyPr>
            <a:normAutofit/>
          </a:bodyPr>
          <a:lstStyle/>
          <a:p>
            <a:r>
              <a:rPr lang="ru-RU" sz="2000" dirty="0"/>
              <a:t>Жук «перелетает» на </a:t>
            </a:r>
            <a:r>
              <a:rPr lang="ru-RU" sz="2000" dirty="0" smtClean="0"/>
              <a:t>десятый листок</a:t>
            </a:r>
            <a:r>
              <a:rPr lang="ru-RU" sz="2000" dirty="0"/>
              <a:t>.</a:t>
            </a:r>
            <a:br>
              <a:rPr lang="ru-RU" sz="2000" dirty="0"/>
            </a:br>
            <a:r>
              <a:rPr lang="ru-RU" sz="2000" b="1" dirty="0"/>
              <a:t>7. Отгадывание ребуса «лужа».</a:t>
            </a:r>
            <a:br>
              <a:rPr lang="ru-RU" sz="2000" b="1" dirty="0"/>
            </a:br>
            <a:r>
              <a:rPr lang="ru-RU" sz="2000" b="1" dirty="0"/>
              <a:t>	Ой, не может жук понять,</a:t>
            </a:r>
            <a:br>
              <a:rPr lang="ru-RU" sz="2000" b="1" dirty="0"/>
            </a:br>
            <a:r>
              <a:rPr lang="ru-RU" sz="2000" b="1" dirty="0"/>
              <a:t>	Как же слово отгадать.</a:t>
            </a:r>
            <a:br>
              <a:rPr lang="ru-RU" sz="2000" b="1" dirty="0"/>
            </a:br>
            <a:endParaRPr lang="ru-RU" sz="2000" b="1" dirty="0"/>
          </a:p>
        </p:txBody>
      </p:sp>
      <p:pic>
        <p:nvPicPr>
          <p:cNvPr id="3" name="Рисунок 2"/>
          <p:cNvPicPr>
            <a:picLocks noChangeAspect="1"/>
          </p:cNvPicPr>
          <p:nvPr/>
        </p:nvPicPr>
        <p:blipFill>
          <a:blip r:embed="rId2"/>
          <a:stretch>
            <a:fillRect/>
          </a:stretch>
        </p:blipFill>
        <p:spPr>
          <a:xfrm>
            <a:off x="9580691" y="1932215"/>
            <a:ext cx="2420322" cy="2487384"/>
          </a:xfrm>
          <a:prstGeom prst="rect">
            <a:avLst/>
          </a:prstGeom>
        </p:spPr>
      </p:pic>
      <p:pic>
        <p:nvPicPr>
          <p:cNvPr id="4" name="Рисунок 3"/>
          <p:cNvPicPr>
            <a:picLocks noChangeAspect="1"/>
          </p:cNvPicPr>
          <p:nvPr/>
        </p:nvPicPr>
        <p:blipFill>
          <a:blip r:embed="rId3"/>
          <a:stretch>
            <a:fillRect/>
          </a:stretch>
        </p:blipFill>
        <p:spPr>
          <a:xfrm>
            <a:off x="175847" y="2222438"/>
            <a:ext cx="3623898" cy="2717923"/>
          </a:xfrm>
          <a:prstGeom prst="rect">
            <a:avLst/>
          </a:prstGeom>
        </p:spPr>
      </p:pic>
      <p:pic>
        <p:nvPicPr>
          <p:cNvPr id="9" name="Рисунок 8"/>
          <p:cNvPicPr>
            <a:picLocks noChangeAspect="1"/>
          </p:cNvPicPr>
          <p:nvPr/>
        </p:nvPicPr>
        <p:blipFill>
          <a:blip r:embed="rId4"/>
          <a:stretch>
            <a:fillRect/>
          </a:stretch>
        </p:blipFill>
        <p:spPr>
          <a:xfrm>
            <a:off x="4427008" y="4217814"/>
            <a:ext cx="2041864" cy="2232370"/>
          </a:xfrm>
          <a:prstGeom prst="rect">
            <a:avLst/>
          </a:prstGeom>
        </p:spPr>
      </p:pic>
      <p:pic>
        <p:nvPicPr>
          <p:cNvPr id="11" name="Рисунок 10"/>
          <p:cNvPicPr>
            <a:picLocks noChangeAspect="1"/>
          </p:cNvPicPr>
          <p:nvPr/>
        </p:nvPicPr>
        <p:blipFill>
          <a:blip r:embed="rId5"/>
          <a:stretch>
            <a:fillRect/>
          </a:stretch>
        </p:blipFill>
        <p:spPr>
          <a:xfrm>
            <a:off x="6186708" y="3358625"/>
            <a:ext cx="1645627" cy="1645627"/>
          </a:xfrm>
          <a:prstGeom prst="rect">
            <a:avLst/>
          </a:prstGeom>
        </p:spPr>
      </p:pic>
      <p:pic>
        <p:nvPicPr>
          <p:cNvPr id="12" name="Рисунок 11"/>
          <p:cNvPicPr>
            <a:picLocks noChangeAspect="1"/>
          </p:cNvPicPr>
          <p:nvPr/>
        </p:nvPicPr>
        <p:blipFill>
          <a:blip r:embed="rId6"/>
          <a:stretch>
            <a:fillRect/>
          </a:stretch>
        </p:blipFill>
        <p:spPr>
          <a:xfrm>
            <a:off x="7662353" y="5333999"/>
            <a:ext cx="2118336" cy="1143229"/>
          </a:xfrm>
          <a:prstGeom prst="rect">
            <a:avLst/>
          </a:prstGeom>
        </p:spPr>
      </p:pic>
    </p:spTree>
    <p:extLst>
      <p:ext uri="{BB962C8B-B14F-4D97-AF65-F5344CB8AC3E}">
        <p14:creationId xmlns:p14="http://schemas.microsoft.com/office/powerpoint/2010/main" val="3447317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00" y="15169"/>
            <a:ext cx="12166600" cy="1666875"/>
          </a:xfrm>
        </p:spPr>
        <p:txBody>
          <a:bodyPr>
            <a:normAutofit fontScale="90000"/>
          </a:bodyPr>
          <a:lstStyle/>
          <a:p>
            <a:r>
              <a:rPr lang="ru-RU" sz="2000" dirty="0" smtClean="0"/>
              <a:t/>
            </a:r>
            <a:br>
              <a:rPr lang="ru-RU" sz="2000" dirty="0" smtClean="0"/>
            </a:br>
            <a:r>
              <a:rPr lang="ru-RU" sz="2000" dirty="0" smtClean="0"/>
              <a:t>Жук </a:t>
            </a:r>
            <a:r>
              <a:rPr lang="ru-RU" sz="2000" dirty="0"/>
              <a:t>«перелетает» на </a:t>
            </a:r>
            <a:r>
              <a:rPr lang="ru-RU" sz="2000" dirty="0" smtClean="0"/>
              <a:t>одиннадцатый </a:t>
            </a:r>
            <a:r>
              <a:rPr lang="ru-RU" sz="2000" dirty="0"/>
              <a:t>листок.</a:t>
            </a:r>
            <a:br>
              <a:rPr lang="ru-RU" sz="2000" dirty="0"/>
            </a:br>
            <a:r>
              <a:rPr lang="ru-RU" sz="2000" b="1" dirty="0"/>
              <a:t>8. Заселение буквы Ж в «Домик букв».</a:t>
            </a:r>
            <a:br>
              <a:rPr lang="ru-RU" sz="2000" b="1" dirty="0"/>
            </a:br>
            <a:r>
              <a:rPr lang="ru-RU" sz="2000" b="1" dirty="0"/>
              <a:t>	Посмотрите, буква Ж</a:t>
            </a:r>
            <a:br>
              <a:rPr lang="ru-RU" sz="2000" b="1" dirty="0"/>
            </a:br>
            <a:r>
              <a:rPr lang="ru-RU" sz="2000" b="1" dirty="0"/>
              <a:t>	Живет на верхнем этаже.</a:t>
            </a:r>
            <a:br>
              <a:rPr lang="ru-RU" sz="2000" b="1" dirty="0"/>
            </a:br>
            <a:r>
              <a:rPr lang="ru-RU" sz="2000" b="1" dirty="0"/>
              <a:t>	Объясните. Почему?</a:t>
            </a:r>
            <a:br>
              <a:rPr lang="ru-RU" sz="2000" b="1" dirty="0"/>
            </a:br>
            <a:r>
              <a:rPr lang="ru-RU" sz="2000" b="1" dirty="0"/>
              <a:t>	Не понять это жуку</a:t>
            </a:r>
            <a:r>
              <a:rPr lang="ru-RU" sz="2000" b="1" dirty="0" smtClean="0"/>
              <a:t>.</a:t>
            </a:r>
            <a:br>
              <a:rPr lang="ru-RU" sz="2000" b="1" dirty="0" smtClean="0"/>
            </a:br>
            <a:r>
              <a:rPr lang="ru-RU" sz="2000" b="1" dirty="0" smtClean="0"/>
              <a:t>(Буква Ж живет на верхнем этаже потому, что он обозначает звонкий согласный звук).</a:t>
            </a:r>
            <a:r>
              <a:rPr lang="ru-RU" sz="2000" b="1" dirty="0"/>
              <a:t/>
            </a:r>
            <a:br>
              <a:rPr lang="ru-RU" sz="2000" b="1" dirty="0"/>
            </a:br>
            <a:endParaRPr lang="ru-RU" sz="2000" b="1" dirty="0"/>
          </a:p>
        </p:txBody>
      </p:sp>
      <p:graphicFrame>
        <p:nvGraphicFramePr>
          <p:cNvPr id="3" name="Таблица 2"/>
          <p:cNvGraphicFramePr>
            <a:graphicFrameLocks noGrp="1"/>
          </p:cNvGraphicFramePr>
          <p:nvPr>
            <p:extLst>
              <p:ext uri="{D42A27DB-BD31-4B8C-83A1-F6EECF244321}">
                <p14:modId xmlns:p14="http://schemas.microsoft.com/office/powerpoint/2010/main" val="245071873"/>
              </p:ext>
            </p:extLst>
          </p:nvPr>
        </p:nvGraphicFramePr>
        <p:xfrm>
          <a:off x="181351" y="3938954"/>
          <a:ext cx="8522661" cy="1746738"/>
        </p:xfrm>
        <a:graphic>
          <a:graphicData uri="http://schemas.openxmlformats.org/drawingml/2006/table">
            <a:tbl>
              <a:tblPr firstRow="1" bandRow="1">
                <a:tableStyleId>{5C22544A-7EE6-4342-B048-85BDC9FD1C3A}</a:tableStyleId>
              </a:tblPr>
              <a:tblGrid>
                <a:gridCol w="405841"/>
                <a:gridCol w="405841"/>
                <a:gridCol w="405841"/>
                <a:gridCol w="405841"/>
                <a:gridCol w="405841"/>
                <a:gridCol w="405841"/>
                <a:gridCol w="405841"/>
                <a:gridCol w="405841"/>
                <a:gridCol w="405841"/>
                <a:gridCol w="405841"/>
                <a:gridCol w="405841"/>
                <a:gridCol w="405841"/>
                <a:gridCol w="405841"/>
                <a:gridCol w="405841"/>
                <a:gridCol w="405841"/>
                <a:gridCol w="405841"/>
                <a:gridCol w="405841"/>
                <a:gridCol w="405841"/>
                <a:gridCol w="405841"/>
                <a:gridCol w="405841"/>
                <a:gridCol w="405841"/>
              </a:tblGrid>
              <a:tr h="1072427">
                <a:tc>
                  <a:txBody>
                    <a:bodyPr/>
                    <a:lstStyle/>
                    <a:p>
                      <a:r>
                        <a:rPr lang="ru-RU" dirty="0" smtClean="0">
                          <a:solidFill>
                            <a:srgbClr val="FF0000"/>
                          </a:solidFill>
                        </a:rPr>
                        <a:t>А</a:t>
                      </a:r>
                      <a:endParaRPr lang="ru-RU"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rgbClr val="FF0000"/>
                          </a:solidFill>
                        </a:rPr>
                        <a:t>О</a:t>
                      </a:r>
                      <a:endParaRPr lang="ru-RU"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rgbClr val="FF0000"/>
                          </a:solidFill>
                        </a:rPr>
                        <a:t>У</a:t>
                      </a:r>
                      <a:endParaRPr lang="ru-RU"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rgbClr val="FF0000"/>
                          </a:solidFill>
                        </a:rPr>
                        <a:t>Ы</a:t>
                      </a:r>
                      <a:endParaRPr lang="ru-RU"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rgbClr val="FF0000"/>
                          </a:solidFill>
                        </a:rPr>
                        <a:t>Э</a:t>
                      </a:r>
                      <a:endParaRPr lang="ru-RU"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dirty="0" smtClean="0">
                          <a:solidFill>
                            <a:schemeClr val="tx1"/>
                          </a:solidFill>
                        </a:rPr>
                        <a:t>Н</a:t>
                      </a:r>
                      <a:endParaRPr lang="ru-R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chemeClr val="tx1"/>
                          </a:solidFill>
                        </a:rPr>
                        <a:t>М</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chemeClr val="tx1"/>
                          </a:solidFill>
                        </a:rPr>
                        <a:t>Й</a:t>
                      </a:r>
                      <a:endParaRPr lang="ru-R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chemeClr val="tx1"/>
                          </a:solidFill>
                        </a:rPr>
                        <a:t>Б</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chemeClr val="tx1"/>
                          </a:solidFill>
                        </a:rPr>
                        <a:t>В</a:t>
                      </a:r>
                      <a:endParaRPr lang="ru-R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chemeClr val="tx1"/>
                          </a:solidFill>
                        </a:rPr>
                        <a:t>Г</a:t>
                      </a:r>
                      <a:endParaRPr lang="ru-R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chemeClr val="tx1"/>
                          </a:solidFill>
                        </a:rPr>
                        <a:t>Д</a:t>
                      </a:r>
                      <a:endParaRPr lang="ru-R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chemeClr val="tx1"/>
                          </a:solidFill>
                        </a:rPr>
                        <a:t>Ж</a:t>
                      </a:r>
                      <a:endParaRPr lang="ru-R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chemeClr val="tx1"/>
                          </a:solidFill>
                        </a:rPr>
                        <a:t>З</a:t>
                      </a:r>
                      <a:endParaRPr lang="ru-R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74311">
                <a:tc>
                  <a:txBody>
                    <a:bodyPr/>
                    <a:lstStyle/>
                    <a:p>
                      <a:r>
                        <a:rPr lang="ru-RU" dirty="0" smtClean="0">
                          <a:solidFill>
                            <a:srgbClr val="FF0000"/>
                          </a:solidFill>
                        </a:rPr>
                        <a:t>Я</a:t>
                      </a:r>
                      <a:endParaRPr lang="ru-RU"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rgbClr val="FF0000"/>
                          </a:solidFill>
                        </a:rPr>
                        <a:t>Ё</a:t>
                      </a:r>
                      <a:endParaRPr lang="ru-RU"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rgbClr val="FF0000"/>
                          </a:solidFill>
                        </a:rPr>
                        <a:t>Ю</a:t>
                      </a:r>
                      <a:endParaRPr lang="ru-RU"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rgbClr val="FF0000"/>
                          </a:solidFill>
                        </a:rPr>
                        <a:t>И</a:t>
                      </a:r>
                      <a:endParaRPr lang="ru-RU"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rgbClr val="FF0000"/>
                          </a:solidFill>
                        </a:rPr>
                        <a:t>Е</a:t>
                      </a:r>
                      <a:endParaRPr lang="ru-RU"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chemeClr val="tx1"/>
                          </a:solidFill>
                        </a:rPr>
                        <a:t>П</a:t>
                      </a:r>
                      <a:endParaRPr lang="ru-R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chemeClr val="tx1"/>
                          </a:solidFill>
                        </a:rPr>
                        <a:t>Ф</a:t>
                      </a:r>
                      <a:endParaRPr lang="ru-R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chemeClr val="tx1"/>
                          </a:solidFill>
                        </a:rPr>
                        <a:t>К</a:t>
                      </a:r>
                      <a:endParaRPr lang="ru-R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chemeClr val="tx1"/>
                          </a:solidFill>
                        </a:rPr>
                        <a:t>Т</a:t>
                      </a:r>
                      <a:endParaRPr lang="ru-R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chemeClr val="tx1"/>
                          </a:solidFill>
                        </a:rPr>
                        <a:t>Ш</a:t>
                      </a:r>
                      <a:endParaRPr lang="ru-R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chemeClr val="tx1"/>
                          </a:solidFill>
                        </a:rPr>
                        <a:t>С</a:t>
                      </a:r>
                      <a:endParaRPr lang="ru-R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chemeClr val="tx1"/>
                          </a:solidFill>
                        </a:rPr>
                        <a:t>Х</a:t>
                      </a:r>
                      <a:endParaRPr lang="ru-R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smtClean="0">
                          <a:solidFill>
                            <a:schemeClr val="tx1"/>
                          </a:solidFill>
                        </a:rPr>
                        <a:t>Ц</a:t>
                      </a:r>
                      <a:endParaRPr lang="ru-R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4" name="Рисунок 3"/>
          <p:cNvPicPr>
            <a:picLocks noChangeAspect="1"/>
          </p:cNvPicPr>
          <p:nvPr/>
        </p:nvPicPr>
        <p:blipFill>
          <a:blip r:embed="rId2"/>
          <a:stretch>
            <a:fillRect/>
          </a:stretch>
        </p:blipFill>
        <p:spPr>
          <a:xfrm>
            <a:off x="9469562" y="3029098"/>
            <a:ext cx="2420322" cy="2487384"/>
          </a:xfrm>
          <a:prstGeom prst="rect">
            <a:avLst/>
          </a:prstGeom>
        </p:spPr>
      </p:pic>
    </p:spTree>
    <p:extLst>
      <p:ext uri="{BB962C8B-B14F-4D97-AF65-F5344CB8AC3E}">
        <p14:creationId xmlns:p14="http://schemas.microsoft.com/office/powerpoint/2010/main" val="3445783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110" y="26458"/>
            <a:ext cx="12025489" cy="2177480"/>
          </a:xfrm>
        </p:spPr>
        <p:txBody>
          <a:bodyPr>
            <a:normAutofit fontScale="90000"/>
          </a:bodyPr>
          <a:lstStyle/>
          <a:p>
            <a:r>
              <a:rPr lang="ru-RU" sz="2000" dirty="0" smtClean="0"/>
              <a:t/>
            </a:r>
            <a:br>
              <a:rPr lang="ru-RU" sz="2000" dirty="0" smtClean="0"/>
            </a:br>
            <a:r>
              <a:rPr lang="ru-RU" sz="2000" dirty="0" smtClean="0"/>
              <a:t/>
            </a:r>
            <a:br>
              <a:rPr lang="ru-RU" sz="2000" dirty="0" smtClean="0"/>
            </a:br>
            <a:r>
              <a:rPr lang="ru-RU" sz="2000" dirty="0" smtClean="0"/>
              <a:t>Жук </a:t>
            </a:r>
            <a:r>
              <a:rPr lang="ru-RU" sz="2000" dirty="0"/>
              <a:t>«перелетает» на двенадцатый листок.</a:t>
            </a:r>
            <a:br>
              <a:rPr lang="ru-RU" sz="2000" dirty="0"/>
            </a:br>
            <a:r>
              <a:rPr lang="ru-RU" sz="2000" b="1" dirty="0"/>
              <a:t>9. Итог занятия</a:t>
            </a:r>
            <a:r>
              <a:rPr lang="ru-RU" sz="2000" b="1" dirty="0" smtClean="0"/>
              <a:t>. Рефлексия.</a:t>
            </a:r>
            <a:r>
              <a:rPr lang="ru-RU" sz="2000" b="1" dirty="0"/>
              <a:t/>
            </a:r>
            <a:br>
              <a:rPr lang="ru-RU" sz="2000" b="1" dirty="0"/>
            </a:br>
            <a:r>
              <a:rPr lang="ru-RU" sz="2000" b="1" dirty="0"/>
              <a:t>	Жук не зря у нас гостил,</a:t>
            </a:r>
            <a:br>
              <a:rPr lang="ru-RU" sz="2000" b="1" dirty="0"/>
            </a:br>
            <a:r>
              <a:rPr lang="ru-RU" sz="2000" b="1" dirty="0"/>
              <a:t>	Букву Ж он изучил.</a:t>
            </a:r>
            <a:br>
              <a:rPr lang="ru-RU" sz="2000" b="1" dirty="0"/>
            </a:br>
            <a:r>
              <a:rPr lang="ru-RU" sz="2000" b="1" dirty="0"/>
              <a:t>	И за знания в ответ</a:t>
            </a:r>
            <a:br>
              <a:rPr lang="ru-RU" sz="2000" b="1" dirty="0"/>
            </a:br>
            <a:r>
              <a:rPr lang="ru-RU" sz="2000" b="1" dirty="0"/>
              <a:t>	Нам оставил свой портрет</a:t>
            </a:r>
            <a:r>
              <a:rPr lang="ru-RU" sz="2000" b="1" dirty="0" smtClean="0"/>
              <a:t>.</a:t>
            </a:r>
            <a:br>
              <a:rPr lang="ru-RU" sz="2000" b="1" dirty="0" smtClean="0"/>
            </a:br>
            <a:r>
              <a:rPr lang="ru-RU" sz="2000" b="1" dirty="0" smtClean="0"/>
              <a:t>С какими буквами познакомились на уроке?</a:t>
            </a:r>
            <a:br>
              <a:rPr lang="ru-RU" sz="2000" b="1" dirty="0" smtClean="0"/>
            </a:br>
            <a:r>
              <a:rPr lang="ru-RU" sz="2000" b="1" dirty="0" smtClean="0"/>
              <a:t>– Что было интересного на уроке?</a:t>
            </a:r>
            <a:br>
              <a:rPr lang="ru-RU" sz="2000" b="1" dirty="0" smtClean="0"/>
            </a:br>
            <a:r>
              <a:rPr lang="ru-RU" sz="2000" b="1" dirty="0" smtClean="0"/>
              <a:t>– Что вызвало затруднения? Почему?</a:t>
            </a:r>
            <a:br>
              <a:rPr lang="ru-RU" sz="2000" b="1" dirty="0" smtClean="0"/>
            </a:br>
            <a:r>
              <a:rPr lang="ru-RU" sz="2000" b="1" dirty="0"/>
              <a:t/>
            </a:r>
            <a:br>
              <a:rPr lang="ru-RU" sz="2000" b="1" dirty="0"/>
            </a:br>
            <a:endParaRPr lang="ru-RU" sz="2000" b="1" dirty="0"/>
          </a:p>
        </p:txBody>
      </p:sp>
      <p:pic>
        <p:nvPicPr>
          <p:cNvPr id="3" name="Рисунок 2"/>
          <p:cNvPicPr>
            <a:picLocks noChangeAspect="1"/>
          </p:cNvPicPr>
          <p:nvPr/>
        </p:nvPicPr>
        <p:blipFill>
          <a:blip r:embed="rId2"/>
          <a:stretch>
            <a:fillRect/>
          </a:stretch>
        </p:blipFill>
        <p:spPr>
          <a:xfrm>
            <a:off x="1583662" y="3955493"/>
            <a:ext cx="2734161" cy="2585983"/>
          </a:xfrm>
          <a:prstGeom prst="rect">
            <a:avLst/>
          </a:prstGeom>
        </p:spPr>
      </p:pic>
    </p:spTree>
    <p:extLst>
      <p:ext uri="{BB962C8B-B14F-4D97-AF65-F5344CB8AC3E}">
        <p14:creationId xmlns:p14="http://schemas.microsoft.com/office/powerpoint/2010/main" val="1856472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
            <a:ext cx="12192000" cy="4220309"/>
          </a:xfrm>
        </p:spPr>
        <p:txBody>
          <a:bodyPr>
            <a:normAutofit fontScale="90000"/>
          </a:bodyPr>
          <a:lstStyle/>
          <a:p>
            <a:r>
              <a:rPr lang="ru-RU" sz="2000" dirty="0" smtClean="0"/>
              <a:t/>
            </a:r>
            <a:br>
              <a:rPr lang="ru-RU" sz="2000" dirty="0" smtClean="0"/>
            </a:br>
            <a:r>
              <a:rPr lang="ru-RU" sz="2000" dirty="0" smtClean="0"/>
              <a:t/>
            </a:r>
            <a:br>
              <a:rPr lang="ru-RU" sz="2000" dirty="0" smtClean="0"/>
            </a:br>
            <a:r>
              <a:rPr lang="ru-RU" sz="2000" b="1" dirty="0" smtClean="0"/>
              <a:t>Тема урока: буквы Ж, ж.</a:t>
            </a:r>
            <a:br>
              <a:rPr lang="ru-RU" sz="2000" b="1" dirty="0" smtClean="0"/>
            </a:br>
            <a:r>
              <a:rPr lang="ru-RU" sz="2000" b="1" dirty="0" smtClean="0"/>
              <a:t>Цель урока: </a:t>
            </a:r>
            <a:r>
              <a:rPr lang="ru-RU" sz="2000" dirty="0" smtClean="0"/>
              <a:t>актуализация и закрепление знаний  о звуке [ж</a:t>
            </a:r>
            <a:r>
              <a:rPr lang="en-US" sz="2000" dirty="0" smtClean="0"/>
              <a:t>] </a:t>
            </a:r>
            <a:r>
              <a:rPr lang="ru-RU" sz="2000" dirty="0" smtClean="0"/>
              <a:t>и ознакомление с буквами Ж, ж.</a:t>
            </a:r>
            <a:br>
              <a:rPr lang="ru-RU" sz="2000" dirty="0" smtClean="0"/>
            </a:br>
            <a:r>
              <a:rPr lang="ru-RU" sz="2000" b="1" dirty="0" smtClean="0"/>
              <a:t>Коррекционно-образовательные задачи.</a:t>
            </a:r>
            <a:br>
              <a:rPr lang="ru-RU" sz="2000" b="1" dirty="0" smtClean="0"/>
            </a:br>
            <a:r>
              <a:rPr lang="ru-RU" sz="2000" dirty="0" smtClean="0"/>
              <a:t>Закрепить звук </a:t>
            </a:r>
            <a:r>
              <a:rPr lang="en-US" sz="2000" dirty="0" smtClean="0"/>
              <a:t>[</a:t>
            </a:r>
            <a:r>
              <a:rPr lang="ru-RU" sz="2000" dirty="0" smtClean="0"/>
              <a:t>ж</a:t>
            </a:r>
            <a:r>
              <a:rPr lang="en-US" sz="2000" dirty="0" smtClean="0"/>
              <a:t>]</a:t>
            </a:r>
            <a:r>
              <a:rPr lang="ru-RU" sz="2000" dirty="0" smtClean="0"/>
              <a:t>, познакомить с его графическим обозначением. </a:t>
            </a:r>
            <a:br>
              <a:rPr lang="ru-RU" sz="2000" dirty="0" smtClean="0"/>
            </a:br>
            <a:r>
              <a:rPr lang="ru-RU" sz="2000" dirty="0"/>
              <a:t>С</a:t>
            </a:r>
            <a:r>
              <a:rPr lang="ru-RU" sz="2000" dirty="0" smtClean="0"/>
              <a:t>формировать в памяти первоклассников четкий зрительно-двигательный    образ прописной и строчной буквы </a:t>
            </a:r>
            <a:r>
              <a:rPr lang="ru-RU" sz="2000" dirty="0" smtClean="0">
                <a:latin typeface="Times New Roman" panose="02020603050405020304" pitchFamily="18" charset="0"/>
                <a:cs typeface="Times New Roman" panose="02020603050405020304" pitchFamily="18" charset="0"/>
              </a:rPr>
              <a:t>Ж, ж</a:t>
            </a:r>
            <a:r>
              <a:rPr lang="ru-RU" sz="2000" dirty="0" smtClean="0"/>
              <a:t>.</a:t>
            </a:r>
            <a:br>
              <a:rPr lang="ru-RU" sz="2000" dirty="0" smtClean="0"/>
            </a:br>
            <a:r>
              <a:rPr lang="ru-RU" sz="2000" dirty="0" smtClean="0"/>
              <a:t>Упражнять в </a:t>
            </a:r>
            <a:r>
              <a:rPr lang="ru-RU" sz="2000" dirty="0" err="1" smtClean="0"/>
              <a:t>звуко</a:t>
            </a:r>
            <a:r>
              <a:rPr lang="ru-RU" sz="2000" dirty="0" smtClean="0"/>
              <a:t>-буквенном анализе слов. </a:t>
            </a:r>
            <a:br>
              <a:rPr lang="ru-RU" sz="2000" dirty="0" smtClean="0"/>
            </a:br>
            <a:r>
              <a:rPr lang="ru-RU" sz="2000" dirty="0" smtClean="0"/>
              <a:t>Формировать навык </a:t>
            </a:r>
            <a:r>
              <a:rPr lang="ru-RU" sz="2000" dirty="0"/>
              <a:t>чтения.</a:t>
            </a:r>
            <a:br>
              <a:rPr lang="ru-RU" sz="2000" dirty="0"/>
            </a:br>
            <a:r>
              <a:rPr lang="ru-RU" sz="2000" dirty="0" smtClean="0"/>
              <a:t>Познакомить </a:t>
            </a:r>
            <a:r>
              <a:rPr lang="ru-RU" sz="2000" dirty="0"/>
              <a:t>с </a:t>
            </a:r>
            <a:r>
              <a:rPr lang="ru-RU" sz="2000" dirty="0" smtClean="0"/>
              <a:t> правилом написания сочетания </a:t>
            </a:r>
            <a:r>
              <a:rPr lang="ru-RU" sz="2000" b="1" dirty="0" err="1" smtClean="0"/>
              <a:t>жи</a:t>
            </a:r>
            <a:r>
              <a:rPr lang="ru-RU" sz="2000" dirty="0" smtClean="0"/>
              <a:t>.</a:t>
            </a:r>
            <a:br>
              <a:rPr lang="ru-RU" sz="2000" dirty="0" smtClean="0"/>
            </a:br>
            <a:r>
              <a:rPr lang="ru-RU" sz="2000" dirty="0"/>
              <a:t>У</a:t>
            </a:r>
            <a:r>
              <a:rPr lang="ru-RU" sz="2000" dirty="0" smtClean="0"/>
              <a:t>чить детей работать с текстом.</a:t>
            </a:r>
            <a:br>
              <a:rPr lang="ru-RU" sz="2000" dirty="0" smtClean="0"/>
            </a:br>
            <a:r>
              <a:rPr lang="ru-RU" sz="2000" dirty="0" smtClean="0"/>
              <a:t>Закреплять знания о звонких и глухих парных согласных, о твердых согласных звуках.</a:t>
            </a:r>
            <a:br>
              <a:rPr lang="ru-RU" sz="2000" dirty="0" smtClean="0"/>
            </a:br>
            <a:r>
              <a:rPr lang="ru-RU" sz="2000" b="1" dirty="0" smtClean="0"/>
              <a:t>Коррекционно-развивающие задачи.</a:t>
            </a:r>
            <a:br>
              <a:rPr lang="ru-RU" sz="2000" b="1" dirty="0" smtClean="0"/>
            </a:br>
            <a:r>
              <a:rPr lang="ru-RU" sz="2000" dirty="0"/>
              <a:t>У</a:t>
            </a:r>
            <a:r>
              <a:rPr lang="ru-RU" sz="2000" dirty="0" smtClean="0"/>
              <a:t>пражнять детей в написании слов со всеми изученными буквами.</a:t>
            </a:r>
            <a:br>
              <a:rPr lang="ru-RU" sz="2000" dirty="0" smtClean="0"/>
            </a:br>
            <a:r>
              <a:rPr lang="ru-RU" sz="2000" dirty="0" smtClean="0"/>
              <a:t>Развивать внимание, мышление, фонематический слух, анализ и синтез слов, речь.</a:t>
            </a:r>
            <a:br>
              <a:rPr lang="ru-RU" sz="2000" dirty="0" smtClean="0"/>
            </a:br>
            <a:r>
              <a:rPr lang="ru-RU" sz="2000" dirty="0" smtClean="0"/>
              <a:t>Развивать зрительное восприятие, мыслительные операции. Развивать мелкую и общую моторику.</a:t>
            </a:r>
            <a:r>
              <a:rPr lang="ru-RU" sz="2000" dirty="0"/>
              <a:t/>
            </a:r>
            <a:br>
              <a:rPr lang="ru-RU" sz="2000" dirty="0"/>
            </a:br>
            <a:r>
              <a:rPr lang="ru-RU" sz="2000" b="1" dirty="0" smtClean="0"/>
              <a:t>Коррекционно-воспитательные задачи.</a:t>
            </a:r>
            <a:r>
              <a:rPr lang="ru-RU" sz="2000" b="1" dirty="0"/>
              <a:t/>
            </a:r>
            <a:br>
              <a:rPr lang="ru-RU" sz="2000" b="1" dirty="0"/>
            </a:br>
            <a:r>
              <a:rPr lang="ru-RU" sz="2000" dirty="0" smtClean="0"/>
              <a:t>Воспитывать </a:t>
            </a:r>
            <a:r>
              <a:rPr lang="ru-RU" sz="2000" dirty="0"/>
              <a:t>интерес к </a:t>
            </a:r>
            <a:r>
              <a:rPr lang="ru-RU" sz="2000" dirty="0" smtClean="0"/>
              <a:t>чтению. </a:t>
            </a:r>
            <a:br>
              <a:rPr lang="ru-RU" sz="2000" dirty="0" smtClean="0"/>
            </a:br>
            <a:r>
              <a:rPr lang="ru-RU" sz="2000" dirty="0" smtClean="0"/>
              <a:t>Воспитывать </a:t>
            </a:r>
            <a:r>
              <a:rPr lang="ru-RU" sz="2000" dirty="0"/>
              <a:t>уважение к мнению других, умение слушать друг друга.</a:t>
            </a:r>
            <a:br>
              <a:rPr lang="ru-RU" sz="2000" dirty="0"/>
            </a:br>
            <a:r>
              <a:rPr lang="ru-RU" sz="2000" dirty="0" smtClean="0"/>
              <a:t/>
            </a:r>
            <a:br>
              <a:rPr lang="ru-RU" sz="2000" dirty="0" smtClean="0"/>
            </a:br>
            <a:endParaRPr lang="ru-RU" sz="2000" dirty="0"/>
          </a:p>
        </p:txBody>
      </p:sp>
    </p:spTree>
    <p:extLst>
      <p:ext uri="{BB962C8B-B14F-4D97-AF65-F5344CB8AC3E}">
        <p14:creationId xmlns:p14="http://schemas.microsoft.com/office/powerpoint/2010/main" val="2410020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2790092"/>
          </a:xfrm>
        </p:spPr>
        <p:txBody>
          <a:bodyPr>
            <a:normAutofit fontScale="90000"/>
          </a:bodyPr>
          <a:lstStyle/>
          <a:p>
            <a:r>
              <a:rPr lang="ru-RU" sz="2000" b="1" dirty="0" smtClean="0"/>
              <a:t>Домашнее задание. Прочитать текст « Этажи» и ответить на вопросы: </a:t>
            </a:r>
            <a:r>
              <a:rPr lang="ru-RU" sz="2000" b="1" dirty="0"/>
              <a:t>н</a:t>
            </a:r>
            <a:r>
              <a:rPr lang="ru-RU" sz="2000" b="1" dirty="0" smtClean="0"/>
              <a:t>а какую кнопку нажмет Женя? На какую кнопку нажмет Жанна? И на какую кнопку нажмет Никита.</a:t>
            </a:r>
            <a:br>
              <a:rPr lang="ru-RU" sz="2000" b="1" dirty="0" smtClean="0"/>
            </a:br>
            <a:r>
              <a:rPr lang="ru-RU" sz="2000" b="1" dirty="0"/>
              <a:t>	</a:t>
            </a:r>
            <a:r>
              <a:rPr lang="ru-RU" sz="2000" b="1" dirty="0" smtClean="0"/>
              <a:t>			Этажи.</a:t>
            </a:r>
            <a:br>
              <a:rPr lang="ru-RU" sz="2000" b="1" dirty="0" smtClean="0"/>
            </a:br>
            <a:r>
              <a:rPr lang="ru-RU" sz="2000" b="1" dirty="0"/>
              <a:t>	</a:t>
            </a:r>
            <a:r>
              <a:rPr lang="ru-RU" sz="2000" b="1" dirty="0" smtClean="0"/>
              <a:t>Женя живёт на пятом этаже. Какую кнопку он нажмёт?</a:t>
            </a:r>
            <a:br>
              <a:rPr lang="ru-RU" sz="2000" b="1" dirty="0" smtClean="0"/>
            </a:br>
            <a:r>
              <a:rPr lang="ru-RU" sz="2000" b="1" dirty="0" smtClean="0"/>
              <a:t>	Жанна живет на два этажа ниже. Какую кнопку нажимает Жанна?</a:t>
            </a:r>
            <a:br>
              <a:rPr lang="ru-RU" sz="2000" b="1" dirty="0" smtClean="0"/>
            </a:br>
            <a:r>
              <a:rPr lang="ru-RU" sz="2000" b="1" dirty="0" smtClean="0"/>
              <a:t>	Никита живёт на два этажа выше Жени. Какую кнопку нажмёт </a:t>
            </a:r>
            <a:r>
              <a:rPr lang="ru-RU" sz="2000" b="1" dirty="0"/>
              <a:t>Н</a:t>
            </a:r>
            <a:r>
              <a:rPr lang="ru-RU" sz="2000" b="1" dirty="0" smtClean="0"/>
              <a:t>икита?</a:t>
            </a:r>
            <a:br>
              <a:rPr lang="ru-RU" sz="2000" b="1" dirty="0" smtClean="0"/>
            </a:br>
            <a:r>
              <a:rPr lang="ru-RU" sz="2000" b="1" dirty="0" smtClean="0"/>
              <a:t>	Женя нажмёт кнопку…</a:t>
            </a:r>
            <a:br>
              <a:rPr lang="ru-RU" sz="2000" b="1" dirty="0" smtClean="0"/>
            </a:br>
            <a:r>
              <a:rPr lang="ru-RU" sz="2000" b="1" dirty="0" smtClean="0"/>
              <a:t>	Жанна нажмёт кнопку…</a:t>
            </a:r>
            <a:br>
              <a:rPr lang="ru-RU" sz="2000" b="1" dirty="0" smtClean="0"/>
            </a:br>
            <a:r>
              <a:rPr lang="ru-RU" sz="2000" b="1" dirty="0"/>
              <a:t>	</a:t>
            </a:r>
            <a:r>
              <a:rPr lang="ru-RU" sz="2000" b="1" dirty="0" smtClean="0"/>
              <a:t>Никита нажмёт кнопку…</a:t>
            </a:r>
            <a:br>
              <a:rPr lang="ru-RU" sz="2000" b="1" dirty="0" smtClean="0"/>
            </a:br>
            <a:r>
              <a:rPr lang="ru-RU" sz="2000" b="1" dirty="0" smtClean="0"/>
              <a:t>Письменная работа в тетради: прописать буквы </a:t>
            </a:r>
            <a:r>
              <a:rPr lang="ru-RU" sz="2000" b="1" i="1" dirty="0" smtClean="0">
                <a:latin typeface="Times New Roman" panose="02020603050405020304" pitchFamily="18" charset="0"/>
                <a:cs typeface="Times New Roman" panose="02020603050405020304" pitchFamily="18" charset="0"/>
              </a:rPr>
              <a:t>Ж, ж, </a:t>
            </a:r>
            <a:r>
              <a:rPr lang="ru-RU" sz="2000" b="1" dirty="0" smtClean="0">
                <a:latin typeface="Times New Roman" panose="02020603050405020304" pitchFamily="18" charset="0"/>
                <a:cs typeface="Times New Roman" panose="02020603050405020304" pitchFamily="18" charset="0"/>
              </a:rPr>
              <a:t>слоги, слова и предложение с буквой </a:t>
            </a:r>
            <a:r>
              <a:rPr lang="ru-RU" sz="2000" b="1" i="1" dirty="0" smtClean="0">
                <a:latin typeface="Times New Roman" panose="02020603050405020304" pitchFamily="18" charset="0"/>
                <a:cs typeface="Times New Roman" panose="02020603050405020304" pitchFamily="18" charset="0"/>
              </a:rPr>
              <a:t>ж.</a:t>
            </a:r>
            <a:br>
              <a:rPr lang="ru-RU" sz="2000" b="1" i="1" dirty="0" smtClean="0">
                <a:latin typeface="Times New Roman" panose="02020603050405020304" pitchFamily="18" charset="0"/>
                <a:cs typeface="Times New Roman" panose="02020603050405020304" pitchFamily="18" charset="0"/>
              </a:rPr>
            </a:br>
            <a:endParaRPr lang="ru-RU" sz="2000" b="1" i="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344617" y="2790092"/>
            <a:ext cx="3974122" cy="3893142"/>
          </a:xfrm>
          <a:prstGeom prst="rect">
            <a:avLst/>
          </a:prstGeom>
        </p:spPr>
      </p:pic>
    </p:spTree>
    <p:extLst>
      <p:ext uri="{BB962C8B-B14F-4D97-AF65-F5344CB8AC3E}">
        <p14:creationId xmlns:p14="http://schemas.microsoft.com/office/powerpoint/2010/main" val="1528775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476214"/>
          </a:xfrm>
        </p:spPr>
        <p:txBody>
          <a:bodyPr>
            <a:noAutofit/>
          </a:bodyPr>
          <a:lstStyle/>
          <a:p>
            <a:r>
              <a:rPr lang="ru-RU" sz="2000" b="1" dirty="0"/>
              <a:t/>
            </a:r>
            <a:br>
              <a:rPr lang="ru-RU" sz="2000" b="1" dirty="0"/>
            </a:br>
            <a:r>
              <a:rPr lang="ru-RU" sz="2000" b="1" dirty="0" smtClean="0"/>
              <a:t>Организационный момент. Игра «Назови ласково» (с мячом в кругу). Образование существительных с уменьшительным суффиксом. </a:t>
            </a:r>
            <a:br>
              <a:rPr lang="ru-RU" sz="2000" b="1" dirty="0" smtClean="0"/>
            </a:br>
            <a:r>
              <a:rPr lang="ru-RU" sz="2000" dirty="0" smtClean="0"/>
              <a:t>- Скажите слово ласково. Чтобы в нем появился звук [ж]: круг (кружок), луг (лужок), берег (бережок), пирог (пирожок), флаг (флажок), утюг (утюжок), друг (дружок), стог (стожок), творог (творожок), сапог (сапожок), снег (снежок), шаг (шажок).</a:t>
            </a:r>
            <a:br>
              <a:rPr lang="ru-RU" sz="2000" dirty="0" smtClean="0"/>
            </a:br>
            <a:endParaRPr lang="ru-RU" sz="2000" dirty="0"/>
          </a:p>
        </p:txBody>
      </p:sp>
      <p:pic>
        <p:nvPicPr>
          <p:cNvPr id="3" name="Рисунок 2"/>
          <p:cNvPicPr>
            <a:picLocks noChangeAspect="1"/>
          </p:cNvPicPr>
          <p:nvPr/>
        </p:nvPicPr>
        <p:blipFill>
          <a:blip r:embed="rId2"/>
          <a:stretch>
            <a:fillRect/>
          </a:stretch>
        </p:blipFill>
        <p:spPr>
          <a:xfrm>
            <a:off x="219555" y="1688973"/>
            <a:ext cx="1368926" cy="1256806"/>
          </a:xfrm>
          <a:prstGeom prst="rect">
            <a:avLst/>
          </a:prstGeom>
        </p:spPr>
      </p:pic>
      <p:pic>
        <p:nvPicPr>
          <p:cNvPr id="4" name="Рисунок 3"/>
          <p:cNvPicPr>
            <a:picLocks noChangeAspect="1"/>
          </p:cNvPicPr>
          <p:nvPr/>
        </p:nvPicPr>
        <p:blipFill>
          <a:blip r:embed="rId3"/>
          <a:stretch>
            <a:fillRect/>
          </a:stretch>
        </p:blipFill>
        <p:spPr>
          <a:xfrm>
            <a:off x="1947072" y="1811109"/>
            <a:ext cx="1707151" cy="1269072"/>
          </a:xfrm>
          <a:prstGeom prst="rect">
            <a:avLst/>
          </a:prstGeom>
        </p:spPr>
      </p:pic>
      <p:pic>
        <p:nvPicPr>
          <p:cNvPr id="5" name="Рисунок 4"/>
          <p:cNvPicPr>
            <a:picLocks noChangeAspect="1"/>
          </p:cNvPicPr>
          <p:nvPr/>
        </p:nvPicPr>
        <p:blipFill>
          <a:blip r:embed="rId4"/>
          <a:stretch>
            <a:fillRect/>
          </a:stretch>
        </p:blipFill>
        <p:spPr>
          <a:xfrm>
            <a:off x="4253794" y="1811109"/>
            <a:ext cx="1968912" cy="1250462"/>
          </a:xfrm>
          <a:prstGeom prst="rect">
            <a:avLst/>
          </a:prstGeom>
        </p:spPr>
      </p:pic>
      <p:pic>
        <p:nvPicPr>
          <p:cNvPr id="6" name="Рисунок 5"/>
          <p:cNvPicPr>
            <a:picLocks noChangeAspect="1"/>
          </p:cNvPicPr>
          <p:nvPr/>
        </p:nvPicPr>
        <p:blipFill>
          <a:blip r:embed="rId5"/>
          <a:stretch>
            <a:fillRect/>
          </a:stretch>
        </p:blipFill>
        <p:spPr>
          <a:xfrm>
            <a:off x="6848661" y="1737360"/>
            <a:ext cx="1361721" cy="1361721"/>
          </a:xfrm>
          <a:prstGeom prst="rect">
            <a:avLst/>
          </a:prstGeom>
        </p:spPr>
      </p:pic>
      <p:pic>
        <p:nvPicPr>
          <p:cNvPr id="7" name="Рисунок 6"/>
          <p:cNvPicPr>
            <a:picLocks noChangeAspect="1"/>
          </p:cNvPicPr>
          <p:nvPr/>
        </p:nvPicPr>
        <p:blipFill>
          <a:blip r:embed="rId6"/>
          <a:stretch>
            <a:fillRect/>
          </a:stretch>
        </p:blipFill>
        <p:spPr>
          <a:xfrm>
            <a:off x="9041395" y="1499300"/>
            <a:ext cx="1225378" cy="1472450"/>
          </a:xfrm>
          <a:prstGeom prst="rect">
            <a:avLst/>
          </a:prstGeom>
        </p:spPr>
      </p:pic>
      <p:pic>
        <p:nvPicPr>
          <p:cNvPr id="9" name="Рисунок 8"/>
          <p:cNvPicPr>
            <a:picLocks noChangeAspect="1"/>
          </p:cNvPicPr>
          <p:nvPr/>
        </p:nvPicPr>
        <p:blipFill>
          <a:blip r:embed="rId7"/>
          <a:stretch>
            <a:fillRect/>
          </a:stretch>
        </p:blipFill>
        <p:spPr>
          <a:xfrm>
            <a:off x="248355" y="3586304"/>
            <a:ext cx="2257778" cy="1724942"/>
          </a:xfrm>
          <a:prstGeom prst="rect">
            <a:avLst/>
          </a:prstGeom>
        </p:spPr>
      </p:pic>
      <p:pic>
        <p:nvPicPr>
          <p:cNvPr id="10" name="Рисунок 9"/>
          <p:cNvPicPr>
            <a:picLocks noChangeAspect="1"/>
          </p:cNvPicPr>
          <p:nvPr/>
        </p:nvPicPr>
        <p:blipFill>
          <a:blip r:embed="rId8"/>
          <a:stretch>
            <a:fillRect/>
          </a:stretch>
        </p:blipFill>
        <p:spPr>
          <a:xfrm>
            <a:off x="2800648" y="3492378"/>
            <a:ext cx="1676907" cy="1725435"/>
          </a:xfrm>
          <a:prstGeom prst="rect">
            <a:avLst/>
          </a:prstGeom>
        </p:spPr>
      </p:pic>
      <p:pic>
        <p:nvPicPr>
          <p:cNvPr id="11" name="Рисунок 10"/>
          <p:cNvPicPr>
            <a:picLocks noChangeAspect="1"/>
          </p:cNvPicPr>
          <p:nvPr/>
        </p:nvPicPr>
        <p:blipFill>
          <a:blip r:embed="rId9"/>
          <a:stretch>
            <a:fillRect/>
          </a:stretch>
        </p:blipFill>
        <p:spPr>
          <a:xfrm>
            <a:off x="5217479" y="3515703"/>
            <a:ext cx="1118221" cy="1678784"/>
          </a:xfrm>
          <a:prstGeom prst="rect">
            <a:avLst/>
          </a:prstGeom>
        </p:spPr>
      </p:pic>
      <p:pic>
        <p:nvPicPr>
          <p:cNvPr id="12" name="Рисунок 11"/>
          <p:cNvPicPr>
            <a:picLocks noChangeAspect="1"/>
          </p:cNvPicPr>
          <p:nvPr/>
        </p:nvPicPr>
        <p:blipFill>
          <a:blip r:embed="rId10"/>
          <a:stretch>
            <a:fillRect/>
          </a:stretch>
        </p:blipFill>
        <p:spPr>
          <a:xfrm>
            <a:off x="6685841" y="3515703"/>
            <a:ext cx="2355554" cy="1571277"/>
          </a:xfrm>
          <a:prstGeom prst="rect">
            <a:avLst/>
          </a:prstGeom>
        </p:spPr>
      </p:pic>
      <p:pic>
        <p:nvPicPr>
          <p:cNvPr id="13" name="Рисунок 12"/>
          <p:cNvPicPr>
            <a:picLocks noChangeAspect="1"/>
          </p:cNvPicPr>
          <p:nvPr/>
        </p:nvPicPr>
        <p:blipFill>
          <a:blip r:embed="rId11"/>
          <a:stretch>
            <a:fillRect/>
          </a:stretch>
        </p:blipFill>
        <p:spPr>
          <a:xfrm>
            <a:off x="9391536" y="3586304"/>
            <a:ext cx="2214012" cy="1631509"/>
          </a:xfrm>
          <a:prstGeom prst="rect">
            <a:avLst/>
          </a:prstGeom>
        </p:spPr>
      </p:pic>
      <p:pic>
        <p:nvPicPr>
          <p:cNvPr id="16" name="Рисунок 15"/>
          <p:cNvPicPr>
            <a:picLocks noChangeAspect="1"/>
          </p:cNvPicPr>
          <p:nvPr/>
        </p:nvPicPr>
        <p:blipFill>
          <a:blip r:embed="rId12"/>
          <a:stretch>
            <a:fillRect/>
          </a:stretch>
        </p:blipFill>
        <p:spPr>
          <a:xfrm>
            <a:off x="916815" y="5407486"/>
            <a:ext cx="1883833" cy="1256517"/>
          </a:xfrm>
          <a:prstGeom prst="rect">
            <a:avLst/>
          </a:prstGeom>
        </p:spPr>
      </p:pic>
      <p:pic>
        <p:nvPicPr>
          <p:cNvPr id="17" name="Рисунок 16"/>
          <p:cNvPicPr>
            <a:picLocks noChangeAspect="1"/>
          </p:cNvPicPr>
          <p:nvPr/>
        </p:nvPicPr>
        <p:blipFill>
          <a:blip r:embed="rId13"/>
          <a:stretch>
            <a:fillRect/>
          </a:stretch>
        </p:blipFill>
        <p:spPr>
          <a:xfrm>
            <a:off x="4035062" y="5217813"/>
            <a:ext cx="1203188" cy="1446190"/>
          </a:xfrm>
          <a:prstGeom prst="rect">
            <a:avLst/>
          </a:prstGeom>
        </p:spPr>
      </p:pic>
    </p:spTree>
    <p:extLst>
      <p:ext uri="{BB962C8B-B14F-4D97-AF65-F5344CB8AC3E}">
        <p14:creationId xmlns:p14="http://schemas.microsoft.com/office/powerpoint/2010/main" val="656702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098215" cy="3036277"/>
          </a:xfrm>
        </p:spPr>
        <p:txBody>
          <a:bodyPr>
            <a:normAutofit fontScale="90000"/>
          </a:bodyPr>
          <a:lstStyle/>
          <a:p>
            <a:r>
              <a:rPr lang="ru-RU" sz="2000" b="1" dirty="0" smtClean="0"/>
              <a:t/>
            </a:r>
            <a:br>
              <a:rPr lang="ru-RU" sz="2000" b="1" dirty="0" smtClean="0"/>
            </a:br>
            <a:r>
              <a:rPr lang="ru-RU" sz="2000" b="1" dirty="0" smtClean="0"/>
              <a:t>Повторение </a:t>
            </a:r>
            <a:r>
              <a:rPr lang="ru-RU" sz="2000" b="1" dirty="0"/>
              <a:t>характеристики звука [ж]. </a:t>
            </a:r>
            <a:br>
              <a:rPr lang="ru-RU" sz="2000" b="1" dirty="0"/>
            </a:br>
            <a:r>
              <a:rPr lang="ru-RU" sz="2000" dirty="0" smtClean="0"/>
              <a:t>Послушайте,  кто звук издает? </a:t>
            </a:r>
            <a:r>
              <a:rPr lang="ru-RU" sz="2000" dirty="0"/>
              <a:t>(</a:t>
            </a:r>
            <a:r>
              <a:rPr lang="ru-RU" sz="2000" dirty="0" smtClean="0"/>
              <a:t>Жук </a:t>
            </a:r>
            <a:r>
              <a:rPr lang="ru-RU" sz="2000" dirty="0" err="1" smtClean="0"/>
              <a:t>жжужит</a:t>
            </a:r>
            <a:r>
              <a:rPr lang="ru-RU" sz="2000" dirty="0" smtClean="0"/>
              <a:t>).</a:t>
            </a:r>
            <a:r>
              <a:rPr lang="ru-RU" sz="2000" dirty="0"/>
              <a:t/>
            </a:r>
            <a:br>
              <a:rPr lang="ru-RU" sz="2000" dirty="0"/>
            </a:br>
            <a:r>
              <a:rPr lang="ru-RU" sz="2000" dirty="0"/>
              <a:t>- Что вы знаете о звуке [ж]?</a:t>
            </a:r>
            <a:br>
              <a:rPr lang="ru-RU" sz="2000" dirty="0"/>
            </a:br>
            <a:r>
              <a:rPr lang="ru-RU" sz="2000" dirty="0"/>
              <a:t>Звук ж: губы округлены; язык поднят вверх; воздушная струя теплая, идет вверх; горлышко работает.</a:t>
            </a:r>
            <a:br>
              <a:rPr lang="ru-RU" sz="2000" dirty="0"/>
            </a:br>
            <a:r>
              <a:rPr lang="ru-RU" sz="2000" dirty="0" smtClean="0"/>
              <a:t>(Звук </a:t>
            </a:r>
            <a:r>
              <a:rPr lang="ru-RU" sz="2000" dirty="0"/>
              <a:t>[ж] – согласный, звонкий, всегда </a:t>
            </a:r>
            <a:r>
              <a:rPr lang="ru-RU" sz="2000" dirty="0" smtClean="0"/>
              <a:t>твердый).</a:t>
            </a:r>
            <a:r>
              <a:rPr lang="ru-RU" sz="2000" dirty="0"/>
              <a:t/>
            </a:r>
            <a:br>
              <a:rPr lang="ru-RU" sz="2000" dirty="0"/>
            </a:br>
            <a:r>
              <a:rPr lang="ru-RU" sz="2000" dirty="0"/>
              <a:t>Какой он еще? (парный, его пара по звонкости-глухости[ Ш]).</a:t>
            </a:r>
            <a:br>
              <a:rPr lang="ru-RU" sz="2000" dirty="0"/>
            </a:br>
            <a:r>
              <a:rPr lang="ru-RU" sz="2000" dirty="0" err="1" smtClean="0"/>
              <a:t>Звуко</a:t>
            </a:r>
            <a:r>
              <a:rPr lang="ru-RU" sz="2000" dirty="0" smtClean="0"/>
              <a:t>-буквенный </a:t>
            </a:r>
            <a:r>
              <a:rPr lang="ru-RU" sz="2000" dirty="0"/>
              <a:t>анализ.</a:t>
            </a:r>
            <a:br>
              <a:rPr lang="ru-RU" sz="2000" dirty="0"/>
            </a:br>
            <a:r>
              <a:rPr lang="ru-RU" sz="2000" dirty="0"/>
              <a:t>	На листочке жук сидит,</a:t>
            </a:r>
            <a:br>
              <a:rPr lang="ru-RU" sz="2000" dirty="0"/>
            </a:br>
            <a:r>
              <a:rPr lang="ru-RU" sz="2000" dirty="0"/>
              <a:t>	В ваши кассы он глядит.</a:t>
            </a:r>
            <a:br>
              <a:rPr lang="ru-RU" sz="2000" dirty="0"/>
            </a:br>
            <a:r>
              <a:rPr lang="ru-RU" sz="2000" dirty="0"/>
              <a:t>	- Кто я? – спрашивает жук.</a:t>
            </a:r>
            <a:br>
              <a:rPr lang="ru-RU" sz="2000" dirty="0"/>
            </a:br>
            <a:r>
              <a:rPr lang="ru-RU" sz="2000" dirty="0"/>
              <a:t>	- </a:t>
            </a:r>
            <a:r>
              <a:rPr lang="ru-RU" sz="2000" dirty="0" smtClean="0"/>
              <a:t>Посмотрите как пишется слово </a:t>
            </a:r>
            <a:r>
              <a:rPr lang="ru-RU" sz="2000" b="1" dirty="0" smtClean="0"/>
              <a:t>жук.</a:t>
            </a:r>
            <a:r>
              <a:rPr lang="ru-RU" sz="2000" dirty="0" smtClean="0"/>
              <a:t> Сделайте </a:t>
            </a:r>
            <a:r>
              <a:rPr lang="ru-RU" sz="2000" dirty="0" err="1" smtClean="0"/>
              <a:t>звуко</a:t>
            </a:r>
            <a:r>
              <a:rPr lang="ru-RU" sz="2000" dirty="0" smtClean="0"/>
              <a:t>-буквенный анализ.</a:t>
            </a:r>
            <a:br>
              <a:rPr lang="ru-RU" sz="2000" dirty="0" smtClean="0"/>
            </a:br>
            <a:r>
              <a:rPr lang="ru-RU" sz="2000" dirty="0" smtClean="0"/>
              <a:t>Сколько </a:t>
            </a:r>
            <a:r>
              <a:rPr lang="ru-RU" sz="2000" dirty="0"/>
              <a:t>звуков в слове</a:t>
            </a:r>
            <a:r>
              <a:rPr lang="ru-RU" sz="2000" dirty="0" smtClean="0"/>
              <a:t>? Какой первый звук? </a:t>
            </a:r>
            <a:r>
              <a:rPr lang="ru-RU" sz="2000" dirty="0"/>
              <a:t>Сколько букв в слове? Сколько слогов в слове</a:t>
            </a:r>
            <a:r>
              <a:rPr lang="ru-RU" sz="2000" dirty="0" smtClean="0"/>
              <a:t>? </a:t>
            </a:r>
            <a:r>
              <a:rPr lang="ru-RU" sz="2000" dirty="0"/>
              <a:t/>
            </a:r>
            <a:br>
              <a:rPr lang="ru-RU" sz="2000" dirty="0"/>
            </a:br>
            <a:endParaRPr lang="ru-RU" sz="2000" dirty="0"/>
          </a:p>
        </p:txBody>
      </p:sp>
      <p:pic>
        <p:nvPicPr>
          <p:cNvPr id="3" name="Звуки Природы На Телефон - Майский жук (жужжание жука) (www.mixmuz.r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15367" y="4690610"/>
            <a:ext cx="609600" cy="609600"/>
          </a:xfrm>
          <a:prstGeom prst="rect">
            <a:avLst/>
          </a:prstGeom>
        </p:spPr>
      </p:pic>
      <p:graphicFrame>
        <p:nvGraphicFramePr>
          <p:cNvPr id="4" name="Таблица 3"/>
          <p:cNvGraphicFramePr>
            <a:graphicFrameLocks noGrp="1"/>
          </p:cNvGraphicFramePr>
          <p:nvPr>
            <p:extLst>
              <p:ext uri="{D42A27DB-BD31-4B8C-83A1-F6EECF244321}">
                <p14:modId xmlns:p14="http://schemas.microsoft.com/office/powerpoint/2010/main" val="3380823327"/>
              </p:ext>
            </p:extLst>
          </p:nvPr>
        </p:nvGraphicFramePr>
        <p:xfrm>
          <a:off x="4642338" y="3911013"/>
          <a:ext cx="5849816" cy="2602523"/>
        </p:xfrm>
        <a:graphic>
          <a:graphicData uri="http://schemas.openxmlformats.org/drawingml/2006/table">
            <a:tbl>
              <a:tblPr firstRow="1" bandRow="1">
                <a:tableStyleId>{5C22544A-7EE6-4342-B048-85BDC9FD1C3A}</a:tableStyleId>
              </a:tblPr>
              <a:tblGrid>
                <a:gridCol w="2202165"/>
                <a:gridCol w="1870784"/>
                <a:gridCol w="1776867"/>
              </a:tblGrid>
              <a:tr h="1422654">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79869">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2060"/>
                    </a:solidFill>
                  </a:tcPr>
                </a:tc>
              </a:tr>
            </a:tbl>
          </a:graphicData>
        </a:graphic>
      </p:graphicFrame>
      <p:pic>
        <p:nvPicPr>
          <p:cNvPr id="5" name="Рисунок 4"/>
          <p:cNvPicPr>
            <a:picLocks noChangeAspect="1"/>
          </p:cNvPicPr>
          <p:nvPr/>
        </p:nvPicPr>
        <p:blipFill>
          <a:blip r:embed="rId5"/>
          <a:stretch>
            <a:fillRect/>
          </a:stretch>
        </p:blipFill>
        <p:spPr>
          <a:xfrm>
            <a:off x="4779162" y="3980777"/>
            <a:ext cx="1811301" cy="1304657"/>
          </a:xfrm>
          <a:prstGeom prst="rect">
            <a:avLst/>
          </a:prstGeom>
        </p:spPr>
      </p:pic>
      <p:pic>
        <p:nvPicPr>
          <p:cNvPr id="6" name="Рисунок 5"/>
          <p:cNvPicPr>
            <a:picLocks noChangeAspect="1"/>
          </p:cNvPicPr>
          <p:nvPr/>
        </p:nvPicPr>
        <p:blipFill>
          <a:blip r:embed="rId6"/>
          <a:stretch>
            <a:fillRect/>
          </a:stretch>
        </p:blipFill>
        <p:spPr>
          <a:xfrm>
            <a:off x="7443489" y="4230322"/>
            <a:ext cx="652329" cy="920576"/>
          </a:xfrm>
          <a:prstGeom prst="rect">
            <a:avLst/>
          </a:prstGeom>
        </p:spPr>
      </p:pic>
      <p:pic>
        <p:nvPicPr>
          <p:cNvPr id="8" name="Рисунок 7"/>
          <p:cNvPicPr>
            <a:picLocks noChangeAspect="1"/>
          </p:cNvPicPr>
          <p:nvPr/>
        </p:nvPicPr>
        <p:blipFill>
          <a:blip r:embed="rId7"/>
          <a:stretch>
            <a:fillRect/>
          </a:stretch>
        </p:blipFill>
        <p:spPr>
          <a:xfrm>
            <a:off x="9230198" y="4111440"/>
            <a:ext cx="957155" cy="1158340"/>
          </a:xfrm>
          <a:prstGeom prst="rect">
            <a:avLst/>
          </a:prstGeom>
        </p:spPr>
      </p:pic>
    </p:spTree>
    <p:extLst>
      <p:ext uri="{BB962C8B-B14F-4D97-AF65-F5344CB8AC3E}">
        <p14:creationId xmlns:p14="http://schemas.microsoft.com/office/powerpoint/2010/main" val="1541293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1444111" cy="3188677"/>
          </a:xfrm>
        </p:spPr>
        <p:txBody>
          <a:bodyPr>
            <a:normAutofit fontScale="90000"/>
          </a:bodyPr>
          <a:lstStyle/>
          <a:p>
            <a:r>
              <a:rPr lang="ru-RU" sz="2000" b="1" dirty="0" smtClean="0"/>
              <a:t>Знакомство с буквами Ж, ж</a:t>
            </a:r>
            <a:r>
              <a:rPr lang="ru-RU" sz="2000" b="1" dirty="0"/>
              <a:t>.</a:t>
            </a:r>
            <a:br>
              <a:rPr lang="ru-RU" sz="2000" b="1" dirty="0"/>
            </a:br>
            <a:r>
              <a:rPr lang="ru-RU" sz="2000" b="1" dirty="0"/>
              <a:t>Для обозначения звука [ж] есть специальная буква. </a:t>
            </a:r>
            <a:r>
              <a:rPr lang="ru-RU" sz="2000" b="1" dirty="0" smtClean="0"/>
              <a:t>Ребята</a:t>
            </a:r>
            <a:r>
              <a:rPr lang="ru-RU" sz="2000" b="1" dirty="0"/>
              <a:t>, посмотрите, кто нам её принёс? (жук) Почему? ( Буква очень похожа на жука)</a:t>
            </a:r>
            <a:r>
              <a:rPr lang="ru-RU" sz="2000" b="1" dirty="0" smtClean="0"/>
              <a:t/>
            </a:r>
            <a:br>
              <a:rPr lang="ru-RU" sz="2000" b="1" dirty="0" smtClean="0"/>
            </a:br>
            <a:r>
              <a:rPr lang="ru-RU" sz="2000" dirty="0" smtClean="0"/>
              <a:t>- На листочке я сижу</a:t>
            </a:r>
            <a:br>
              <a:rPr lang="ru-RU" sz="2000" dirty="0" smtClean="0"/>
            </a:br>
            <a:r>
              <a:rPr lang="ru-RU" sz="2000" dirty="0" smtClean="0"/>
              <a:t>Буквой Ж на вас гляжу.</a:t>
            </a:r>
            <a:br>
              <a:rPr lang="ru-RU" sz="2000" dirty="0" smtClean="0"/>
            </a:br>
            <a:r>
              <a:rPr lang="ru-RU" sz="2000" dirty="0" smtClean="0"/>
              <a:t>- Посмотрите на буквы Ж, ж (</a:t>
            </a:r>
            <a:r>
              <a:rPr lang="ru-RU" sz="2000" i="1" dirty="0" smtClean="0">
                <a:latin typeface="Times New Roman" panose="02020603050405020304" pitchFamily="18" charset="0"/>
                <a:cs typeface="Times New Roman" panose="02020603050405020304" pitchFamily="18" charset="0"/>
              </a:rPr>
              <a:t>Ж, ж</a:t>
            </a:r>
            <a:r>
              <a:rPr lang="ru-RU" sz="2000" dirty="0" smtClean="0"/>
              <a:t>) в голубой рамочке. Эти буквы похожи? Сколько элементов у буквы Ж? Какие это элементы? Чем буква Ж похожа на жука?</a:t>
            </a:r>
            <a:br>
              <a:rPr lang="ru-RU" sz="2000" dirty="0" smtClean="0"/>
            </a:br>
            <a:r>
              <a:rPr lang="ru-RU" sz="2000" dirty="0" smtClean="0"/>
              <a:t>	Эта буква широка</a:t>
            </a:r>
            <a:br>
              <a:rPr lang="ru-RU" sz="2000" dirty="0" smtClean="0"/>
            </a:br>
            <a:r>
              <a:rPr lang="ru-RU" sz="2000" dirty="0" smtClean="0"/>
              <a:t>	И похожа на жука.</a:t>
            </a:r>
            <a:br>
              <a:rPr lang="ru-RU" sz="2000" dirty="0" smtClean="0"/>
            </a:br>
            <a:r>
              <a:rPr lang="ru-RU" sz="2000" dirty="0" smtClean="0"/>
              <a:t>	Да при этом, точно жук,</a:t>
            </a:r>
            <a:br>
              <a:rPr lang="ru-RU" sz="2000" dirty="0" smtClean="0"/>
            </a:br>
            <a:r>
              <a:rPr lang="ru-RU" sz="2000" dirty="0" smtClean="0"/>
              <a:t>	Издает жужжащий звук: Ж.</a:t>
            </a:r>
            <a:br>
              <a:rPr lang="ru-RU" sz="2000" dirty="0" smtClean="0"/>
            </a:br>
            <a:r>
              <a:rPr lang="ru-RU" sz="2000" dirty="0" smtClean="0"/>
              <a:t>- Прочитайте буквы в голубой рамочке.</a:t>
            </a:r>
            <a:endParaRPr lang="ru-RU" sz="2000" dirty="0"/>
          </a:p>
        </p:txBody>
      </p:sp>
      <p:graphicFrame>
        <p:nvGraphicFramePr>
          <p:cNvPr id="3" name="Таблица 2"/>
          <p:cNvGraphicFramePr>
            <a:graphicFrameLocks noGrp="1"/>
          </p:cNvGraphicFramePr>
          <p:nvPr>
            <p:extLst>
              <p:ext uri="{D42A27DB-BD31-4B8C-83A1-F6EECF244321}">
                <p14:modId xmlns:p14="http://schemas.microsoft.com/office/powerpoint/2010/main" val="1169772454"/>
              </p:ext>
            </p:extLst>
          </p:nvPr>
        </p:nvGraphicFramePr>
        <p:xfrm>
          <a:off x="838198" y="3411414"/>
          <a:ext cx="4976447" cy="1488831"/>
        </p:xfrm>
        <a:graphic>
          <a:graphicData uri="http://schemas.openxmlformats.org/drawingml/2006/table">
            <a:tbl>
              <a:tblPr firstRow="1" bandRow="1">
                <a:tableStyleId>{5C22544A-7EE6-4342-B048-85BDC9FD1C3A}</a:tableStyleId>
              </a:tblPr>
              <a:tblGrid>
                <a:gridCol w="4976447"/>
              </a:tblGrid>
              <a:tr h="1488831">
                <a:tc>
                  <a:txBody>
                    <a:bodyPr/>
                    <a:lstStyle/>
                    <a:p>
                      <a:pPr algn="l"/>
                      <a:r>
                        <a:rPr lang="ru-RU" sz="8000" dirty="0" smtClean="0"/>
                        <a:t>Ж </a:t>
                      </a:r>
                      <a:r>
                        <a:rPr lang="ru-RU" sz="8000" dirty="0" err="1" smtClean="0"/>
                        <a:t>ж</a:t>
                      </a:r>
                      <a:r>
                        <a:rPr lang="ru-RU" sz="8000" dirty="0" smtClean="0"/>
                        <a:t>    </a:t>
                      </a:r>
                      <a:r>
                        <a:rPr lang="ru-RU" sz="8000" b="0" i="1" dirty="0" err="1" smtClean="0">
                          <a:latin typeface="Times New Roman" panose="02020603050405020304" pitchFamily="18" charset="0"/>
                          <a:cs typeface="Times New Roman" panose="02020603050405020304" pitchFamily="18" charset="0"/>
                        </a:rPr>
                        <a:t>Ж</a:t>
                      </a:r>
                      <a:r>
                        <a:rPr lang="ru-RU" sz="8000" b="0" i="1" baseline="0" dirty="0" smtClean="0"/>
                        <a:t> </a:t>
                      </a:r>
                      <a:r>
                        <a:rPr lang="ru-RU" sz="8000" b="0" i="1" baseline="0" dirty="0" err="1" smtClean="0"/>
                        <a:t>ж</a:t>
                      </a:r>
                      <a:endParaRPr lang="ru-RU" sz="8000" b="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Прямоугольник 4"/>
          <p:cNvSpPr/>
          <p:nvPr/>
        </p:nvSpPr>
        <p:spPr>
          <a:xfrm rot="10800000" flipV="1">
            <a:off x="838200" y="5010749"/>
            <a:ext cx="2695222" cy="1200329"/>
          </a:xfrm>
          <a:prstGeom prst="rect">
            <a:avLst/>
          </a:prstGeom>
        </p:spPr>
        <p:txBody>
          <a:bodyPr wrap="square">
            <a:spAutoFit/>
          </a:bodyPr>
          <a:lstStyle/>
          <a:p>
            <a:r>
              <a:rPr lang="ru-RU" dirty="0" smtClean="0"/>
              <a:t>Посмотри-ка: буква Ж</a:t>
            </a:r>
          </a:p>
          <a:p>
            <a:r>
              <a:rPr lang="ru-RU" dirty="0" smtClean="0"/>
              <a:t>На жука похожа,</a:t>
            </a:r>
          </a:p>
          <a:p>
            <a:r>
              <a:rPr lang="ru-RU" dirty="0" smtClean="0"/>
              <a:t>Потому что у нее</a:t>
            </a:r>
          </a:p>
          <a:p>
            <a:r>
              <a:rPr lang="ru-RU" dirty="0" smtClean="0"/>
              <a:t>Шесть </a:t>
            </a:r>
            <a:r>
              <a:rPr lang="ru-RU" dirty="0" err="1" smtClean="0"/>
              <a:t>жучиных</a:t>
            </a:r>
            <a:r>
              <a:rPr lang="ru-RU" dirty="0" smtClean="0"/>
              <a:t> ножек.</a:t>
            </a:r>
            <a:endParaRPr lang="ru-RU" dirty="0"/>
          </a:p>
        </p:txBody>
      </p:sp>
      <p:sp>
        <p:nvSpPr>
          <p:cNvPr id="7" name="Прямоугольник 6"/>
          <p:cNvSpPr/>
          <p:nvPr/>
        </p:nvSpPr>
        <p:spPr>
          <a:xfrm flipH="1">
            <a:off x="9249508" y="3329353"/>
            <a:ext cx="2468358" cy="923330"/>
          </a:xfrm>
          <a:prstGeom prst="rect">
            <a:avLst/>
          </a:prstGeom>
        </p:spPr>
        <p:txBody>
          <a:bodyPr wrap="square">
            <a:spAutoFit/>
          </a:bodyPr>
          <a:lstStyle/>
          <a:p>
            <a:r>
              <a:rPr lang="ru-RU" dirty="0" smtClean="0"/>
              <a:t>- На листочке я сижу</a:t>
            </a:r>
            <a:br>
              <a:rPr lang="ru-RU" dirty="0" smtClean="0"/>
            </a:br>
            <a:r>
              <a:rPr lang="ru-RU" dirty="0" smtClean="0"/>
              <a:t>Буквой Ж на вас гляжу.</a:t>
            </a:r>
            <a:br>
              <a:rPr lang="ru-RU" dirty="0" smtClean="0"/>
            </a:br>
            <a:endParaRPr lang="ru-RU" dirty="0"/>
          </a:p>
        </p:txBody>
      </p:sp>
      <p:pic>
        <p:nvPicPr>
          <p:cNvPr id="8" name="Рисунок 7"/>
          <p:cNvPicPr>
            <a:picLocks noChangeAspect="1"/>
          </p:cNvPicPr>
          <p:nvPr/>
        </p:nvPicPr>
        <p:blipFill>
          <a:blip r:embed="rId2"/>
          <a:stretch>
            <a:fillRect/>
          </a:stretch>
        </p:blipFill>
        <p:spPr>
          <a:xfrm>
            <a:off x="7942277" y="3969387"/>
            <a:ext cx="2541410" cy="2541410"/>
          </a:xfrm>
          <a:prstGeom prst="rect">
            <a:avLst/>
          </a:prstGeom>
        </p:spPr>
      </p:pic>
    </p:spTree>
    <p:extLst>
      <p:ext uri="{BB962C8B-B14F-4D97-AF65-F5344CB8AC3E}">
        <p14:creationId xmlns:p14="http://schemas.microsoft.com/office/powerpoint/2010/main" val="4094071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1117600"/>
          </a:xfrm>
        </p:spPr>
        <p:txBody>
          <a:bodyPr>
            <a:normAutofit/>
          </a:bodyPr>
          <a:lstStyle/>
          <a:p>
            <a:r>
              <a:rPr lang="ru-RU" sz="2000" dirty="0" smtClean="0"/>
              <a:t>Жук «садится» на листок.</a:t>
            </a:r>
            <a:br>
              <a:rPr lang="ru-RU" sz="2000" dirty="0" smtClean="0"/>
            </a:br>
            <a:r>
              <a:rPr lang="ru-RU" sz="2000" dirty="0" smtClean="0"/>
              <a:t>	</a:t>
            </a:r>
            <a:r>
              <a:rPr lang="ru-RU" sz="2000" b="1" dirty="0" smtClean="0"/>
              <a:t>- Посмотрите, как пальцами рук изобразили букву Ж. Постройте ее также.</a:t>
            </a:r>
            <a:br>
              <a:rPr lang="ru-RU" sz="2000" b="1" dirty="0" smtClean="0"/>
            </a:br>
            <a:endParaRPr lang="ru-RU" sz="2000" b="1" dirty="0"/>
          </a:p>
        </p:txBody>
      </p:sp>
      <p:pic>
        <p:nvPicPr>
          <p:cNvPr id="3" name="Рисунок 2"/>
          <p:cNvPicPr>
            <a:picLocks noChangeAspect="1"/>
          </p:cNvPicPr>
          <p:nvPr/>
        </p:nvPicPr>
        <p:blipFill>
          <a:blip r:embed="rId2"/>
          <a:stretch>
            <a:fillRect/>
          </a:stretch>
        </p:blipFill>
        <p:spPr>
          <a:xfrm>
            <a:off x="298030" y="1546578"/>
            <a:ext cx="2487503" cy="2487503"/>
          </a:xfrm>
          <a:prstGeom prst="rect">
            <a:avLst/>
          </a:prstGeom>
        </p:spPr>
      </p:pic>
    </p:spTree>
    <p:extLst>
      <p:ext uri="{BB962C8B-B14F-4D97-AF65-F5344CB8AC3E}">
        <p14:creationId xmlns:p14="http://schemas.microsoft.com/office/powerpoint/2010/main" val="1272564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00" y="3881"/>
            <a:ext cx="10515600" cy="1325563"/>
          </a:xfrm>
        </p:spPr>
        <p:txBody>
          <a:bodyPr>
            <a:normAutofit/>
          </a:bodyPr>
          <a:lstStyle/>
          <a:p>
            <a:r>
              <a:rPr lang="ru-RU" sz="2000" dirty="0" smtClean="0"/>
              <a:t>Жук «перелетает» на другой листок.</a:t>
            </a:r>
            <a:br>
              <a:rPr lang="ru-RU" sz="2000" dirty="0" smtClean="0"/>
            </a:br>
            <a:r>
              <a:rPr lang="ru-RU" sz="2000" dirty="0" smtClean="0"/>
              <a:t>	</a:t>
            </a:r>
            <a:r>
              <a:rPr lang="ru-RU" sz="2000" b="1" dirty="0" smtClean="0"/>
              <a:t>- сложите из счетных палочек букву Ж.</a:t>
            </a:r>
            <a:br>
              <a:rPr lang="ru-RU" sz="2000" b="1" dirty="0" smtClean="0"/>
            </a:br>
            <a:endParaRPr lang="ru-RU" sz="2000" b="1" dirty="0"/>
          </a:p>
        </p:txBody>
      </p:sp>
      <p:pic>
        <p:nvPicPr>
          <p:cNvPr id="3" name="Рисунок 2"/>
          <p:cNvPicPr>
            <a:picLocks noChangeAspect="1"/>
          </p:cNvPicPr>
          <p:nvPr/>
        </p:nvPicPr>
        <p:blipFill>
          <a:blip r:embed="rId2"/>
          <a:stretch>
            <a:fillRect/>
          </a:stretch>
        </p:blipFill>
        <p:spPr>
          <a:xfrm>
            <a:off x="269019" y="1329444"/>
            <a:ext cx="2487384" cy="2487384"/>
          </a:xfrm>
          <a:prstGeom prst="rect">
            <a:avLst/>
          </a:prstGeom>
        </p:spPr>
      </p:pic>
      <p:pic>
        <p:nvPicPr>
          <p:cNvPr id="5" name="Рисунок 4"/>
          <p:cNvPicPr>
            <a:picLocks noChangeAspect="1"/>
          </p:cNvPicPr>
          <p:nvPr/>
        </p:nvPicPr>
        <p:blipFill>
          <a:blip r:embed="rId3"/>
          <a:stretch>
            <a:fillRect/>
          </a:stretch>
        </p:blipFill>
        <p:spPr>
          <a:xfrm>
            <a:off x="2756403" y="3251201"/>
            <a:ext cx="3817726" cy="2863294"/>
          </a:xfrm>
          <a:prstGeom prst="rect">
            <a:avLst/>
          </a:prstGeom>
        </p:spPr>
      </p:pic>
      <p:pic>
        <p:nvPicPr>
          <p:cNvPr id="6" name="Рисунок 5"/>
          <p:cNvPicPr>
            <a:picLocks noChangeAspect="1"/>
          </p:cNvPicPr>
          <p:nvPr/>
        </p:nvPicPr>
        <p:blipFill>
          <a:blip r:embed="rId4"/>
          <a:stretch>
            <a:fillRect/>
          </a:stretch>
        </p:blipFill>
        <p:spPr>
          <a:xfrm>
            <a:off x="7620000" y="1377045"/>
            <a:ext cx="3661103" cy="3003043"/>
          </a:xfrm>
          <a:prstGeom prst="rect">
            <a:avLst/>
          </a:prstGeom>
        </p:spPr>
      </p:pic>
    </p:spTree>
    <p:extLst>
      <p:ext uri="{BB962C8B-B14F-4D97-AF65-F5344CB8AC3E}">
        <p14:creationId xmlns:p14="http://schemas.microsoft.com/office/powerpoint/2010/main" val="4141392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914400"/>
          </a:xfrm>
        </p:spPr>
        <p:txBody>
          <a:bodyPr>
            <a:normAutofit/>
          </a:bodyPr>
          <a:lstStyle/>
          <a:p>
            <a:pPr algn="ctr"/>
            <a:r>
              <a:rPr lang="ru-RU" sz="2000" b="1" dirty="0" smtClean="0"/>
              <a:t>Пальчиковая гимнастика</a:t>
            </a:r>
            <a:endParaRPr lang="ru-RU" sz="2000" b="1" dirty="0"/>
          </a:p>
        </p:txBody>
      </p:sp>
      <p:pic>
        <p:nvPicPr>
          <p:cNvPr id="4" name="Рисунок 3"/>
          <p:cNvPicPr>
            <a:picLocks noChangeAspect="1"/>
          </p:cNvPicPr>
          <p:nvPr/>
        </p:nvPicPr>
        <p:blipFill>
          <a:blip r:embed="rId2"/>
          <a:stretch>
            <a:fillRect/>
          </a:stretch>
        </p:blipFill>
        <p:spPr>
          <a:xfrm>
            <a:off x="7795846" y="1618551"/>
            <a:ext cx="3071445" cy="2954494"/>
          </a:xfrm>
          <a:prstGeom prst="rect">
            <a:avLst/>
          </a:prstGeom>
        </p:spPr>
      </p:pic>
      <p:sp>
        <p:nvSpPr>
          <p:cNvPr id="6" name="Прямоугольник 5"/>
          <p:cNvSpPr/>
          <p:nvPr/>
        </p:nvSpPr>
        <p:spPr>
          <a:xfrm>
            <a:off x="246186" y="3329353"/>
            <a:ext cx="7338646" cy="923330"/>
          </a:xfrm>
          <a:prstGeom prst="rect">
            <a:avLst/>
          </a:prstGeom>
        </p:spPr>
        <p:txBody>
          <a:bodyPr wrap="square">
            <a:spAutoFit/>
          </a:bodyPr>
          <a:lstStyle/>
          <a:p>
            <a:r>
              <a:rPr lang="ru-RU" dirty="0"/>
              <a:t>б) Жук летит, жук жужжит            Сжать кулачок. Указательный палец</a:t>
            </a:r>
          </a:p>
          <a:p>
            <a:r>
              <a:rPr lang="ru-RU" dirty="0"/>
              <a:t>и усами шевелит.                             И мизинец развести в стороны («усы»).</a:t>
            </a:r>
          </a:p>
          <a:p>
            <a:r>
              <a:rPr lang="ru-RU" dirty="0"/>
              <a:t>					         Шевелить «усами».</a:t>
            </a:r>
          </a:p>
        </p:txBody>
      </p:sp>
    </p:spTree>
    <p:extLst>
      <p:ext uri="{BB962C8B-B14F-4D97-AF65-F5344CB8AC3E}">
        <p14:creationId xmlns:p14="http://schemas.microsoft.com/office/powerpoint/2010/main" val="4177865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308" y="36879"/>
            <a:ext cx="12162692" cy="502383"/>
          </a:xfrm>
        </p:spPr>
        <p:txBody>
          <a:bodyPr>
            <a:normAutofit fontScale="90000"/>
          </a:bodyPr>
          <a:lstStyle/>
          <a:p>
            <a:r>
              <a:rPr lang="ru-RU" sz="2000" b="1" dirty="0" smtClean="0"/>
              <a:t>Работа в тетрадях. Письмо заглавной и строчной  прописных букв  </a:t>
            </a:r>
            <a:r>
              <a:rPr lang="ru-RU" sz="2000" b="1" i="1" dirty="0" smtClean="0">
                <a:latin typeface="Times New Roman" panose="02020603050405020304" pitchFamily="18" charset="0"/>
                <a:cs typeface="Times New Roman" panose="02020603050405020304" pitchFamily="18" charset="0"/>
              </a:rPr>
              <a:t>Ж, ж </a:t>
            </a:r>
            <a:r>
              <a:rPr lang="ru-RU" sz="2000" b="1" dirty="0" smtClean="0"/>
              <a:t>и </a:t>
            </a:r>
            <a:r>
              <a:rPr lang="ru-RU" sz="2000" b="1" dirty="0"/>
              <a:t>их элементов.</a:t>
            </a:r>
            <a:br>
              <a:rPr lang="ru-RU" sz="2000" b="1" dirty="0"/>
            </a:br>
            <a:r>
              <a:rPr lang="ru-RU" sz="2000" dirty="0" smtClean="0"/>
              <a:t> Логопед проговаривает и показывает на письме </a:t>
            </a:r>
            <a:r>
              <a:rPr lang="ru-RU" sz="2000" dirty="0"/>
              <a:t>алгоритм </a:t>
            </a:r>
            <a:r>
              <a:rPr lang="ru-RU" sz="2000" dirty="0" smtClean="0"/>
              <a:t>написания элементов </a:t>
            </a:r>
            <a:r>
              <a:rPr lang="ru-RU" sz="2000" dirty="0"/>
              <a:t>и </a:t>
            </a:r>
            <a:r>
              <a:rPr lang="ru-RU" sz="2000" dirty="0" smtClean="0"/>
              <a:t>соединения элементов в  буквы.</a:t>
            </a:r>
            <a:endParaRPr lang="ru-RU" sz="2000" dirty="0"/>
          </a:p>
        </p:txBody>
      </p:sp>
      <p:pic>
        <p:nvPicPr>
          <p:cNvPr id="3" name="Рисунок 2"/>
          <p:cNvPicPr>
            <a:picLocks noChangeAspect="1"/>
          </p:cNvPicPr>
          <p:nvPr/>
        </p:nvPicPr>
        <p:blipFill>
          <a:blip r:embed="rId2"/>
          <a:stretch>
            <a:fillRect/>
          </a:stretch>
        </p:blipFill>
        <p:spPr>
          <a:xfrm>
            <a:off x="3595687" y="1488832"/>
            <a:ext cx="5000625" cy="5273918"/>
          </a:xfrm>
          <a:prstGeom prst="rect">
            <a:avLst/>
          </a:prstGeom>
        </p:spPr>
      </p:pic>
    </p:spTree>
    <p:extLst>
      <p:ext uri="{BB962C8B-B14F-4D97-AF65-F5344CB8AC3E}">
        <p14:creationId xmlns:p14="http://schemas.microsoft.com/office/powerpoint/2010/main" val="243988440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678</TotalTime>
  <Words>284</Words>
  <Application>Microsoft Office PowerPoint</Application>
  <PresentationFormat>Широкоэкранный</PresentationFormat>
  <Paragraphs>76</Paragraphs>
  <Slides>20</Slides>
  <Notes>0</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20</vt:i4>
      </vt:variant>
    </vt:vector>
  </HeadingPairs>
  <TitlesOfParts>
    <vt:vector size="25" baseType="lpstr">
      <vt:lpstr>Arial</vt:lpstr>
      <vt:lpstr>Calibri</vt:lpstr>
      <vt:lpstr>Calibri Light</vt:lpstr>
      <vt:lpstr>Times New Roman</vt:lpstr>
      <vt:lpstr>Тема Office</vt:lpstr>
      <vt:lpstr>Конспект фронтального занятия по обучению грамоте  для обучающихся 1 класса с ТНР,  реализующих адаптированную основную общеобразовательную программу начального общего образования</vt:lpstr>
      <vt:lpstr>  Тема урока: буквы Ж, ж. Цель урока: актуализация и закрепление знаний  о звуке [ж] и ознакомление с буквами Ж, ж. Коррекционно-образовательные задачи. Закрепить звук [ж], познакомить с его графическим обозначением.  Сформировать в памяти первоклассников четкий зрительно-двигательный    образ прописной и строчной буквы Ж, ж. Упражнять в звуко-буквенном анализе слов.  Формировать навык чтения. Познакомить с  правилом написания сочетания жи. Учить детей работать с текстом. Закреплять знания о звонких и глухих парных согласных, о твердых согласных звуках. Коррекционно-развивающие задачи. Упражнять детей в написании слов со всеми изученными буквами. Развивать внимание, мышление, фонематический слух, анализ и синтез слов, речь. Развивать зрительное восприятие, мыслительные операции. Развивать мелкую и общую моторику. Коррекционно-воспитательные задачи. Воспитывать интерес к чтению.  Воспитывать уважение к мнению других, умение слушать друг друга.  </vt:lpstr>
      <vt:lpstr> Организационный момент. Игра «Назови ласково» (с мячом в кругу). Образование существительных с уменьшительным суффиксом.  - Скажите слово ласково. Чтобы в нем появился звук [ж]: круг (кружок), луг (лужок), берег (бережок), пирог (пирожок), флаг (флажок), утюг (утюжок), друг (дружок), стог (стожок), творог (творожок), сапог (сапожок), снег (снежок), шаг (шажок). </vt:lpstr>
      <vt:lpstr> Повторение характеристики звука [ж].  Послушайте,  кто звук издает? (Жук жжужит). - Что вы знаете о звуке [ж]? Звук ж: губы округлены; язык поднят вверх; воздушная струя теплая, идет вверх; горлышко работает. (Звук [ж] – согласный, звонкий, всегда твердый). Какой он еще? (парный, его пара по звонкости-глухости[ Ш]). Звуко-буквенный анализ.  На листочке жук сидит,  В ваши кассы он глядит.  - Кто я? – спрашивает жук.  - Посмотрите как пишется слово жук. Сделайте звуко-буквенный анализ. Сколько звуков в слове? Какой первый звук? Сколько букв в слове? Сколько слогов в слове?  </vt:lpstr>
      <vt:lpstr>Знакомство с буквами Ж, ж. Для обозначения звука [ж] есть специальная буква. Ребята, посмотрите, кто нам её принёс? (жук) Почему? ( Буква очень похожа на жука) - На листочке я сижу Буквой Ж на вас гляжу. - Посмотрите на буквы Ж, ж (Ж, ж) в голубой рамочке. Эти буквы похожи? Сколько элементов у буквы Ж? Какие это элементы? Чем буква Ж похожа на жука?  Эта буква широка  И похожа на жука.  Да при этом, точно жук,  Издает жужжащий звук: Ж. - Прочитайте буквы в голубой рамочке.</vt:lpstr>
      <vt:lpstr>Жук «садится» на листок.  - Посмотрите, как пальцами рук изобразили букву Ж. Постройте ее также. </vt:lpstr>
      <vt:lpstr>Жук «перелетает» на другой листок.  - сложите из счетных палочек букву Ж. </vt:lpstr>
      <vt:lpstr>Пальчиковая гимнастика</vt:lpstr>
      <vt:lpstr>Работа в тетрадях. Письмо заглавной и строчной  прописных букв  Ж, ж и их элементов.  Логопед проговаривает и показывает на письме алгоритм написания элементов и соединения элементов в  буквы.</vt:lpstr>
      <vt:lpstr>  Жук «садится» на четвертый листок.  - Что делаю я на листочке?  - Составьте в кассах слово сижу. «Превратите» слово сижу в слово живу. Какая буква стоит после Ж в слове живу? (И) - А мы знаем что буква И делает предшествующий согласный звук каким? ( мягким). - А почему же у нас на схеме он обозначен твердым согласным звуком? - Какой можно сделать вывод? (Звук [Ж] всегда твердый согласный звук) Помните, буква Ж, как и Ш, обозначает согласный звук и всегда читается твердо, даже с И. Жи пиши с  И. </vt:lpstr>
      <vt:lpstr>Жук «перелетает» на пятый листок. Ставится игрушка – жаба.  - Кого видит жук? (Жук видит жабу.) Составьте это предложение в кассе.  </vt:lpstr>
      <vt:lpstr>Жук «перелетает» на шестой листок.       Физминутка. </vt:lpstr>
      <vt:lpstr>  Жук перелетает на седьмой листок. Чтение слогов.   Считает жук нам: раз-два-три!  Жар-птицу в книге ты найди.  Вот Жар-птица на странице  С буквой Ж на голове  И с гласными на хвосте.  Гласные огнем горят –  Подружиться с Ж хотят. - Подружите букву Ж с гласными буквами. Помните, буква Ж, как и Ш, обозначает согласный звук и всегда читается твердо, даже с И. Жи пиши с  И.  </vt:lpstr>
      <vt:lpstr>  а   а   а   а  у   у   у   у Ж и   и     ж  и   и ж  о   о   о   о  е   ё   ё   е  ю    ю   ю   ю                   </vt:lpstr>
      <vt:lpstr> Жук «перелетает» на восьмой листок. чтение слов.  Слушает жук внимательно,  Как вы слова читаете старательно.  - Прочитайте шепотом слова первого столбика. Найдите и прочитайте в первом столбике слова, отвечающие на вопрос: кто это? (что это?)  - Прочитайте слова второго столбика. Чем похожи эти слова? Что они называют? (Слова второго столбика называют действия). Жук (кто?)    бужу (что делаю?) Жаба (кто?)    вяжу (что делаю?) Этажи (что?)    сижу (что делаю?) Пижама (что?)    хожу (что делаю?) Ежи (кто?)    жужжу (что делаю?) Живот (что?)    живу (что делаю?) Жанна (кто?)    нажму (что делаю?) Ужата (кто?)    женю (что делаю?) </vt:lpstr>
      <vt:lpstr>Жук «перелетает» на девятый листок. чтение текста.  - А сейчас жук послушает рассказ о жуках.  Дети по предложению читают рассказ и объясняют смысл каждого предложения. После чтения отвечают на вопросы: где жили жуки? Что они делали? Что увидела Жанна у жука?            Жуки. У дома осина. Тут жуки. У осины стоит Жанна. Жуки важно жужжат: «Ж-ж-ж!» Видит Жанна: у жука усы и 6 лап. (Жуки жили у дома на осине. Жуки важно жужжали. Жанна увидела у жука усы и 6 лап). </vt:lpstr>
      <vt:lpstr>Жук «перелетает» на десятый листок. 7. Отгадывание ребуса «лужа».  Ой, не может жук понять,  Как же слово отгадать. </vt:lpstr>
      <vt:lpstr> Жук «перелетает» на одиннадцатый листок. 8. Заселение буквы Ж в «Домик букв».  Посмотрите, буква Ж  Живет на верхнем этаже.  Объясните. Почему?  Не понять это жуку. (Буква Ж живет на верхнем этаже потому, что он обозначает звонкий согласный звук). </vt:lpstr>
      <vt:lpstr>  Жук «перелетает» на двенадцатый листок. 9. Итог занятия. Рефлексия.  Жук не зря у нас гостил,  Букву Ж он изучил.  И за знания в ответ  Нам оставил свой портрет. С какими буквами познакомились на уроке? – Что было интересного на уроке? – Что вызвало затруднения? Почему?  </vt:lpstr>
      <vt:lpstr>Домашнее задание. Прочитать текст « Этажи» и ответить на вопросы: на какую кнопку нажмет Женя? На какую кнопку нажмет Жанна? И на какую кнопку нажмет Никита.     Этажи.  Женя живёт на пятом этаже. Какую кнопку он нажмёт?  Жанна живет на два этажа ниже. Какую кнопку нажимает Жанна?  Никита живёт на два этажа выше Жени. Какую кнопку нажмёт Никита?  Женя нажмёт кнопку…  Жанна нажмёт кнопку…  Никита нажмёт кнопку… Письменная работа в тетради: прописать буквы Ж, ж, слоги, слова и предложение с буквой ж. </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65</cp:revision>
  <dcterms:created xsi:type="dcterms:W3CDTF">2019-05-12T10:31:50Z</dcterms:created>
  <dcterms:modified xsi:type="dcterms:W3CDTF">2024-05-30T14:45:51Z</dcterms:modified>
</cp:coreProperties>
</file>