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Понимают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7 классы</c:v>
                </c:pt>
                <c:pt idx="1">
                  <c:v>8 классы</c:v>
                </c:pt>
                <c:pt idx="2">
                  <c:v>9 классы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</c:v>
                </c:pt>
                <c:pt idx="1">
                  <c:v>0.77</c:v>
                </c:pt>
                <c:pt idx="2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понимают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7 классы</c:v>
                </c:pt>
                <c:pt idx="1">
                  <c:v>8 классы</c:v>
                </c:pt>
                <c:pt idx="2">
                  <c:v>9 классы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0.84</c:v>
                </c:pt>
                <c:pt idx="1">
                  <c:v>0.23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0352"/>
        <c:axId val="5941888"/>
      </c:barChart>
      <c:catAx>
        <c:axId val="594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941888"/>
        <c:crosses val="autoZero"/>
        <c:auto val="1"/>
        <c:lblAlgn val="ctr"/>
        <c:lblOffset val="100"/>
        <c:noMultiLvlLbl val="0"/>
      </c:catAx>
      <c:valAx>
        <c:axId val="5941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9403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02CF-7252-4D07-8A4D-3245C3228510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FA0D2-C626-4CEC-9042-65BFDA02B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3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3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1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4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8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8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9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CDF2-A046-4704-86F2-94E20F6CA0F9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8299-7341-4646-9B5A-50FBAC150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1900" y="2142738"/>
            <a:ext cx="234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78904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Выполнила:</a:t>
            </a:r>
          </a:p>
          <a:p>
            <a:r>
              <a:rPr lang="ru-RU" sz="2400" dirty="0" smtClean="0"/>
              <a:t>ученица 8 Д класса</a:t>
            </a:r>
          </a:p>
          <a:p>
            <a:r>
              <a:rPr lang="ru-RU" sz="2400" dirty="0" err="1" smtClean="0"/>
              <a:t>Сиямкина</a:t>
            </a:r>
            <a:r>
              <a:rPr lang="ru-RU" sz="2400" dirty="0" smtClean="0"/>
              <a:t> Анастасия</a:t>
            </a:r>
          </a:p>
          <a:p>
            <a:r>
              <a:rPr lang="ru-RU" sz="2400" dirty="0" smtClean="0"/>
              <a:t>Научный руководитель: </a:t>
            </a:r>
            <a:r>
              <a:rPr lang="ru-RU" sz="2400" dirty="0" err="1" smtClean="0"/>
              <a:t>Гизатуллина</a:t>
            </a:r>
            <a:r>
              <a:rPr lang="ru-RU" sz="2400" dirty="0" smtClean="0"/>
              <a:t> Л. У.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83568" y="1450237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Anglicisms</a:t>
            </a:r>
            <a:r>
              <a:rPr lang="en-US" sz="4800" b="1" dirty="0" smtClean="0"/>
              <a:t> in modern Russian.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534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76470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207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88639"/>
            <a:ext cx="54660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Язык живет и меняется вместе с обществом, </a:t>
            </a:r>
          </a:p>
          <a:p>
            <a:r>
              <a:rPr lang="ru-RU" sz="2400" dirty="0"/>
              <a:t>которому служит, подчиняясь ему </a:t>
            </a:r>
          </a:p>
          <a:p>
            <a:r>
              <a:rPr lang="ru-RU" sz="2400" dirty="0"/>
              <a:t>и воздействуя на него. (Л. Ферм)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929" y="2636912"/>
            <a:ext cx="8928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Задачи</a:t>
            </a:r>
            <a:endParaRPr lang="ru-RU" sz="2400" dirty="0" smtClean="0"/>
          </a:p>
          <a:p>
            <a:pPr lvl="0"/>
            <a:r>
              <a:rPr lang="ru-RU" sz="2400" dirty="0"/>
              <a:t>1</a:t>
            </a:r>
            <a:r>
              <a:rPr lang="ru-RU" sz="2400" dirty="0" smtClean="0"/>
              <a:t>.Рассмотреть способы образования англицизмов</a:t>
            </a:r>
          </a:p>
          <a:p>
            <a:pPr lvl="0"/>
            <a:r>
              <a:rPr lang="ru-RU" sz="2400" dirty="0" smtClean="0"/>
              <a:t>2.Современные англицизмы</a:t>
            </a:r>
          </a:p>
          <a:p>
            <a:pPr lvl="0"/>
            <a:r>
              <a:rPr lang="ru-RU" sz="2400" dirty="0"/>
              <a:t>3</a:t>
            </a:r>
            <a:r>
              <a:rPr lang="ru-RU" sz="2400" dirty="0" smtClean="0"/>
              <a:t>.Провести исследование с целью выявления уровня понимания англицизмов среди учеников 7, 8</a:t>
            </a:r>
            <a:r>
              <a:rPr lang="ru-RU" sz="2400" dirty="0"/>
              <a:t>,</a:t>
            </a:r>
            <a:r>
              <a:rPr lang="ru-RU" sz="2400" dirty="0" smtClean="0"/>
              <a:t> 9 классов</a:t>
            </a:r>
            <a:endParaRPr lang="ru-RU" sz="2400" dirty="0"/>
          </a:p>
          <a:p>
            <a:pPr lvl="0"/>
            <a:r>
              <a:rPr lang="ru-RU" sz="2400" dirty="0"/>
              <a:t>4</a:t>
            </a:r>
            <a:r>
              <a:rPr lang="ru-RU" sz="2400" dirty="0" smtClean="0"/>
              <a:t>.Сравнить результаты опроса среди учеников 7,8,9 классов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99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Способы образования англицизмов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18" y="856937"/>
            <a:ext cx="322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1.Прямые заимствования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86807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2.Гибриды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39052" y="3949025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3. Калька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3475" y="394902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4.Полукалька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1" l="1603" r="99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2" y="1340768"/>
            <a:ext cx="19380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330256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Мани-деньги</a:t>
            </a: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714" r="92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1" y="1404072"/>
            <a:ext cx="2201590" cy="16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01662" y="3302569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Аскать</a:t>
            </a:r>
            <a:r>
              <a:rPr lang="ru-RU" sz="2000" dirty="0" smtClean="0"/>
              <a:t>-просить</a:t>
            </a:r>
            <a:endParaRPr lang="ru-RU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92" l="3111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6" y="4344798"/>
            <a:ext cx="2094302" cy="198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9466" y="644435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Диск-диск</a:t>
            </a:r>
            <a:endParaRPr lang="ru-RU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17" b="89954" l="945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80" y="3837733"/>
            <a:ext cx="3998757" cy="30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3475" y="644435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Драйв-нет драйва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79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8813" y="332656"/>
            <a:ext cx="5801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Способы образования англицизмов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86792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</a:t>
            </a:r>
            <a:r>
              <a:rPr lang="ru-RU" sz="2000" dirty="0" smtClean="0"/>
              <a:t>.Экзотизмы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5" b="95985" l="1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8959"/>
            <a:ext cx="2037148" cy="18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0689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Chips-</a:t>
            </a:r>
            <a:r>
              <a:rPr lang="ru-RU" sz="2000" dirty="0" smtClean="0"/>
              <a:t>чипсы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8679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6</a:t>
            </a:r>
            <a:r>
              <a:rPr lang="ru-RU" sz="2000" dirty="0" smtClean="0"/>
              <a:t>.Иноязычные вкрапления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94" b="92332" l="5751" r="94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05772"/>
            <a:ext cx="2305346" cy="230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5466" y="314955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Wow-</a:t>
            </a:r>
            <a:r>
              <a:rPr lang="ru-RU" sz="2000" dirty="0" err="1" smtClean="0"/>
              <a:t>вау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7890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7.Композиты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0" b="97917" l="1389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4" y="3973706"/>
            <a:ext cx="2728963" cy="181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Сэконд</a:t>
            </a:r>
            <a:r>
              <a:rPr lang="ru-RU" sz="2000" dirty="0" smtClean="0"/>
              <a:t>-</a:t>
            </a:r>
            <a:r>
              <a:rPr lang="ru-RU" sz="2000" dirty="0" err="1" smtClean="0"/>
              <a:t>хенд</a:t>
            </a:r>
            <a:r>
              <a:rPr lang="ru-RU" sz="2000" dirty="0" smtClean="0"/>
              <a:t>-бывший в употреблении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386104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8.Жаргонизмы</a:t>
            </a:r>
            <a:endParaRPr lang="ru-RU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1" b="97321" l="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04" y="4017404"/>
            <a:ext cx="1546350" cy="17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24128" y="602128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Крези</a:t>
            </a:r>
            <a:r>
              <a:rPr lang="ru-RU" sz="2000" dirty="0" smtClean="0"/>
              <a:t>- </a:t>
            </a:r>
            <a:r>
              <a:rPr lang="ru-RU" sz="2000" dirty="0" err="1" smtClean="0"/>
              <a:t>сумашедший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1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1273" y="332655"/>
            <a:ext cx="657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Способы освоения иноязычной лексики</a:t>
            </a:r>
            <a:endParaRPr lang="ru-RU" sz="2800" dirty="0"/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Графический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5506" y="18448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Dandy-dandy</a:t>
            </a:r>
            <a:r>
              <a:rPr lang="ru-RU" sz="2000" dirty="0" smtClean="0"/>
              <a:t>,</a:t>
            </a:r>
            <a:r>
              <a:rPr lang="en-US" sz="2000" dirty="0" smtClean="0"/>
              <a:t> breakfast-</a:t>
            </a:r>
            <a:r>
              <a:rPr lang="ru-RU" sz="2000" i="1" dirty="0" err="1" smtClean="0"/>
              <a:t>брекфаст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84329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Internet-</a:t>
            </a:r>
            <a:r>
              <a:rPr lang="ru-RU" sz="2000" dirty="0" smtClean="0"/>
              <a:t>интернет-интернета-интернету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9"/>
            <a:ext cx="1944216" cy="28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4" b="92188" l="4297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56" y="249289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67844" y="28529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dirty="0" smtClean="0"/>
              <a:t>Лексический</a:t>
            </a:r>
            <a:endParaRPr lang="ru-RU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458607"/>
            <a:ext cx="2808312" cy="21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6458" y="6028665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Sport-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спорт-спорта-спорту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Морфологический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19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75" y="-4538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Использование англицизмов в названиях учреждений города Тольятти</a:t>
            </a:r>
            <a:endParaRPr lang="ru-RU" sz="2800" dirty="0"/>
          </a:p>
        </p:txBody>
      </p:sp>
      <p:pic>
        <p:nvPicPr>
          <p:cNvPr id="6" name="Рисунок 5" descr="E:\Владушка\Учёба\park-hotel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8" y="1298377"/>
            <a:ext cx="3050540" cy="20275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0513" y="836712"/>
            <a:ext cx="305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Парк Отель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3259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Способ образования-полукалька</a:t>
            </a:r>
            <a:endParaRPr lang="ru-RU" sz="2000" dirty="0"/>
          </a:p>
        </p:txBody>
      </p:sp>
      <p:pic>
        <p:nvPicPr>
          <p:cNvPr id="10" name="Рисунок 9" descr="E:\Владушка\Учёба\908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8" y="1298376"/>
            <a:ext cx="3054768" cy="20275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538981" y="8367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Book House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1444" y="3325931"/>
            <a:ext cx="512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Способ образования-прямое заимствование</a:t>
            </a:r>
          </a:p>
        </p:txBody>
      </p:sp>
      <p:pic>
        <p:nvPicPr>
          <p:cNvPr id="13" name="Рисунок 12" descr="C:\Users\Марк\Desktop\2633858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93" y="4190601"/>
            <a:ext cx="3050540" cy="201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050069" y="3728936"/>
            <a:ext cx="296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Media </a:t>
            </a:r>
            <a:r>
              <a:rPr lang="en-US" sz="2400" dirty="0" err="1" smtClean="0"/>
              <a:t>Markt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0257" y="6381328"/>
            <a:ext cx="550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Способ образования-полукалька</a:t>
            </a:r>
          </a:p>
        </p:txBody>
      </p:sp>
    </p:spTree>
    <p:extLst>
      <p:ext uri="{BB962C8B-B14F-4D97-AF65-F5344CB8AC3E}">
        <p14:creationId xmlns:p14="http://schemas.microsoft.com/office/powerpoint/2010/main" val="18967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21704" y="0"/>
            <a:ext cx="913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Бланк опроса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02641"/>
              </p:ext>
            </p:extLst>
          </p:nvPr>
        </p:nvGraphicFramePr>
        <p:xfrm>
          <a:off x="7092280" y="1916830"/>
          <a:ext cx="160020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75"/>
                <a:gridCol w="809625"/>
              </a:tblGrid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089" y="523220"/>
            <a:ext cx="893471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будут даны 14 предложений, в которых вы сможете найти англицизмы, часто используемые в средствах массовой информации.  Прочитайте, пожалуйста, предложения и поставьте галочку в графе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вы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полностью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понимаете, о чём идёт речь в данном случае, иначе поставьте галочку в графе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Вчера на этой сцене проходил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батл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Объявили кастинг.             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 этом есть драйв.             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Немецкий виниловый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сайдинг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Хедлайнером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вечера станет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Сам формирует прайс-лист.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Суперпредложение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промоутеров.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Кроухантинг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невинная забава?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Мы будем импортировать некоторые ноу-хау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Вы хотите апельсиновый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фреш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Перспективы российского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ретейла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В период рецессии.             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Участники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контеста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Кэтеринг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становится популярной услугой.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участие в анкете!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Результаты опроса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17510362"/>
              </p:ext>
            </p:extLst>
          </p:nvPr>
        </p:nvGraphicFramePr>
        <p:xfrm>
          <a:off x="107504" y="732766"/>
          <a:ext cx="8856984" cy="600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0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Выводы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Определены причины заимствования в русском языке.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Рассмотрены </a:t>
            </a:r>
            <a:r>
              <a:rPr lang="ru-RU" sz="2400" dirty="0"/>
              <a:t>8  способов образования </a:t>
            </a:r>
            <a:r>
              <a:rPr lang="ru-RU" sz="2400" dirty="0" smtClean="0"/>
              <a:t>англицизмов.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ходе исследования англицизмов в названиях учреждений города </a:t>
            </a:r>
            <a:r>
              <a:rPr lang="ru-RU" sz="2400" dirty="0" smtClean="0"/>
              <a:t>Тольятти обнаружено более 10 </a:t>
            </a:r>
            <a:r>
              <a:rPr lang="ru-RU" sz="2400" dirty="0"/>
              <a:t>англоязычных названий магазинов и </a:t>
            </a:r>
            <a:r>
              <a:rPr lang="ru-RU" sz="2400" dirty="0" smtClean="0"/>
              <a:t>рассмотрено </a:t>
            </a:r>
            <a:r>
              <a:rPr lang="ru-RU" sz="2400" dirty="0"/>
              <a:t>более подробно 3 из </a:t>
            </a:r>
            <a:r>
              <a:rPr lang="ru-RU" sz="2400" dirty="0" smtClean="0"/>
              <a:t>них.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Проведен опрос, </a:t>
            </a:r>
            <a:r>
              <a:rPr lang="ru-RU" sz="2400" dirty="0"/>
              <a:t>в результате которого </a:t>
            </a:r>
            <a:r>
              <a:rPr lang="ru-RU" sz="2400" dirty="0" smtClean="0"/>
              <a:t>было выяснено, </a:t>
            </a:r>
            <a:r>
              <a:rPr lang="ru-RU" sz="2400" dirty="0"/>
              <a:t>что </a:t>
            </a:r>
            <a:r>
              <a:rPr lang="ru-RU" sz="2400" dirty="0" smtClean="0"/>
              <a:t>больший уровень </a:t>
            </a:r>
            <a:r>
              <a:rPr lang="ru-RU" sz="2400" dirty="0"/>
              <a:t>понимания англицизмов среди учеников 9-х, </a:t>
            </a:r>
            <a:r>
              <a:rPr lang="ru-RU" sz="2400" dirty="0" smtClean="0"/>
              <a:t>8-х </a:t>
            </a:r>
            <a:r>
              <a:rPr lang="ru-RU" sz="2400" dirty="0"/>
              <a:t>и </a:t>
            </a:r>
            <a:r>
              <a:rPr lang="ru-RU" sz="2400" dirty="0" smtClean="0"/>
              <a:t>7-х </a:t>
            </a:r>
            <a:r>
              <a:rPr lang="ru-RU" sz="2400" dirty="0"/>
              <a:t>классов 57 </a:t>
            </a:r>
            <a:r>
              <a:rPr lang="ru-RU" sz="2400" dirty="0" smtClean="0"/>
              <a:t>лицея у параллелей 8-х классов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4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396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</dc:creator>
  <cp:lastModifiedBy>user</cp:lastModifiedBy>
  <cp:revision>35</cp:revision>
  <dcterms:created xsi:type="dcterms:W3CDTF">2012-12-02T15:42:36Z</dcterms:created>
  <dcterms:modified xsi:type="dcterms:W3CDTF">2023-12-19T07:52:48Z</dcterms:modified>
</cp:coreProperties>
</file>