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42"/>
  </p:notesMasterIdLst>
  <p:sldIdLst>
    <p:sldId id="256" r:id="rId2"/>
    <p:sldId id="257" r:id="rId3"/>
    <p:sldId id="270" r:id="rId4"/>
    <p:sldId id="258" r:id="rId5"/>
    <p:sldId id="259" r:id="rId6"/>
    <p:sldId id="271" r:id="rId7"/>
    <p:sldId id="260" r:id="rId8"/>
    <p:sldId id="261" r:id="rId9"/>
    <p:sldId id="262" r:id="rId10"/>
    <p:sldId id="263" r:id="rId11"/>
    <p:sldId id="264" r:id="rId12"/>
    <p:sldId id="265" r:id="rId13"/>
    <p:sldId id="266" r:id="rId14"/>
    <p:sldId id="267" r:id="rId15"/>
    <p:sldId id="276" r:id="rId16"/>
    <p:sldId id="295" r:id="rId17"/>
    <p:sldId id="277" r:id="rId18"/>
    <p:sldId id="279" r:id="rId19"/>
    <p:sldId id="280" r:id="rId20"/>
    <p:sldId id="278" r:id="rId21"/>
    <p:sldId id="268" r:id="rId22"/>
    <p:sldId id="269" r:id="rId23"/>
    <p:sldId id="272" r:id="rId24"/>
    <p:sldId id="273" r:id="rId25"/>
    <p:sldId id="274" r:id="rId26"/>
    <p:sldId id="275" r:id="rId27"/>
    <p:sldId id="281" r:id="rId28"/>
    <p:sldId id="282" r:id="rId29"/>
    <p:sldId id="294" r:id="rId30"/>
    <p:sldId id="283" r:id="rId31"/>
    <p:sldId id="284" r:id="rId32"/>
    <p:sldId id="285" r:id="rId33"/>
    <p:sldId id="286" r:id="rId34"/>
    <p:sldId id="287" r:id="rId35"/>
    <p:sldId id="288" r:id="rId36"/>
    <p:sldId id="289" r:id="rId37"/>
    <p:sldId id="290" r:id="rId38"/>
    <p:sldId id="291" r:id="rId39"/>
    <p:sldId id="292" r:id="rId40"/>
    <p:sldId id="293" r:id="rId4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362" autoAdjust="0"/>
  </p:normalViewPr>
  <p:slideViewPr>
    <p:cSldViewPr>
      <p:cViewPr>
        <p:scale>
          <a:sx n="75" d="100"/>
          <a:sy n="75" d="100"/>
        </p:scale>
        <p:origin x="-1014" y="6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BADEF4-5FF5-4832-9994-02FAA5C86AB8}" type="datetimeFigureOut">
              <a:rPr lang="ru-RU" smtClean="0"/>
              <a:pPr/>
              <a:t>05.12.2016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DFB5CC-9595-4A3C-9479-B39B8D7B65E1}" type="slidenum">
              <a:rPr lang="ru-RU" smtClean="0"/>
              <a:pPr/>
              <a:t>‹#›</a:t>
            </a:fld>
            <a:endParaRPr lang="ru-RU"/>
          </a:p>
        </p:txBody>
      </p:sp>
    </p:spTree>
    <p:extLst>
      <p:ext uri="{BB962C8B-B14F-4D97-AF65-F5344CB8AC3E}">
        <p14:creationId xmlns:p14="http://schemas.microsoft.com/office/powerpoint/2010/main" xmlns="" val="4615244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DFB5CC-9595-4A3C-9479-B39B8D7B65E1}" type="slidenum">
              <a:rPr lang="ru-RU" smtClean="0"/>
              <a:pPr/>
              <a:t>36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a:prstGeom prst="rect">
            <a:avLst/>
          </a:prstGeo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transition spd="slow">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a:prstGeom prst="rect">
            <a:avLst/>
          </a:prstGeo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spd="slow">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cSld>
  <p:clrMapOvr>
    <a:masterClrMapping/>
  </p:clrMapOvr>
  <p:transition spd="slow">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spd="slow">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a:prstGeom prst="rect">
            <a:avLst/>
          </a:prstGeo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a:prstGeom prst="rect">
            <a:avLst/>
          </a:prstGeo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hyperlink" Target="http://www.powerpointstyles.com/"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8" name="Text Box 34"/>
          <p:cNvSpPr txBox="1">
            <a:spLocks noChangeArrowheads="1"/>
          </p:cNvSpPr>
          <p:nvPr/>
        </p:nvSpPr>
        <p:spPr bwMode="auto">
          <a:xfrm>
            <a:off x="3348038" y="6237288"/>
            <a:ext cx="2990850" cy="366712"/>
          </a:xfrm>
          <a:prstGeom prst="rect">
            <a:avLst/>
          </a:prstGeom>
          <a:noFill/>
          <a:ln w="9525">
            <a:noFill/>
            <a:miter lim="800000"/>
            <a:headEnd/>
            <a:tailEnd/>
          </a:ln>
          <a:effectLst/>
        </p:spPr>
        <p:txBody>
          <a:bodyPr wrap="none">
            <a:spAutoFit/>
          </a:bodyPr>
          <a:lstStyle/>
          <a:p>
            <a:r>
              <a:rPr lang="fr-FR">
                <a:hlinkClick r:id="rId13"/>
              </a:rPr>
              <a:t>Free Powerpoint Templates</a:t>
            </a:r>
            <a:endParaRPr lang="fr-FR"/>
          </a:p>
        </p:txBody>
      </p:sp>
      <p:pic>
        <p:nvPicPr>
          <p:cNvPr id="1063" name="Picture 39" descr="h rtrae gd jrt ujrt"/>
          <p:cNvPicPr>
            <a:picLocks noChangeAspect="1" noChangeArrowheads="1"/>
          </p:cNvPicPr>
          <p:nvPr/>
        </p:nvPicPr>
        <p:blipFill>
          <a:blip r:embed="rId14" cstate="print"/>
          <a:srcRect/>
          <a:stretch>
            <a:fillRect/>
          </a:stretch>
        </p:blipFill>
        <p:spPr bwMode="auto">
          <a:xfrm>
            <a:off x="0" y="0"/>
            <a:ext cx="9144000" cy="6858000"/>
          </a:xfrm>
          <a:prstGeom prst="rect">
            <a:avLst/>
          </a:prstGeom>
          <a:noFill/>
        </p:spPr>
      </p:pic>
      <p:sp>
        <p:nvSpPr>
          <p:cNvPr id="1032" name="Text Box 8"/>
          <p:cNvSpPr txBox="1">
            <a:spLocks noChangeArrowheads="1"/>
          </p:cNvSpPr>
          <p:nvPr/>
        </p:nvSpPr>
        <p:spPr bwMode="auto">
          <a:xfrm>
            <a:off x="8035925" y="6237288"/>
            <a:ext cx="1073150" cy="366712"/>
          </a:xfrm>
          <a:prstGeom prst="rect">
            <a:avLst/>
          </a:prstGeom>
          <a:noFill/>
          <a:ln w="9525">
            <a:noFill/>
            <a:miter lim="800000"/>
            <a:headEnd/>
            <a:tailEnd/>
          </a:ln>
          <a:effectLst/>
        </p:spPr>
        <p:txBody>
          <a:bodyPr wrap="none">
            <a:spAutoFit/>
          </a:bodyPr>
          <a:lstStyle/>
          <a:p>
            <a:r>
              <a:rPr lang="fr-FR" b="1">
                <a:solidFill>
                  <a:srgbClr val="4A9337"/>
                </a:solidFill>
              </a:rPr>
              <a:t>Page </a:t>
            </a:r>
            <a:fld id="{88A104D7-8D1E-4AE4-B3E9-39FB7A1E59ED}" type="slidenum">
              <a:rPr lang="fr-FR" b="1">
                <a:solidFill>
                  <a:srgbClr val="4A9337"/>
                </a:solidFill>
              </a:rPr>
              <a:pPr/>
              <a:t>‹#›</a:t>
            </a:fld>
            <a:endParaRPr lang="fr-FR" b="1">
              <a:solidFill>
                <a:srgbClr val="4A9337"/>
              </a:solidFill>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spd="slow">
    <p:dissolve/>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cs typeface="+mn-cs"/>
        </a:defRPr>
      </a:lvl2pPr>
      <a:lvl3pPr marL="1143000" indent="-228600" algn="l" rtl="0" eaLnBrk="1" fontAlgn="base" hangingPunct="1">
        <a:spcBef>
          <a:spcPct val="20000"/>
        </a:spcBef>
        <a:spcAft>
          <a:spcPct val="0"/>
        </a:spcAft>
        <a:buChar char="•"/>
        <a:defRPr sz="2400">
          <a:solidFill>
            <a:schemeClr val="tx1"/>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8.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3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57200" y="1433732"/>
            <a:ext cx="8305800" cy="2281020"/>
          </a:xfrm>
        </p:spPr>
        <p:txBody>
          <a:bodyPr/>
          <a:lstStyle/>
          <a:p>
            <a:r>
              <a:rPr lang="ru-RU" sz="9600" dirty="0" smtClean="0">
                <a:solidFill>
                  <a:srgbClr val="FF0000"/>
                </a:solidFill>
              </a:rPr>
              <a:t> </a:t>
            </a:r>
            <a:endParaRPr lang="ru-RU" sz="9600" dirty="0">
              <a:solidFill>
                <a:srgbClr val="FF0000"/>
              </a:solidFill>
            </a:endParaRPr>
          </a:p>
        </p:txBody>
      </p:sp>
      <p:sp>
        <p:nvSpPr>
          <p:cNvPr id="3" name="Подзаголовок 2"/>
          <p:cNvSpPr>
            <a:spLocks noGrp="1"/>
          </p:cNvSpPr>
          <p:nvPr>
            <p:ph type="subTitle" idx="1"/>
          </p:nvPr>
        </p:nvSpPr>
        <p:spPr/>
        <p:txBody>
          <a:bodyPr/>
          <a:lstStyle/>
          <a:p>
            <a:endParaRPr lang="ru-RU" dirty="0" smtClean="0"/>
          </a:p>
          <a:p>
            <a:endParaRPr lang="ru-RU" dirty="0"/>
          </a:p>
        </p:txBody>
      </p:sp>
      <p:pic>
        <p:nvPicPr>
          <p:cNvPr id="7" name="Picture 4" descr="1"/>
          <p:cNvPicPr>
            <a:picLocks noChangeAspect="1" noChangeArrowheads="1"/>
          </p:cNvPicPr>
          <p:nvPr/>
        </p:nvPicPr>
        <p:blipFill>
          <a:blip r:embed="rId2" cstate="print"/>
          <a:srcRect/>
          <a:stretch>
            <a:fillRect/>
          </a:stretch>
        </p:blipFill>
        <p:spPr bwMode="auto">
          <a:xfrm rot="2359052">
            <a:off x="393200" y="-117128"/>
            <a:ext cx="1893888" cy="1917700"/>
          </a:xfrm>
          <a:prstGeom prst="rect">
            <a:avLst/>
          </a:prstGeom>
          <a:noFill/>
          <a:ln w="9525">
            <a:noFill/>
            <a:miter lim="800000"/>
            <a:headEnd/>
            <a:tailEnd/>
          </a:ln>
        </p:spPr>
      </p:pic>
      <p:pic>
        <p:nvPicPr>
          <p:cNvPr id="8" name="Picture 3" descr="G:\полхов\1.png"/>
          <p:cNvPicPr>
            <a:picLocks noChangeAspect="1" noChangeArrowheads="1"/>
          </p:cNvPicPr>
          <p:nvPr/>
        </p:nvPicPr>
        <p:blipFill>
          <a:blip r:embed="rId3" cstate="print"/>
          <a:srcRect l="49611" t="9270" r="4782" b="46349"/>
          <a:stretch>
            <a:fillRect/>
          </a:stretch>
        </p:blipFill>
        <p:spPr bwMode="auto">
          <a:xfrm>
            <a:off x="6858016" y="5297488"/>
            <a:ext cx="2071688" cy="1560512"/>
          </a:xfrm>
          <a:prstGeom prst="rect">
            <a:avLst/>
          </a:prstGeom>
          <a:noFill/>
          <a:ln w="9525">
            <a:noFill/>
            <a:miter lim="800000"/>
            <a:headEnd/>
            <a:tailEnd/>
          </a:ln>
        </p:spPr>
      </p:pic>
      <p:pic>
        <p:nvPicPr>
          <p:cNvPr id="9" name="Picture 2" descr="G:\полхов\1.png"/>
          <p:cNvPicPr>
            <a:picLocks noChangeAspect="1" noChangeArrowheads="1"/>
          </p:cNvPicPr>
          <p:nvPr/>
        </p:nvPicPr>
        <p:blipFill>
          <a:blip r:embed="rId4" cstate="print"/>
          <a:srcRect t="58719" r="57979"/>
          <a:stretch>
            <a:fillRect/>
          </a:stretch>
        </p:blipFill>
        <p:spPr bwMode="auto">
          <a:xfrm>
            <a:off x="4500562" y="5429264"/>
            <a:ext cx="2052638" cy="1560512"/>
          </a:xfrm>
          <a:prstGeom prst="rect">
            <a:avLst/>
          </a:prstGeom>
          <a:noFill/>
          <a:ln w="9525">
            <a:noFill/>
            <a:miter lim="800000"/>
            <a:headEnd/>
            <a:tailEnd/>
          </a:ln>
        </p:spPr>
      </p:pic>
      <p:pic>
        <p:nvPicPr>
          <p:cNvPr id="10" name="Picture 3" descr="G:\полхов\1.png"/>
          <p:cNvPicPr>
            <a:picLocks noChangeAspect="1" noChangeArrowheads="1"/>
          </p:cNvPicPr>
          <p:nvPr/>
        </p:nvPicPr>
        <p:blipFill>
          <a:blip r:embed="rId3" cstate="print"/>
          <a:srcRect l="49611" t="9270" r="4782" b="46349"/>
          <a:stretch>
            <a:fillRect/>
          </a:stretch>
        </p:blipFill>
        <p:spPr bwMode="auto">
          <a:xfrm>
            <a:off x="2214546" y="5297488"/>
            <a:ext cx="2071687" cy="1560512"/>
          </a:xfrm>
          <a:prstGeom prst="rect">
            <a:avLst/>
          </a:prstGeom>
          <a:noFill/>
          <a:ln w="9525">
            <a:noFill/>
            <a:miter lim="800000"/>
            <a:headEnd/>
            <a:tailEnd/>
          </a:ln>
        </p:spPr>
      </p:pic>
      <p:sp>
        <p:nvSpPr>
          <p:cNvPr id="12" name="TextBox 11"/>
          <p:cNvSpPr txBox="1"/>
          <p:nvPr/>
        </p:nvSpPr>
        <p:spPr>
          <a:xfrm>
            <a:off x="1928794" y="2143116"/>
            <a:ext cx="6068594" cy="1569660"/>
          </a:xfrm>
          <a:prstGeom prst="rect">
            <a:avLst/>
          </a:prstGeom>
          <a:noFill/>
        </p:spPr>
        <p:txBody>
          <a:bodyPr wrap="square" rtlCol="0">
            <a:spAutoFit/>
          </a:bodyPr>
          <a:lstStyle/>
          <a:p>
            <a:r>
              <a:rPr lang="ru-RU" sz="9600" b="1" dirty="0" smtClean="0">
                <a:solidFill>
                  <a:srgbClr val="FF0000"/>
                </a:solidFill>
              </a:rPr>
              <a:t>ВИТРАЖ</a:t>
            </a:r>
            <a:endParaRPr lang="ru-RU" sz="9600" b="1" dirty="0">
              <a:solidFill>
                <a:srgbClr val="FF0000"/>
              </a:solidFill>
            </a:endParaRPr>
          </a:p>
        </p:txBody>
      </p:sp>
      <p:sp>
        <p:nvSpPr>
          <p:cNvPr id="4" name="TextBox 3"/>
          <p:cNvSpPr txBox="1"/>
          <p:nvPr/>
        </p:nvSpPr>
        <p:spPr>
          <a:xfrm>
            <a:off x="1928793" y="5429264"/>
            <a:ext cx="5753498" cy="1477328"/>
          </a:xfrm>
          <a:prstGeom prst="rect">
            <a:avLst/>
          </a:prstGeom>
          <a:noFill/>
        </p:spPr>
        <p:txBody>
          <a:bodyPr wrap="none" rtlCol="0">
            <a:spAutoFit/>
          </a:bodyPr>
          <a:lstStyle/>
          <a:p>
            <a:r>
              <a:rPr lang="ru-RU" dirty="0" smtClean="0"/>
              <a:t>Выполнила: </a:t>
            </a:r>
            <a:r>
              <a:rPr lang="ru-RU" dirty="0" smtClean="0"/>
              <a:t>педагог дополнительного образования </a:t>
            </a:r>
          </a:p>
          <a:p>
            <a:r>
              <a:rPr lang="ru-RU" dirty="0" smtClean="0"/>
              <a:t>Осипова Надежда Владимировна.</a:t>
            </a:r>
            <a:endParaRPr lang="ru-RU" dirty="0" smtClean="0"/>
          </a:p>
          <a:p>
            <a:r>
              <a:rPr lang="ru-RU" dirty="0"/>
              <a:t> </a:t>
            </a:r>
            <a:endParaRPr lang="ru-RU" dirty="0" smtClean="0"/>
          </a:p>
          <a:p>
            <a:pPr algn="ctr"/>
            <a:endParaRPr lang="ru-RU" dirty="0" smtClean="0"/>
          </a:p>
          <a:p>
            <a:pPr algn="ctr"/>
            <a:endParaRPr lang="ru-RU" dirty="0"/>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4)">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2" presetClass="emph" presetSubtype="0" fill="hold" grpId="1" nodeType="clickEffect">
                                  <p:stCondLst>
                                    <p:cond delay="0"/>
                                  </p:stCondLst>
                                  <p:childTnLst>
                                    <p:animRot by="120000">
                                      <p:cBhvr>
                                        <p:cTn id="11" dur="100" fill="hold">
                                          <p:stCondLst>
                                            <p:cond delay="0"/>
                                          </p:stCondLst>
                                        </p:cTn>
                                        <p:tgtEl>
                                          <p:spTgt spid="12"/>
                                        </p:tgtEl>
                                        <p:attrNameLst>
                                          <p:attrName>r</p:attrName>
                                        </p:attrNameLst>
                                      </p:cBhvr>
                                    </p:animRot>
                                    <p:animRot by="-240000">
                                      <p:cBhvr>
                                        <p:cTn id="12" dur="200" fill="hold">
                                          <p:stCondLst>
                                            <p:cond delay="200"/>
                                          </p:stCondLst>
                                        </p:cTn>
                                        <p:tgtEl>
                                          <p:spTgt spid="12"/>
                                        </p:tgtEl>
                                        <p:attrNameLst>
                                          <p:attrName>r</p:attrName>
                                        </p:attrNameLst>
                                      </p:cBhvr>
                                    </p:animRot>
                                    <p:animRot by="240000">
                                      <p:cBhvr>
                                        <p:cTn id="13" dur="200" fill="hold">
                                          <p:stCondLst>
                                            <p:cond delay="400"/>
                                          </p:stCondLst>
                                        </p:cTn>
                                        <p:tgtEl>
                                          <p:spTgt spid="12"/>
                                        </p:tgtEl>
                                        <p:attrNameLst>
                                          <p:attrName>r</p:attrName>
                                        </p:attrNameLst>
                                      </p:cBhvr>
                                    </p:animRot>
                                    <p:animRot by="-240000">
                                      <p:cBhvr>
                                        <p:cTn id="14" dur="200" fill="hold">
                                          <p:stCondLst>
                                            <p:cond delay="600"/>
                                          </p:stCondLst>
                                        </p:cTn>
                                        <p:tgtEl>
                                          <p:spTgt spid="12"/>
                                        </p:tgtEl>
                                        <p:attrNameLst>
                                          <p:attrName>r</p:attrName>
                                        </p:attrNameLst>
                                      </p:cBhvr>
                                    </p:animRot>
                                    <p:animRot by="120000">
                                      <p:cBhvr>
                                        <p:cTn id="15" dur="200" fill="hold">
                                          <p:stCondLst>
                                            <p:cond delay="80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 </a:t>
            </a:r>
            <a:endParaRPr lang="ru-RU" dirty="0"/>
          </a:p>
        </p:txBody>
      </p:sp>
      <p:sp>
        <p:nvSpPr>
          <p:cNvPr id="2" name="Содержимое 1"/>
          <p:cNvSpPr>
            <a:spLocks noGrp="1"/>
          </p:cNvSpPr>
          <p:nvPr>
            <p:ph idx="1"/>
          </p:nvPr>
        </p:nvSpPr>
        <p:spPr>
          <a:xfrm>
            <a:off x="0" y="0"/>
            <a:ext cx="9144000" cy="6858000"/>
          </a:xfrm>
        </p:spPr>
        <p:txBody>
          <a:bodyPr/>
          <a:lstStyle/>
          <a:p>
            <a:pPr>
              <a:buFont typeface="Wingdings" pitchFamily="2" charset="2"/>
              <a:buChar char="q"/>
            </a:pPr>
            <a:r>
              <a:rPr lang="ru-RU" sz="2000" dirty="0" smtClean="0"/>
              <a:t>Комбинированный витраж – </a:t>
            </a:r>
            <a:r>
              <a:rPr lang="ru-RU" sz="2000" dirty="0" err="1" smtClean="0">
                <a:solidFill>
                  <a:srgbClr val="7030A0"/>
                </a:solidFill>
              </a:rPr>
              <a:t>витраж</a:t>
            </a:r>
            <a:r>
              <a:rPr lang="ru-RU" sz="2000" dirty="0" smtClean="0">
                <a:solidFill>
                  <a:srgbClr val="7030A0"/>
                </a:solidFill>
              </a:rPr>
              <a:t>, сочетающий в себе несколько приемов, например: расписной медальон и технику мозаичного набора, фацетное остекление в качестве фона. В старину такие сочетания достигались путем подгонки уже готовых, часто купленных витражей под более широкий оконный проем, когда недостающие части просто доставляли, придавая этому остеклению вид орнамента. Комбинированный витраж сегодня очень популярен: он позволяет добиться богатства фактур, оптических эффектов, декоративной насыщенности при создании абстрактных композиций, при решении сложных образных задач, создании атмосферы, построенной на контрастах.</a:t>
            </a:r>
          </a:p>
          <a:p>
            <a:pPr>
              <a:buFont typeface="Wingdings" pitchFamily="2" charset="2"/>
              <a:buChar char="q"/>
            </a:pPr>
            <a:endParaRPr lang="ru-RU" sz="2000" dirty="0" smtClean="0">
              <a:solidFill>
                <a:srgbClr val="7030A0"/>
              </a:solidFill>
            </a:endParaRPr>
          </a:p>
          <a:p>
            <a:pPr>
              <a:buFont typeface="Wingdings" pitchFamily="2" charset="2"/>
              <a:buChar char="q"/>
            </a:pPr>
            <a:r>
              <a:rPr lang="ru-RU" sz="2000" dirty="0" smtClean="0"/>
              <a:t>Витражи диапозитивы - </a:t>
            </a:r>
            <a:r>
              <a:rPr lang="ru-RU" sz="2000" dirty="0" smtClean="0">
                <a:solidFill>
                  <a:srgbClr val="7030A0"/>
                </a:solidFill>
              </a:rPr>
              <a:t>могут выполняться с использованием фотографической техники, фотопечати на стекле или методом фототравления. Витражи-диапозитивы используются при остеклении небольших проемов торгово-выставочных павильонов, витрин. Следует отметить, что фотопечать на стекле и метод фототравления стали использоваться в технологиях изготовления витражей относительно недавно.</a:t>
            </a:r>
          </a:p>
          <a:p>
            <a:pPr>
              <a:buFont typeface="Wingdings" pitchFamily="2" charset="2"/>
              <a:buChar char="q"/>
            </a:pPr>
            <a:endParaRPr lang="ru-RU" sz="2000" dirty="0"/>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plus(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plus(in)">
                                      <p:cBhvr>
                                        <p:cTn id="12" dur="2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 </a:t>
            </a:r>
            <a:endParaRPr lang="ru-RU" dirty="0"/>
          </a:p>
        </p:txBody>
      </p:sp>
      <p:sp>
        <p:nvSpPr>
          <p:cNvPr id="2" name="Содержимое 1"/>
          <p:cNvSpPr>
            <a:spLocks noGrp="1"/>
          </p:cNvSpPr>
          <p:nvPr>
            <p:ph idx="1"/>
          </p:nvPr>
        </p:nvSpPr>
        <p:spPr>
          <a:xfrm>
            <a:off x="0" y="0"/>
            <a:ext cx="9144000" cy="6858000"/>
          </a:xfrm>
        </p:spPr>
        <p:txBody>
          <a:bodyPr/>
          <a:lstStyle/>
          <a:p>
            <a:pPr>
              <a:buFont typeface="Wingdings" pitchFamily="2" charset="2"/>
              <a:buChar char="q"/>
            </a:pPr>
            <a:r>
              <a:rPr lang="ru-RU" sz="2000" dirty="0" smtClean="0"/>
              <a:t>Витраж на латунной арматуре. </a:t>
            </a:r>
            <a:r>
              <a:rPr lang="ru-RU" sz="2000" dirty="0" smtClean="0">
                <a:solidFill>
                  <a:srgbClr val="7030A0"/>
                </a:solidFill>
              </a:rPr>
              <a:t>В сравнении с витражами на свинцовой арматуре латунный витраж значительно прочнее. Однако относительно твердая и жесткая латунь уступает свинцу в пластичности. Это свойство латуни не позволяет изгибать арматуру по сильно изогнутой образующей. Поэтому для витража на латунной арматуре характерны композиции с использованием стекол, имеющих, главным образом, прямолинейную конфигурацию или слабо выраженную кривизну.</a:t>
            </a:r>
          </a:p>
          <a:p>
            <a:pPr>
              <a:buFont typeface="Wingdings" pitchFamily="2" charset="2"/>
              <a:buChar char="q"/>
            </a:pPr>
            <a:endParaRPr lang="ru-RU" sz="2000" dirty="0"/>
          </a:p>
          <a:p>
            <a:pPr>
              <a:buFont typeface="Wingdings" pitchFamily="2" charset="2"/>
              <a:buChar char="q"/>
            </a:pPr>
            <a:r>
              <a:rPr lang="ru-RU" sz="2000" dirty="0" smtClean="0"/>
              <a:t>Узорчатые витражи - </a:t>
            </a:r>
            <a:r>
              <a:rPr lang="ru-RU" sz="2000" dirty="0" smtClean="0">
                <a:solidFill>
                  <a:srgbClr val="7030A0"/>
                </a:solidFill>
              </a:rPr>
              <a:t>изготавливаются из фрагментов бесцветного, полностью прозрачного стекла, имеющего фактурную узорчатую поверхность, по заранее заготовленному рисунку будущего узора или геометрического орнамента. Благодаря особой технике подбора стекол с различающейся фактурой удается добиться создания довольно привлекательных узоров. Если же в узорчатых витражах применяется стекло с одинаковой фактурой, то неповторимый орнамент или рисунок можно получить благодаря различному расположению самих стеклянных деталей. В создании узора таких витражей особая роль отводится контурам свинцового обрамления и исходной геометрии и размерам отдельных стеклянных фрагментов.</a:t>
            </a:r>
          </a:p>
          <a:p>
            <a:pPr>
              <a:buFont typeface="Wingdings" pitchFamily="2" charset="2"/>
              <a:buChar char="q"/>
            </a:pPr>
            <a:endParaRPr lang="ru-RU" sz="2000" dirty="0"/>
          </a:p>
          <a:p>
            <a:pPr>
              <a:buFont typeface="Wingdings" pitchFamily="2" charset="2"/>
              <a:buChar char="q"/>
            </a:pPr>
            <a:endParaRPr lang="ru-RU" sz="2000" dirty="0" smtClean="0"/>
          </a:p>
          <a:p>
            <a:pPr>
              <a:buFont typeface="Wingdings" pitchFamily="2" charset="2"/>
              <a:buChar char="q"/>
            </a:pPr>
            <a:endParaRPr lang="ru-RU" sz="2000" dirty="0"/>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plus(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plus(in)">
                                      <p:cBhvr>
                                        <p:cTn id="12" dur="2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 </a:t>
            </a:r>
            <a:endParaRPr lang="ru-RU" dirty="0"/>
          </a:p>
        </p:txBody>
      </p:sp>
      <p:sp>
        <p:nvSpPr>
          <p:cNvPr id="2" name="Содержимое 1"/>
          <p:cNvSpPr>
            <a:spLocks noGrp="1"/>
          </p:cNvSpPr>
          <p:nvPr>
            <p:ph idx="1"/>
          </p:nvPr>
        </p:nvSpPr>
        <p:spPr>
          <a:xfrm>
            <a:off x="0" y="0"/>
            <a:ext cx="9144000" cy="6858000"/>
          </a:xfrm>
        </p:spPr>
        <p:txBody>
          <a:bodyPr/>
          <a:lstStyle/>
          <a:p>
            <a:pPr>
              <a:buFont typeface="Wingdings" pitchFamily="2" charset="2"/>
              <a:buChar char="q"/>
            </a:pPr>
            <a:endParaRPr lang="ru-RU" sz="2000" dirty="0" smtClean="0"/>
          </a:p>
          <a:p>
            <a:pPr>
              <a:buFont typeface="Wingdings" pitchFamily="2" charset="2"/>
              <a:buChar char="q"/>
            </a:pPr>
            <a:endParaRPr lang="ru-RU" sz="2000" dirty="0" smtClean="0"/>
          </a:p>
          <a:p>
            <a:pPr>
              <a:buFont typeface="Wingdings" pitchFamily="2" charset="2"/>
              <a:buChar char="q"/>
            </a:pPr>
            <a:endParaRPr lang="ru-RU" sz="2000" dirty="0" smtClean="0"/>
          </a:p>
          <a:p>
            <a:pPr>
              <a:buFont typeface="Wingdings" pitchFamily="2" charset="2"/>
              <a:buChar char="q"/>
            </a:pPr>
            <a:r>
              <a:rPr lang="ru-RU" sz="2000" dirty="0" smtClean="0"/>
              <a:t>Живописные витражи </a:t>
            </a:r>
            <a:r>
              <a:rPr lang="ru-RU" sz="2000" dirty="0" smtClean="0">
                <a:solidFill>
                  <a:srgbClr val="7030A0"/>
                </a:solidFill>
              </a:rPr>
              <a:t>-составляются из кусочков цветного стекла, расписываются керамическими красками, затем подвергаются обжигу. После процесса обжига, краски на стеклянной картине спекаются со стеклом, происходит их диффузия. Правда, любая живопись на стекле, выполненная спекающимися красками, по многим параметрам уступает светопроницаемым витражам, выполненным из цветных стекол и окрашенных в процессе изготовления, например, по чистоте и яркости цветов. Кроме того, после обжига на стекле остается тончайший слой пленки вроде патины, который образуется в результате окисления металлических поверхностей. Живописные витражи бывают или сюжетными или орнаментальными, однако большей частью представляют комбинацию этих видов. Зеркальные стекла с полированной поверхностью для этих целей почти непригодны, так как на них плохо ложится краска.</a:t>
            </a:r>
          </a:p>
          <a:p>
            <a:pPr>
              <a:buFont typeface="Wingdings" pitchFamily="2" charset="2"/>
              <a:buChar char="q"/>
            </a:pPr>
            <a:endParaRPr lang="ru-RU" sz="2000" dirty="0" smtClean="0"/>
          </a:p>
          <a:p>
            <a:pPr>
              <a:buFont typeface="Wingdings" pitchFamily="2" charset="2"/>
              <a:buChar char="q"/>
            </a:pPr>
            <a:endParaRPr lang="ru-RU" sz="2000" dirty="0"/>
          </a:p>
          <a:p>
            <a:pPr>
              <a:buFont typeface="Wingdings" pitchFamily="2" charset="2"/>
              <a:buChar char="q"/>
            </a:pPr>
            <a:endParaRPr lang="ru-RU" sz="2000" dirty="0" smtClean="0"/>
          </a:p>
          <a:p>
            <a:pPr>
              <a:buFont typeface="Wingdings" pitchFamily="2" charset="2"/>
              <a:buChar char="q"/>
            </a:pPr>
            <a:endParaRPr lang="ru-RU" sz="2000" dirty="0"/>
          </a:p>
          <a:p>
            <a:pPr>
              <a:buFont typeface="Wingdings" pitchFamily="2" charset="2"/>
              <a:buChar char="q"/>
            </a:pPr>
            <a:endParaRPr lang="ru-RU" sz="2000" dirty="0" smtClean="0"/>
          </a:p>
          <a:p>
            <a:pPr>
              <a:buFont typeface="Wingdings" pitchFamily="2" charset="2"/>
              <a:buChar char="q"/>
            </a:pPr>
            <a:endParaRPr lang="ru-RU" sz="2000" dirty="0"/>
          </a:p>
          <a:p>
            <a:pPr>
              <a:buFont typeface="Wingdings" pitchFamily="2" charset="2"/>
              <a:buChar char="q"/>
            </a:pPr>
            <a:endParaRPr lang="ru-RU" sz="2000" dirty="0" smtClean="0"/>
          </a:p>
          <a:p>
            <a:pPr>
              <a:buFont typeface="Wingdings" pitchFamily="2" charset="2"/>
              <a:buChar char="q"/>
            </a:pPr>
            <a:endParaRPr lang="ru-RU" sz="2000" dirty="0"/>
          </a:p>
          <a:p>
            <a:pPr>
              <a:buFont typeface="Wingdings" pitchFamily="2" charset="2"/>
              <a:buChar char="q"/>
            </a:pPr>
            <a:endParaRPr lang="ru-RU" sz="2000" dirty="0"/>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plus(in)">
                                      <p:cBhvr>
                                        <p:cTn id="7"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 </a:t>
            </a:r>
            <a:endParaRPr lang="ru-RU" dirty="0"/>
          </a:p>
        </p:txBody>
      </p:sp>
      <p:sp>
        <p:nvSpPr>
          <p:cNvPr id="2" name="Содержимое 1"/>
          <p:cNvSpPr>
            <a:spLocks noGrp="1"/>
          </p:cNvSpPr>
          <p:nvPr>
            <p:ph idx="1"/>
          </p:nvPr>
        </p:nvSpPr>
        <p:spPr>
          <a:xfrm>
            <a:off x="0" y="0"/>
            <a:ext cx="9144000" cy="6858000"/>
          </a:xfrm>
        </p:spPr>
        <p:txBody>
          <a:bodyPr/>
          <a:lstStyle/>
          <a:p>
            <a:pPr algn="ctr">
              <a:buNone/>
            </a:pPr>
            <a:r>
              <a:rPr lang="ru-RU" sz="2800" dirty="0" smtClean="0">
                <a:solidFill>
                  <a:srgbClr val="C00000"/>
                </a:solidFill>
              </a:rPr>
              <a:t>Поверхность витражей может быть обработана различными способами. Наиболее популярны декоративные виды обработки, выполняемые:</a:t>
            </a:r>
          </a:p>
          <a:p>
            <a:pPr marL="514350" indent="-514350">
              <a:buFont typeface="+mj-lt"/>
              <a:buAutoNum type="arabicPeriod"/>
            </a:pPr>
            <a:r>
              <a:rPr lang="ru-RU" sz="1800" b="1" dirty="0" smtClean="0">
                <a:solidFill>
                  <a:srgbClr val="FF0000"/>
                </a:solidFill>
              </a:rPr>
              <a:t>Пескоструйным способом. </a:t>
            </a:r>
            <a:r>
              <a:rPr lang="ru-RU" sz="1800" dirty="0" smtClean="0">
                <a:solidFill>
                  <a:srgbClr val="002060"/>
                </a:solidFill>
              </a:rPr>
              <a:t>Выполняется при помощи набора трафаретов и с использованием специального аппарата. Этот способ позволяет получать любые изображения, в том числе рисунки, рельефы, силуэты и надписи, которые соответствуют заданному трафарету. Они могут быть матовыми на прозрачном фоне, прозрачными на матовом фоне, могут иметь матированный фон и штриховой рисунок различной интенсивности. Причем необработанные части поверхности могут сами составить рисунок в виде прозрачных </a:t>
            </a:r>
            <a:r>
              <a:rPr lang="ru-RU" sz="1800" dirty="0" err="1" smtClean="0">
                <a:solidFill>
                  <a:srgbClr val="002060"/>
                </a:solidFill>
              </a:rPr>
              <a:t>нематированных</a:t>
            </a:r>
            <a:r>
              <a:rPr lang="ru-RU" sz="1800" dirty="0" smtClean="0">
                <a:solidFill>
                  <a:srgbClr val="002060"/>
                </a:solidFill>
              </a:rPr>
              <a:t> просветов, образуя ленты, розетки, различные абстрактные вкрапления. Данному способу декоративной обработки поверхности витражей подвергается, как правило, бесцветное стекло.</a:t>
            </a:r>
          </a:p>
          <a:p>
            <a:pPr marL="514350" indent="-514350">
              <a:buFont typeface="+mj-lt"/>
              <a:buAutoNum type="arabicPeriod"/>
            </a:pPr>
            <a:endParaRPr lang="ru-RU" sz="1800" dirty="0">
              <a:solidFill>
                <a:schemeClr val="bg1">
                  <a:lumMod val="50000"/>
                </a:schemeClr>
              </a:solidFill>
            </a:endParaRPr>
          </a:p>
          <a:p>
            <a:pPr marL="514350" indent="-514350">
              <a:buFont typeface="+mj-lt"/>
              <a:buAutoNum type="arabicPeriod"/>
            </a:pPr>
            <a:endParaRPr lang="ru-RU" sz="1800" dirty="0" smtClean="0">
              <a:solidFill>
                <a:schemeClr val="bg1">
                  <a:lumMod val="50000"/>
                </a:schemeClr>
              </a:solidFill>
            </a:endParaRPr>
          </a:p>
          <a:p>
            <a:pPr marL="514350" indent="-514350">
              <a:buFont typeface="+mj-lt"/>
              <a:buAutoNum type="arabicPeriod"/>
            </a:pPr>
            <a:r>
              <a:rPr lang="ru-RU" sz="1800" b="1" dirty="0" smtClean="0">
                <a:solidFill>
                  <a:srgbClr val="FF0000"/>
                </a:solidFill>
              </a:rPr>
              <a:t>Гравированием. </a:t>
            </a:r>
            <a:r>
              <a:rPr lang="ru-RU" sz="1800" dirty="0" smtClean="0">
                <a:solidFill>
                  <a:srgbClr val="002060"/>
                </a:solidFill>
              </a:rPr>
              <a:t>Для данного способа используются медные и абразивные диски. На прозрачных или бесцветных стеклах, а также многослойных стеклах с их помощью можно наносить любые изображения, картины и рисунки, результат всегда превосходный.</a:t>
            </a:r>
            <a:endParaRPr lang="ru-RU" sz="1800" dirty="0">
              <a:solidFill>
                <a:srgbClr val="002060"/>
              </a:solidFill>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2000"/>
                                        <p:tgtEl>
                                          <p:spTgt spid="2">
                                            <p:txEl>
                                              <p:pRg st="1" end="1"/>
                                            </p:txEl>
                                          </p:spTgt>
                                        </p:tgtEl>
                                      </p:cBhvr>
                                    </p:animEffect>
                                    <p:anim calcmode="lin" valueType="num">
                                      <p:cBhvr>
                                        <p:cTn id="8" dur="2000" fill="hold"/>
                                        <p:tgtEl>
                                          <p:spTgt spid="2">
                                            <p:txEl>
                                              <p:pRg st="1" end="1"/>
                                            </p:txEl>
                                          </p:spTgt>
                                        </p:tgtEl>
                                        <p:attrNameLst>
                                          <p:attrName>style.rotation</p:attrName>
                                        </p:attrNameLst>
                                      </p:cBhvr>
                                      <p:tavLst>
                                        <p:tav tm="0">
                                          <p:val>
                                            <p:fltVal val="720"/>
                                          </p:val>
                                        </p:tav>
                                        <p:tav tm="100000">
                                          <p:val>
                                            <p:fltVal val="0"/>
                                          </p:val>
                                        </p:tav>
                                      </p:tavLst>
                                    </p:anim>
                                    <p:anim calcmode="lin" valueType="num">
                                      <p:cBhvr>
                                        <p:cTn id="9" dur="2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10" dur="2000" fill="hold"/>
                                        <p:tgtEl>
                                          <p:spTgt spid="2">
                                            <p:txEl>
                                              <p:pRg st="1" end="1"/>
                                            </p:txEl>
                                          </p:spTgt>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fade">
                                      <p:cBhvr>
                                        <p:cTn id="15" dur="2000"/>
                                        <p:tgtEl>
                                          <p:spTgt spid="2">
                                            <p:txEl>
                                              <p:pRg st="4" end="4"/>
                                            </p:txEl>
                                          </p:spTgt>
                                        </p:tgtEl>
                                      </p:cBhvr>
                                    </p:animEffect>
                                    <p:anim calcmode="lin" valueType="num">
                                      <p:cBhvr>
                                        <p:cTn id="16" dur="2000" fill="hold"/>
                                        <p:tgtEl>
                                          <p:spTgt spid="2">
                                            <p:txEl>
                                              <p:pRg st="4" end="4"/>
                                            </p:txEl>
                                          </p:spTgt>
                                        </p:tgtEl>
                                        <p:attrNameLst>
                                          <p:attrName>style.rotation</p:attrName>
                                        </p:attrNameLst>
                                      </p:cBhvr>
                                      <p:tavLst>
                                        <p:tav tm="0">
                                          <p:val>
                                            <p:fltVal val="720"/>
                                          </p:val>
                                        </p:tav>
                                        <p:tav tm="100000">
                                          <p:val>
                                            <p:fltVal val="0"/>
                                          </p:val>
                                        </p:tav>
                                      </p:tavLst>
                                    </p:anim>
                                    <p:anim calcmode="lin" valueType="num">
                                      <p:cBhvr>
                                        <p:cTn id="17" dur="2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18" dur="2000" fill="hold"/>
                                        <p:tgtEl>
                                          <p:spTgt spid="2">
                                            <p:txEl>
                                              <p:pRg st="4" end="4"/>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 </a:t>
            </a:r>
            <a:endParaRPr lang="ru-RU" dirty="0"/>
          </a:p>
        </p:txBody>
      </p:sp>
      <p:sp>
        <p:nvSpPr>
          <p:cNvPr id="2" name="Содержимое 1"/>
          <p:cNvSpPr>
            <a:spLocks noGrp="1"/>
          </p:cNvSpPr>
          <p:nvPr>
            <p:ph idx="1"/>
          </p:nvPr>
        </p:nvSpPr>
        <p:spPr>
          <a:xfrm>
            <a:off x="0" y="0"/>
            <a:ext cx="9144000" cy="6858000"/>
          </a:xfrm>
        </p:spPr>
        <p:txBody>
          <a:bodyPr/>
          <a:lstStyle/>
          <a:p>
            <a:pPr marL="514350" indent="-514350">
              <a:buAutoNum type="arabicPeriod" startAt="3"/>
            </a:pPr>
            <a:r>
              <a:rPr lang="ru-RU" sz="1800" b="1" dirty="0" smtClean="0">
                <a:solidFill>
                  <a:srgbClr val="FF0000"/>
                </a:solidFill>
              </a:rPr>
              <a:t>Отливкой или прессованием витражей. </a:t>
            </a:r>
            <a:r>
              <a:rPr lang="ru-RU" sz="1800" dirty="0" smtClean="0">
                <a:solidFill>
                  <a:srgbClr val="002060"/>
                </a:solidFill>
              </a:rPr>
              <a:t>Применяется для обработки витражей сравнительно небольших размеров, имеющих армирование свинцовой или медной пайкой. Полученные рельефы или барельефы из цельного стекла, а также отдельных кусков стекла, используются, как правило, для заполнения дверных филенок.</a:t>
            </a:r>
          </a:p>
          <a:p>
            <a:pPr marL="514350" indent="-514350">
              <a:buAutoNum type="arabicPeriod" startAt="3"/>
            </a:pPr>
            <a:endParaRPr lang="ru-RU" sz="1800" dirty="0" smtClean="0"/>
          </a:p>
          <a:p>
            <a:pPr marL="514350" indent="-514350">
              <a:buAutoNum type="arabicPeriod" startAt="3"/>
            </a:pPr>
            <a:r>
              <a:rPr lang="ru-RU" sz="1800" b="1" dirty="0" smtClean="0">
                <a:solidFill>
                  <a:srgbClr val="FF0000"/>
                </a:solidFill>
              </a:rPr>
              <a:t>Цветным протравливанием или травлением химическими веществами.  </a:t>
            </a:r>
            <a:r>
              <a:rPr lang="ru-RU" sz="1800" dirty="0" smtClean="0">
                <a:solidFill>
                  <a:srgbClr val="002060"/>
                </a:solidFill>
              </a:rPr>
              <a:t>Травлением принято называть особую технику, основанную на способности плавиковой кислоты вступать в реакцию с главным компонентом стекла - диоксидом кремния, в результате чего стекло начинает разрушаться. Использование защитных трафаретов позволяет получить рисунки любой сложности и заданной глубины. Применяется также многослойное травление - обработка стекла специальными составами в несколько этапов, при котором достигается постепенное протравливание стекла на разную глубину, поэтапное снятие защитного слоя лака или постепенное его нанесение. Благодаря этой методике на стекле получается объемный, рельефный рисунок, чего нельзя добиться просто при шлифовке поверхности абразивами. Наиболее простым и доступным способом травления, не требующим повторного снятия или нанесения лака, является нанесение матового трафаретного рисунка, выполняемого в один прием. В результате получаем травленый витраж - группу стекол (филенок), которые выполнены в одной технической манере, относящейся к химическому травлению и объединенной общим композиционным и смысловым замыслом и помещаемых внутрь рамных секций.</a:t>
            </a:r>
            <a:endParaRPr lang="ru-RU" sz="1800" dirty="0">
              <a:solidFill>
                <a:srgbClr val="002060"/>
              </a:solidFill>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2">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2000"/>
                                        <p:tgtEl>
                                          <p:spTgt spid="2">
                                            <p:txEl>
                                              <p:pRg st="2" end="2"/>
                                            </p:txEl>
                                          </p:spTgt>
                                        </p:tgtEl>
                                      </p:cBhvr>
                                    </p:animEffect>
                                    <p:anim calcmode="lin" valueType="num">
                                      <p:cBhvr>
                                        <p:cTn id="16" dur="2000" fill="hold"/>
                                        <p:tgtEl>
                                          <p:spTgt spid="2">
                                            <p:txEl>
                                              <p:pRg st="2" end="2"/>
                                            </p:txEl>
                                          </p:spTgt>
                                        </p:tgtEl>
                                        <p:attrNameLst>
                                          <p:attrName>style.rotation</p:attrName>
                                        </p:attrNameLst>
                                      </p:cBhvr>
                                      <p:tavLst>
                                        <p:tav tm="0">
                                          <p:val>
                                            <p:fltVal val="720"/>
                                          </p:val>
                                        </p:tav>
                                        <p:tav tm="100000">
                                          <p:val>
                                            <p:fltVal val="0"/>
                                          </p:val>
                                        </p:tav>
                                      </p:tavLst>
                                    </p:anim>
                                    <p:anim calcmode="lin" valueType="num">
                                      <p:cBhvr>
                                        <p:cTn id="17" dur="2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18" dur="2000" fill="hold"/>
                                        <p:tgtEl>
                                          <p:spTgt spid="2">
                                            <p:txEl>
                                              <p:pRg st="2" end="2"/>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0" y="0"/>
            <a:ext cx="9144000" cy="6858000"/>
          </a:xfrm>
        </p:spPr>
        <p:txBody>
          <a:bodyPr/>
          <a:lstStyle/>
          <a:p>
            <a:pPr algn="ctr"/>
            <a:r>
              <a:rPr lang="ru-RU"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Технология выполнения</a:t>
            </a:r>
          </a:p>
          <a:p>
            <a:endParaRPr lang="ru-RU"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a:buFont typeface="Wingdings" pitchFamily="2" charset="2"/>
              <a:buChar char="ü"/>
            </a:pPr>
            <a:r>
              <a:rPr lang="ru-RU" dirty="0" smtClean="0"/>
              <a:t>Нарисуйте на листе бумаги изображение рыбы или любого другого обитателя моря. Сделайте его четкими, хорошо видимыми линиями.</a:t>
            </a:r>
            <a:endParaRPr lang="ru-RU" dirty="0"/>
          </a:p>
        </p:txBody>
      </p:sp>
      <p:sp>
        <p:nvSpPr>
          <p:cNvPr id="4" name="Прямоугольник 3"/>
          <p:cNvSpPr/>
          <p:nvPr/>
        </p:nvSpPr>
        <p:spPr>
          <a:xfrm>
            <a:off x="1523248" y="2967335"/>
            <a:ext cx="184730" cy="769441"/>
          </a:xfrm>
          <a:prstGeom prst="rect">
            <a:avLst/>
          </a:prstGeom>
          <a:noFill/>
        </p:spPr>
        <p:txBody>
          <a:bodyPr wrap="none" lIns="91440" tIns="45720" rIns="91440" bIns="45720">
            <a:spAutoFit/>
          </a:bodyPr>
          <a:lstStyle/>
          <a:p>
            <a:pPr algn="ctr"/>
            <a:endParaRPr lang="ru-RU" sz="4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6" name="Picture 2" descr="C:\Documents and Settings\User\Рабочий стол\11.jpg"/>
          <p:cNvPicPr>
            <a:picLocks noChangeAspect="1" noChangeArrowheads="1"/>
          </p:cNvPicPr>
          <p:nvPr/>
        </p:nvPicPr>
        <p:blipFill>
          <a:blip r:embed="rId2" cstate="print"/>
          <a:srcRect/>
          <a:stretch>
            <a:fillRect/>
          </a:stretch>
        </p:blipFill>
        <p:spPr bwMode="auto">
          <a:xfrm>
            <a:off x="2857488" y="3428976"/>
            <a:ext cx="3429024" cy="3429024"/>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770" decel="100000"/>
                                        <p:tgtEl>
                                          <p:spTgt spid="3">
                                            <p:txEl>
                                              <p:pRg st="2" end="2"/>
                                            </p:txEl>
                                          </p:spTgt>
                                        </p:tgtEl>
                                      </p:cBhvr>
                                    </p:animEffect>
                                    <p:animScale>
                                      <p:cBhvr>
                                        <p:cTn id="8" dur="770" decel="100000"/>
                                        <p:tgtEl>
                                          <p:spTgt spid="3">
                                            <p:txEl>
                                              <p:pRg st="2" end="2"/>
                                            </p:txEl>
                                          </p:spTgt>
                                        </p:tgtEl>
                                      </p:cBhvr>
                                      <p:from x="10000" y="10000"/>
                                      <p:to x="200000" y="450000"/>
                                    </p:animScale>
                                    <p:animScale>
                                      <p:cBhvr>
                                        <p:cTn id="9" dur="1230" accel="100000" fill="hold">
                                          <p:stCondLst>
                                            <p:cond delay="770"/>
                                          </p:stCondLst>
                                        </p:cTn>
                                        <p:tgtEl>
                                          <p:spTgt spid="3">
                                            <p:txEl>
                                              <p:pRg st="2" end="2"/>
                                            </p:txEl>
                                          </p:spTgt>
                                        </p:tgtEl>
                                      </p:cBhvr>
                                      <p:from x="200000" y="450000"/>
                                      <p:to x="100000" y="100000"/>
                                    </p:animScale>
                                    <p:set>
                                      <p:cBhvr>
                                        <p:cTn id="10" dur="770" fill="hold"/>
                                        <p:tgtEl>
                                          <p:spTgt spid="3">
                                            <p:txEl>
                                              <p:pRg st="2" end="2"/>
                                            </p:txEl>
                                          </p:spTgt>
                                        </p:tgtEl>
                                        <p:attrNameLst>
                                          <p:attrName>ppt_x</p:attrName>
                                        </p:attrNameLst>
                                      </p:cBhvr>
                                      <p:to>
                                        <p:strVal val="(0.5)"/>
                                      </p:to>
                                    </p:set>
                                    <p:anim from="(0.5)" to="(#ppt_x)" calcmode="lin" valueType="num">
                                      <p:cBhvr>
                                        <p:cTn id="11" dur="1230" accel="100000" fill="hold">
                                          <p:stCondLst>
                                            <p:cond delay="770"/>
                                          </p:stCondLst>
                                        </p:cTn>
                                        <p:tgtEl>
                                          <p:spTgt spid="3">
                                            <p:txEl>
                                              <p:pRg st="2" end="2"/>
                                            </p:txEl>
                                          </p:spTgt>
                                        </p:tgtEl>
                                        <p:attrNameLst>
                                          <p:attrName>ppt_x</p:attrName>
                                        </p:attrNameLst>
                                      </p:cBhvr>
                                    </p:anim>
                                    <p:set>
                                      <p:cBhvr>
                                        <p:cTn id="12" dur="770" fill="hold"/>
                                        <p:tgtEl>
                                          <p:spTgt spid="3">
                                            <p:txEl>
                                              <p:pRg st="2" end="2"/>
                                            </p:txEl>
                                          </p:spTgt>
                                        </p:tgtEl>
                                        <p:attrNameLst>
                                          <p:attrName>ppt_y</p:attrName>
                                        </p:attrNameLst>
                                      </p:cBhvr>
                                      <p:to>
                                        <p:strVal val="(#ppt_y+0.4)"/>
                                      </p:to>
                                    </p:set>
                                    <p:anim from="(#ppt_y+0.4)" to="(#ppt_y)" calcmode="lin" valueType="num">
                                      <p:cBhvr>
                                        <p:cTn id="13" dur="1230" accel="100000" fill="hold">
                                          <p:stCondLst>
                                            <p:cond delay="770"/>
                                          </p:stCondLst>
                                        </p:cTn>
                                        <p:tgtEl>
                                          <p:spTgt spid="3">
                                            <p:txEl>
                                              <p:pRg st="2" end="2"/>
                                            </p:txEl>
                                          </p:spTgt>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dirty="0" smtClean="0"/>
              <a:t> </a:t>
            </a:r>
            <a:endParaRPr lang="ru-RU" sz="3200" dirty="0"/>
          </a:p>
        </p:txBody>
      </p:sp>
      <p:sp>
        <p:nvSpPr>
          <p:cNvPr id="3" name="Содержимое 2"/>
          <p:cNvSpPr>
            <a:spLocks noGrp="1"/>
          </p:cNvSpPr>
          <p:nvPr>
            <p:ph idx="1"/>
          </p:nvPr>
        </p:nvSpPr>
        <p:spPr>
          <a:xfrm>
            <a:off x="457200" y="0"/>
            <a:ext cx="8229600" cy="6858000"/>
          </a:xfrm>
        </p:spPr>
        <p:txBody>
          <a:bodyPr/>
          <a:lstStyle/>
          <a:p>
            <a:pPr>
              <a:buFont typeface="Wingdings" pitchFamily="2" charset="2"/>
              <a:buChar char="ü"/>
            </a:pPr>
            <a:r>
              <a:rPr lang="ru-RU" dirty="0" smtClean="0"/>
              <a:t> Протрите поверхность стекла спиртом с помощью ватного диска, для того чтобы обезжирить поверхность.</a:t>
            </a:r>
          </a:p>
          <a:p>
            <a:pPr>
              <a:buNone/>
            </a:pPr>
            <a:r>
              <a:rPr lang="ru-RU" dirty="0" smtClean="0"/>
              <a:t> </a:t>
            </a:r>
            <a:endParaRPr lang="ru-RU" dirty="0"/>
          </a:p>
        </p:txBody>
      </p:sp>
      <p:pic>
        <p:nvPicPr>
          <p:cNvPr id="4" name="Picture 2" descr="C:\Documents and Settings\User\Рабочий стол\1.jpg"/>
          <p:cNvPicPr>
            <a:picLocks noChangeAspect="1" noChangeArrowheads="1"/>
          </p:cNvPicPr>
          <p:nvPr/>
        </p:nvPicPr>
        <p:blipFill>
          <a:blip r:embed="rId2" cstate="print"/>
          <a:srcRect/>
          <a:stretch>
            <a:fillRect/>
          </a:stretch>
        </p:blipFill>
        <p:spPr bwMode="auto">
          <a:xfrm>
            <a:off x="1285852" y="1785926"/>
            <a:ext cx="3588813" cy="2691610"/>
          </a:xfrm>
          <a:prstGeom prst="rect">
            <a:avLst/>
          </a:prstGeom>
          <a:noFill/>
        </p:spPr>
      </p:pic>
      <p:pic>
        <p:nvPicPr>
          <p:cNvPr id="5" name="Picture 3" descr="C:\Documents and Settings\User\Рабочий стол\54792210.jpg"/>
          <p:cNvPicPr>
            <a:picLocks noChangeAspect="1" noChangeArrowheads="1"/>
          </p:cNvPicPr>
          <p:nvPr/>
        </p:nvPicPr>
        <p:blipFill>
          <a:blip r:embed="rId3" cstate="print"/>
          <a:srcRect/>
          <a:stretch>
            <a:fillRect/>
          </a:stretch>
        </p:blipFill>
        <p:spPr bwMode="auto">
          <a:xfrm>
            <a:off x="5143504" y="2214554"/>
            <a:ext cx="1928826" cy="3034102"/>
          </a:xfrm>
          <a:prstGeom prst="rect">
            <a:avLst/>
          </a:prstGeom>
          <a:noFill/>
        </p:spPr>
      </p:pic>
      <p:pic>
        <p:nvPicPr>
          <p:cNvPr id="6" name="Picture 3" descr="C:\Documents and Settings\User\Рабочий стол\54.jpg"/>
          <p:cNvPicPr>
            <a:picLocks noChangeAspect="1" noChangeArrowheads="1"/>
          </p:cNvPicPr>
          <p:nvPr/>
        </p:nvPicPr>
        <p:blipFill>
          <a:blip r:embed="rId4" cstate="print"/>
          <a:srcRect/>
          <a:stretch>
            <a:fillRect/>
          </a:stretch>
        </p:blipFill>
        <p:spPr bwMode="auto">
          <a:xfrm>
            <a:off x="2786050" y="4714860"/>
            <a:ext cx="3143272" cy="2143140"/>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70" decel="100000"/>
                                        <p:tgtEl>
                                          <p:spTgt spid="3">
                                            <p:txEl>
                                              <p:pRg st="0" end="0"/>
                                            </p:txEl>
                                          </p:spTgt>
                                        </p:tgtEl>
                                      </p:cBhvr>
                                    </p:animEffect>
                                    <p:animScale>
                                      <p:cBhvr>
                                        <p:cTn id="8" dur="770" decel="100000"/>
                                        <p:tgtEl>
                                          <p:spTgt spid="3">
                                            <p:txEl>
                                              <p:pRg st="0" end="0"/>
                                            </p:txEl>
                                          </p:spTgt>
                                        </p:tgtEl>
                                      </p:cBhvr>
                                      <p:from x="10000" y="10000"/>
                                      <p:to x="200000" y="450000"/>
                                    </p:animScale>
                                    <p:animScale>
                                      <p:cBhvr>
                                        <p:cTn id="9" dur="1230" accel="100000" fill="hold">
                                          <p:stCondLst>
                                            <p:cond delay="770"/>
                                          </p:stCondLst>
                                        </p:cTn>
                                        <p:tgtEl>
                                          <p:spTgt spid="3">
                                            <p:txEl>
                                              <p:pRg st="0" end="0"/>
                                            </p:txEl>
                                          </p:spTgt>
                                        </p:tgtEl>
                                      </p:cBhvr>
                                      <p:from x="200000" y="450000"/>
                                      <p:to x="100000" y="100000"/>
                                    </p:animScale>
                                    <p:set>
                                      <p:cBhvr>
                                        <p:cTn id="10" dur="770" fill="hold"/>
                                        <p:tgtEl>
                                          <p:spTgt spid="3">
                                            <p:txEl>
                                              <p:pRg st="0" end="0"/>
                                            </p:txEl>
                                          </p:spTgt>
                                        </p:tgtEl>
                                        <p:attrNameLst>
                                          <p:attrName>ppt_x</p:attrName>
                                        </p:attrNameLst>
                                      </p:cBhvr>
                                      <p:to>
                                        <p:strVal val="(0.5)"/>
                                      </p:to>
                                    </p:set>
                                    <p:anim from="(0.5)" to="(#ppt_x)" calcmode="lin" valueType="num">
                                      <p:cBhvr>
                                        <p:cTn id="11" dur="1230" accel="100000" fill="hold">
                                          <p:stCondLst>
                                            <p:cond delay="770"/>
                                          </p:stCondLst>
                                        </p:cTn>
                                        <p:tgtEl>
                                          <p:spTgt spid="3">
                                            <p:txEl>
                                              <p:pRg st="0" end="0"/>
                                            </p:txEl>
                                          </p:spTgt>
                                        </p:tgtEl>
                                        <p:attrNameLst>
                                          <p:attrName>ppt_x</p:attrName>
                                        </p:attrNameLst>
                                      </p:cBhvr>
                                    </p:anim>
                                    <p:set>
                                      <p:cBhvr>
                                        <p:cTn id="12" dur="770" fill="hold"/>
                                        <p:tgtEl>
                                          <p:spTgt spid="3">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3">
                                            <p:txEl>
                                              <p:pRg st="0" end="0"/>
                                            </p:txEl>
                                          </p:spTgt>
                                        </p:tgtEl>
                                        <p:attrNameLst>
                                          <p:attrName>ppt_y</p:attrName>
                                        </p:attrNameLst>
                                      </p:cBhvr>
                                    </p:anim>
                                  </p:childTnLst>
                                </p:cTn>
                              </p:par>
                              <p:par>
                                <p:cTn id="14" presetID="51" presetClass="entr" presetSubtype="0"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770" decel="100000"/>
                                        <p:tgtEl>
                                          <p:spTgt spid="3">
                                            <p:txEl>
                                              <p:pRg st="1" end="1"/>
                                            </p:txEl>
                                          </p:spTgt>
                                        </p:tgtEl>
                                      </p:cBhvr>
                                    </p:animEffect>
                                    <p:animScale>
                                      <p:cBhvr>
                                        <p:cTn id="17" dur="770" decel="100000"/>
                                        <p:tgtEl>
                                          <p:spTgt spid="3">
                                            <p:txEl>
                                              <p:pRg st="1" end="1"/>
                                            </p:txEl>
                                          </p:spTgt>
                                        </p:tgtEl>
                                      </p:cBhvr>
                                      <p:from x="10000" y="10000"/>
                                      <p:to x="200000" y="450000"/>
                                    </p:animScale>
                                    <p:animScale>
                                      <p:cBhvr>
                                        <p:cTn id="18" dur="1230" accel="100000" fill="hold">
                                          <p:stCondLst>
                                            <p:cond delay="770"/>
                                          </p:stCondLst>
                                        </p:cTn>
                                        <p:tgtEl>
                                          <p:spTgt spid="3">
                                            <p:txEl>
                                              <p:pRg st="1" end="1"/>
                                            </p:txEl>
                                          </p:spTgt>
                                        </p:tgtEl>
                                      </p:cBhvr>
                                      <p:from x="200000" y="450000"/>
                                      <p:to x="100000" y="100000"/>
                                    </p:animScale>
                                    <p:set>
                                      <p:cBhvr>
                                        <p:cTn id="19" dur="770" fill="hold"/>
                                        <p:tgtEl>
                                          <p:spTgt spid="3">
                                            <p:txEl>
                                              <p:pRg st="1" end="1"/>
                                            </p:txEl>
                                          </p:spTgt>
                                        </p:tgtEl>
                                        <p:attrNameLst>
                                          <p:attrName>ppt_x</p:attrName>
                                        </p:attrNameLst>
                                      </p:cBhvr>
                                      <p:to>
                                        <p:strVal val="(0.5)"/>
                                      </p:to>
                                    </p:set>
                                    <p:anim from="(0.5)" to="(#ppt_x)" calcmode="lin" valueType="num">
                                      <p:cBhvr>
                                        <p:cTn id="20" dur="1230" accel="100000" fill="hold">
                                          <p:stCondLst>
                                            <p:cond delay="770"/>
                                          </p:stCondLst>
                                        </p:cTn>
                                        <p:tgtEl>
                                          <p:spTgt spid="3">
                                            <p:txEl>
                                              <p:pRg st="1" end="1"/>
                                            </p:txEl>
                                          </p:spTgt>
                                        </p:tgtEl>
                                        <p:attrNameLst>
                                          <p:attrName>ppt_x</p:attrName>
                                        </p:attrNameLst>
                                      </p:cBhvr>
                                    </p:anim>
                                    <p:set>
                                      <p:cBhvr>
                                        <p:cTn id="21" dur="770" fill="hold"/>
                                        <p:tgtEl>
                                          <p:spTgt spid="3">
                                            <p:txEl>
                                              <p:pRg st="1" end="1"/>
                                            </p:txEl>
                                          </p:spTgt>
                                        </p:tgtEl>
                                        <p:attrNameLst>
                                          <p:attrName>ppt_y</p:attrName>
                                        </p:attrNameLst>
                                      </p:cBhvr>
                                      <p:to>
                                        <p:strVal val="(#ppt_y+0.4)"/>
                                      </p:to>
                                    </p:set>
                                    <p:anim from="(#ppt_y+0.4)" to="(#ppt_y)" calcmode="lin" valueType="num">
                                      <p:cBhvr>
                                        <p:cTn id="22" dur="1230" accel="100000" fill="hold">
                                          <p:stCondLst>
                                            <p:cond delay="770"/>
                                          </p:stCondLst>
                                        </p:cTn>
                                        <p:tgtEl>
                                          <p:spTgt spid="3">
                                            <p:txEl>
                                              <p:pRg st="1" end="1"/>
                                            </p:txEl>
                                          </p:spTgt>
                                        </p:tgtEl>
                                        <p:attrNameLst>
                                          <p:attrName>ppt_y</p:attrName>
                                        </p:attrNameLst>
                                      </p:cBhvr>
                                    </p:anim>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strVal val="#ppt_h"/>
                                          </p:val>
                                        </p:tav>
                                        <p:tav tm="100000">
                                          <p:val>
                                            <p:strVal val="#ppt_h"/>
                                          </p:val>
                                        </p:tav>
                                      </p:tavLst>
                                    </p:anim>
                                  </p:childTnLst>
                                </p:cTn>
                              </p:par>
                              <p:par>
                                <p:cTn id="29" presetID="17" presetClass="entr" presetSubtype="1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strVal val="#ppt_h"/>
                                          </p:val>
                                        </p:tav>
                                        <p:tav tm="100000">
                                          <p:val>
                                            <p:strVal val="#ppt_h"/>
                                          </p:val>
                                        </p:tav>
                                      </p:tavLst>
                                    </p:anim>
                                  </p:childTnLst>
                                </p:cTn>
                              </p:par>
                              <p:par>
                                <p:cTn id="33" presetID="17" presetClass="entr" presetSubtype="1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5" name="Содержимое 4"/>
          <p:cNvSpPr>
            <a:spLocks noGrp="1"/>
          </p:cNvSpPr>
          <p:nvPr>
            <p:ph idx="1"/>
          </p:nvPr>
        </p:nvSpPr>
        <p:spPr>
          <a:xfrm>
            <a:off x="0" y="0"/>
            <a:ext cx="8686800" cy="6858000"/>
          </a:xfrm>
        </p:spPr>
        <p:txBody>
          <a:bodyPr/>
          <a:lstStyle/>
          <a:p>
            <a:pPr marL="514350" indent="-514350">
              <a:buFont typeface="Wingdings" pitchFamily="2" charset="2"/>
              <a:buChar char="ü"/>
            </a:pPr>
            <a:r>
              <a:rPr lang="ru-RU" dirty="0" smtClean="0"/>
              <a:t>Кусок стекла из </a:t>
            </a:r>
            <a:r>
              <a:rPr lang="ru-RU" dirty="0" err="1" smtClean="0"/>
              <a:t>фоторамки</a:t>
            </a:r>
            <a:r>
              <a:rPr lang="ru-RU" dirty="0" smtClean="0"/>
              <a:t> или старых часов оклейте по краю изоляционной лентой или скотчем, чтобы не поранить руки. Попросите родителей помочь вам – стекло очень хрупкое.</a:t>
            </a:r>
          </a:p>
          <a:p>
            <a:pPr marL="514350" indent="-514350">
              <a:buFont typeface="Wingdings" pitchFamily="2" charset="2"/>
              <a:buChar char="ü"/>
            </a:pPr>
            <a:endParaRPr lang="ru-RU" dirty="0"/>
          </a:p>
        </p:txBody>
      </p:sp>
      <p:pic>
        <p:nvPicPr>
          <p:cNvPr id="6" name="Picture 2" descr="C:\Documents and Settings\User\Рабочий стол\12.jpg"/>
          <p:cNvPicPr>
            <a:picLocks noChangeAspect="1" noChangeArrowheads="1"/>
          </p:cNvPicPr>
          <p:nvPr/>
        </p:nvPicPr>
        <p:blipFill>
          <a:blip r:embed="rId2" cstate="print"/>
          <a:srcRect/>
          <a:stretch>
            <a:fillRect/>
          </a:stretch>
        </p:blipFill>
        <p:spPr bwMode="auto">
          <a:xfrm>
            <a:off x="2571736" y="2857496"/>
            <a:ext cx="4000504" cy="4000504"/>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770" decel="100000"/>
                                        <p:tgtEl>
                                          <p:spTgt spid="5">
                                            <p:txEl>
                                              <p:pRg st="0" end="0"/>
                                            </p:txEl>
                                          </p:spTgt>
                                        </p:tgtEl>
                                      </p:cBhvr>
                                    </p:animEffect>
                                    <p:animScale>
                                      <p:cBhvr>
                                        <p:cTn id="8" dur="770" decel="100000"/>
                                        <p:tgtEl>
                                          <p:spTgt spid="5">
                                            <p:txEl>
                                              <p:pRg st="0" end="0"/>
                                            </p:txEl>
                                          </p:spTgt>
                                        </p:tgtEl>
                                      </p:cBhvr>
                                      <p:from x="10000" y="10000"/>
                                      <p:to x="200000" y="450000"/>
                                    </p:animScale>
                                    <p:animScale>
                                      <p:cBhvr>
                                        <p:cTn id="9" dur="1230" accel="100000" fill="hold">
                                          <p:stCondLst>
                                            <p:cond delay="770"/>
                                          </p:stCondLst>
                                        </p:cTn>
                                        <p:tgtEl>
                                          <p:spTgt spid="5">
                                            <p:txEl>
                                              <p:pRg st="0" end="0"/>
                                            </p:txEl>
                                          </p:spTgt>
                                        </p:tgtEl>
                                      </p:cBhvr>
                                      <p:from x="200000" y="450000"/>
                                      <p:to x="100000" y="100000"/>
                                    </p:animScale>
                                    <p:set>
                                      <p:cBhvr>
                                        <p:cTn id="10" dur="770" fill="hold"/>
                                        <p:tgtEl>
                                          <p:spTgt spid="5">
                                            <p:txEl>
                                              <p:pRg st="0" end="0"/>
                                            </p:txEl>
                                          </p:spTgt>
                                        </p:tgtEl>
                                        <p:attrNameLst>
                                          <p:attrName>ppt_x</p:attrName>
                                        </p:attrNameLst>
                                      </p:cBhvr>
                                      <p:to>
                                        <p:strVal val="(0.5)"/>
                                      </p:to>
                                    </p:set>
                                    <p:anim from="(0.5)" to="(#ppt_x)" calcmode="lin" valueType="num">
                                      <p:cBhvr>
                                        <p:cTn id="11" dur="1230" accel="100000" fill="hold">
                                          <p:stCondLst>
                                            <p:cond delay="770"/>
                                          </p:stCondLst>
                                        </p:cTn>
                                        <p:tgtEl>
                                          <p:spTgt spid="5">
                                            <p:txEl>
                                              <p:pRg st="0" end="0"/>
                                            </p:txEl>
                                          </p:spTgt>
                                        </p:tgtEl>
                                        <p:attrNameLst>
                                          <p:attrName>ppt_x</p:attrName>
                                        </p:attrNameLst>
                                      </p:cBhvr>
                                    </p:anim>
                                    <p:set>
                                      <p:cBhvr>
                                        <p:cTn id="12" dur="770" fill="hold"/>
                                        <p:tgtEl>
                                          <p:spTgt spid="5">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5">
                                            <p:txEl>
                                              <p:pRg st="0" end="0"/>
                                            </p:txEl>
                                          </p:spTgt>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457200" y="0"/>
            <a:ext cx="8229600" cy="6858000"/>
          </a:xfrm>
        </p:spPr>
        <p:txBody>
          <a:bodyPr/>
          <a:lstStyle/>
          <a:p>
            <a:pPr>
              <a:buFont typeface="Wingdings" pitchFamily="2" charset="2"/>
              <a:buChar char="ü"/>
            </a:pPr>
            <a:r>
              <a:rPr lang="ru-RU" dirty="0" smtClean="0"/>
              <a:t>Положите рисунок под стекло и обведите его по всем линиям черной контурной краской. Линии на стекле старайтесь делать максимально ровными. Дайте краске подсохнуть – подождите совсем немного, минут пять.</a:t>
            </a:r>
          </a:p>
          <a:p>
            <a:pPr>
              <a:buFont typeface="Wingdings" pitchFamily="2" charset="2"/>
              <a:buChar char="ü"/>
            </a:pPr>
            <a:endParaRPr lang="ru-RU" dirty="0"/>
          </a:p>
        </p:txBody>
      </p:sp>
      <p:pic>
        <p:nvPicPr>
          <p:cNvPr id="4" name="Picture 3" descr="C:\Documents and Settings\User\Рабочий стол\13.jpg"/>
          <p:cNvPicPr>
            <a:picLocks noChangeAspect="1" noChangeArrowheads="1"/>
          </p:cNvPicPr>
          <p:nvPr/>
        </p:nvPicPr>
        <p:blipFill>
          <a:blip r:embed="rId2" cstate="print"/>
          <a:srcRect/>
          <a:stretch>
            <a:fillRect/>
          </a:stretch>
        </p:blipFill>
        <p:spPr bwMode="auto">
          <a:xfrm>
            <a:off x="2214546" y="3143248"/>
            <a:ext cx="3714752" cy="3714752"/>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70" decel="100000"/>
                                        <p:tgtEl>
                                          <p:spTgt spid="3">
                                            <p:txEl>
                                              <p:pRg st="0" end="0"/>
                                            </p:txEl>
                                          </p:spTgt>
                                        </p:tgtEl>
                                      </p:cBhvr>
                                    </p:animEffect>
                                    <p:animScale>
                                      <p:cBhvr>
                                        <p:cTn id="8" dur="770" decel="100000"/>
                                        <p:tgtEl>
                                          <p:spTgt spid="3">
                                            <p:txEl>
                                              <p:pRg st="0" end="0"/>
                                            </p:txEl>
                                          </p:spTgt>
                                        </p:tgtEl>
                                      </p:cBhvr>
                                      <p:from x="10000" y="10000"/>
                                      <p:to x="200000" y="450000"/>
                                    </p:animScale>
                                    <p:animScale>
                                      <p:cBhvr>
                                        <p:cTn id="9" dur="1230" accel="100000" fill="hold">
                                          <p:stCondLst>
                                            <p:cond delay="770"/>
                                          </p:stCondLst>
                                        </p:cTn>
                                        <p:tgtEl>
                                          <p:spTgt spid="3">
                                            <p:txEl>
                                              <p:pRg st="0" end="0"/>
                                            </p:txEl>
                                          </p:spTgt>
                                        </p:tgtEl>
                                      </p:cBhvr>
                                      <p:from x="200000" y="450000"/>
                                      <p:to x="100000" y="100000"/>
                                    </p:animScale>
                                    <p:set>
                                      <p:cBhvr>
                                        <p:cTn id="10" dur="770" fill="hold"/>
                                        <p:tgtEl>
                                          <p:spTgt spid="3">
                                            <p:txEl>
                                              <p:pRg st="0" end="0"/>
                                            </p:txEl>
                                          </p:spTgt>
                                        </p:tgtEl>
                                        <p:attrNameLst>
                                          <p:attrName>ppt_x</p:attrName>
                                        </p:attrNameLst>
                                      </p:cBhvr>
                                      <p:to>
                                        <p:strVal val="(0.5)"/>
                                      </p:to>
                                    </p:set>
                                    <p:anim from="(0.5)" to="(#ppt_x)" calcmode="lin" valueType="num">
                                      <p:cBhvr>
                                        <p:cTn id="11" dur="1230" accel="100000" fill="hold">
                                          <p:stCondLst>
                                            <p:cond delay="770"/>
                                          </p:stCondLst>
                                        </p:cTn>
                                        <p:tgtEl>
                                          <p:spTgt spid="3">
                                            <p:txEl>
                                              <p:pRg st="0" end="0"/>
                                            </p:txEl>
                                          </p:spTgt>
                                        </p:tgtEl>
                                        <p:attrNameLst>
                                          <p:attrName>ppt_x</p:attrName>
                                        </p:attrNameLst>
                                      </p:cBhvr>
                                    </p:anim>
                                    <p:set>
                                      <p:cBhvr>
                                        <p:cTn id="12" dur="770" fill="hold"/>
                                        <p:tgtEl>
                                          <p:spTgt spid="3">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3">
                                            <p:txEl>
                                              <p:pRg st="0" end="0"/>
                                            </p:txEl>
                                          </p:spTgt>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457200" y="0"/>
            <a:ext cx="8229600" cy="6858000"/>
          </a:xfrm>
        </p:spPr>
        <p:txBody>
          <a:bodyPr/>
          <a:lstStyle/>
          <a:p>
            <a:pPr>
              <a:buFont typeface="Wingdings" pitchFamily="2" charset="2"/>
              <a:buChar char="ü"/>
            </a:pPr>
            <a:r>
              <a:rPr lang="ru-RU" sz="2000" dirty="0" smtClean="0"/>
              <a:t>Заполните рисунок цветными красками из тюбиков – старайтесь работать аккуратно, чтобы краска не затекала за намеченные границы изображения. Заполняйте участки ровным слоем. Не оставляйте пустых мест, иначе застывшую картинку будет тяжело снять с основы, не порвав. Готовый рисунок оставьте сохнуть на несколько часов. Краски будут становиться все более прозрачными по мере высыхания. Окончательно высохший рисунок больше всего похож на цветную пленку – осторожно снимите его со стекла. Теперь его можно приклеить без клея или воды на любую гладкую поверхность – зеркало в ванной, кухонный шкафчик или оконное стекло.</a:t>
            </a:r>
            <a:endParaRPr lang="ru-RU" sz="2000" dirty="0"/>
          </a:p>
        </p:txBody>
      </p:sp>
      <p:pic>
        <p:nvPicPr>
          <p:cNvPr id="4" name="Picture 4" descr="C:\Documents and Settings\User\Рабочий стол\14.jpg"/>
          <p:cNvPicPr>
            <a:picLocks noChangeAspect="1" noChangeArrowheads="1"/>
          </p:cNvPicPr>
          <p:nvPr/>
        </p:nvPicPr>
        <p:blipFill>
          <a:blip r:embed="rId2" cstate="print"/>
          <a:srcRect/>
          <a:stretch>
            <a:fillRect/>
          </a:stretch>
        </p:blipFill>
        <p:spPr bwMode="auto">
          <a:xfrm>
            <a:off x="2571736" y="3429000"/>
            <a:ext cx="3429000" cy="3429000"/>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70" decel="100000"/>
                                        <p:tgtEl>
                                          <p:spTgt spid="3">
                                            <p:txEl>
                                              <p:pRg st="0" end="0"/>
                                            </p:txEl>
                                          </p:spTgt>
                                        </p:tgtEl>
                                      </p:cBhvr>
                                    </p:animEffect>
                                    <p:animScale>
                                      <p:cBhvr>
                                        <p:cTn id="8" dur="770" decel="100000"/>
                                        <p:tgtEl>
                                          <p:spTgt spid="3">
                                            <p:txEl>
                                              <p:pRg st="0" end="0"/>
                                            </p:txEl>
                                          </p:spTgt>
                                        </p:tgtEl>
                                      </p:cBhvr>
                                      <p:from x="10000" y="10000"/>
                                      <p:to x="200000" y="450000"/>
                                    </p:animScale>
                                    <p:animScale>
                                      <p:cBhvr>
                                        <p:cTn id="9" dur="1230" accel="100000" fill="hold">
                                          <p:stCondLst>
                                            <p:cond delay="770"/>
                                          </p:stCondLst>
                                        </p:cTn>
                                        <p:tgtEl>
                                          <p:spTgt spid="3">
                                            <p:txEl>
                                              <p:pRg st="0" end="0"/>
                                            </p:txEl>
                                          </p:spTgt>
                                        </p:tgtEl>
                                      </p:cBhvr>
                                      <p:from x="200000" y="450000"/>
                                      <p:to x="100000" y="100000"/>
                                    </p:animScale>
                                    <p:set>
                                      <p:cBhvr>
                                        <p:cTn id="10" dur="770" fill="hold"/>
                                        <p:tgtEl>
                                          <p:spTgt spid="3">
                                            <p:txEl>
                                              <p:pRg st="0" end="0"/>
                                            </p:txEl>
                                          </p:spTgt>
                                        </p:tgtEl>
                                        <p:attrNameLst>
                                          <p:attrName>ppt_x</p:attrName>
                                        </p:attrNameLst>
                                      </p:cBhvr>
                                      <p:to>
                                        <p:strVal val="(0.5)"/>
                                      </p:to>
                                    </p:set>
                                    <p:anim from="(0.5)" to="(#ppt_x)" calcmode="lin" valueType="num">
                                      <p:cBhvr>
                                        <p:cTn id="11" dur="1230" accel="100000" fill="hold">
                                          <p:stCondLst>
                                            <p:cond delay="770"/>
                                          </p:stCondLst>
                                        </p:cTn>
                                        <p:tgtEl>
                                          <p:spTgt spid="3">
                                            <p:txEl>
                                              <p:pRg st="0" end="0"/>
                                            </p:txEl>
                                          </p:spTgt>
                                        </p:tgtEl>
                                        <p:attrNameLst>
                                          <p:attrName>ppt_x</p:attrName>
                                        </p:attrNameLst>
                                      </p:cBhvr>
                                    </p:anim>
                                    <p:set>
                                      <p:cBhvr>
                                        <p:cTn id="12" dur="770" fill="hold"/>
                                        <p:tgtEl>
                                          <p:spTgt spid="3">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3">
                                            <p:txEl>
                                              <p:pRg st="0" end="0"/>
                                            </p:txEl>
                                          </p:spTgt>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14282" y="214290"/>
            <a:ext cx="8715436" cy="6357982"/>
          </a:xfrm>
        </p:spPr>
        <p:txBody>
          <a:bodyPr>
            <a:normAutofit fontScale="92500" lnSpcReduction="10000"/>
          </a:bodyPr>
          <a:lstStyle/>
          <a:p>
            <a:pPr algn="ctr"/>
            <a:endParaRPr lang="ru-RU" dirty="0" smtClean="0"/>
          </a:p>
          <a:p>
            <a:pPr algn="ctr"/>
            <a:r>
              <a:rPr lang="ru-RU" sz="4400" b="1" u="sng" dirty="0" err="1" smtClean="0">
                <a:solidFill>
                  <a:srgbClr val="7030A0"/>
                </a:solidFill>
              </a:rPr>
              <a:t>Витра́ж</a:t>
            </a:r>
            <a:r>
              <a:rPr lang="ru-RU" dirty="0" smtClean="0"/>
              <a:t> </a:t>
            </a:r>
            <a:r>
              <a:rPr lang="ru-RU" sz="4000" i="1" dirty="0" smtClean="0">
                <a:solidFill>
                  <a:schemeClr val="tx2">
                    <a:lumMod val="90000"/>
                  </a:schemeClr>
                </a:solidFill>
              </a:rPr>
              <a:t>(фр. </a:t>
            </a:r>
            <a:r>
              <a:rPr lang="ru-RU" sz="4000" i="1" dirty="0" err="1" smtClean="0">
                <a:solidFill>
                  <a:schemeClr val="tx2">
                    <a:lumMod val="90000"/>
                  </a:schemeClr>
                </a:solidFill>
              </a:rPr>
              <a:t>vitre</a:t>
            </a:r>
            <a:r>
              <a:rPr lang="ru-RU" sz="4000" i="1" dirty="0" smtClean="0">
                <a:solidFill>
                  <a:schemeClr val="tx2">
                    <a:lumMod val="90000"/>
                  </a:schemeClr>
                </a:solidFill>
              </a:rPr>
              <a:t> — оконное стекло, от лат. </a:t>
            </a:r>
            <a:r>
              <a:rPr lang="ru-RU" sz="4000" i="1" dirty="0" err="1" smtClean="0">
                <a:solidFill>
                  <a:schemeClr val="tx2">
                    <a:lumMod val="90000"/>
                  </a:schemeClr>
                </a:solidFill>
              </a:rPr>
              <a:t>vitrum</a:t>
            </a:r>
            <a:r>
              <a:rPr lang="ru-RU" sz="4000" i="1" dirty="0" smtClean="0">
                <a:solidFill>
                  <a:schemeClr val="tx2">
                    <a:lumMod val="90000"/>
                  </a:schemeClr>
                </a:solidFill>
              </a:rPr>
              <a:t> — стекло) — произведение декоративного искусства изобразительного или орнаментального характера из цветного стекла, рассчитанное на сквозное освещение и предназначенное для заполнения проёма, чаще всего оконного, в каком-либо архитектурном сооружении.</a:t>
            </a:r>
            <a:endParaRPr lang="ru-RU" sz="4000" i="1" dirty="0">
              <a:solidFill>
                <a:schemeClr val="tx2">
                  <a:lumMod val="90000"/>
                </a:schemeClr>
              </a:solidFill>
            </a:endParaRPr>
          </a:p>
        </p:txBody>
      </p:sp>
      <p:pic>
        <p:nvPicPr>
          <p:cNvPr id="3" name="Picture 2" descr="G:\полхов\1.png"/>
          <p:cNvPicPr>
            <a:picLocks noChangeAspect="1" noChangeArrowheads="1"/>
          </p:cNvPicPr>
          <p:nvPr/>
        </p:nvPicPr>
        <p:blipFill>
          <a:blip r:embed="rId2" cstate="print"/>
          <a:srcRect t="58719" r="57979"/>
          <a:stretch>
            <a:fillRect/>
          </a:stretch>
        </p:blipFill>
        <p:spPr bwMode="auto">
          <a:xfrm>
            <a:off x="7265560" y="5715016"/>
            <a:ext cx="1878439" cy="1197760"/>
          </a:xfrm>
          <a:prstGeom prst="rect">
            <a:avLst/>
          </a:prstGeom>
          <a:noFill/>
          <a:ln w="9525">
            <a:noFill/>
            <a:miter lim="800000"/>
            <a:headEnd/>
            <a:tailEnd/>
          </a:ln>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p:cTn id="7" dur="500" fill="hold"/>
                                        <p:tgtEl>
                                          <p:spTgt spid="2">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9" name="Содержимое 8"/>
          <p:cNvSpPr>
            <a:spLocks noGrp="1"/>
          </p:cNvSpPr>
          <p:nvPr>
            <p:ph idx="1"/>
          </p:nvPr>
        </p:nvSpPr>
        <p:spPr>
          <a:xfrm>
            <a:off x="457200" y="0"/>
            <a:ext cx="8229600" cy="6858000"/>
          </a:xfrm>
        </p:spPr>
        <p:txBody>
          <a:bodyPr/>
          <a:lstStyle/>
          <a:p>
            <a:pPr>
              <a:buFont typeface="Wingdings" pitchFamily="2" charset="2"/>
              <a:buChar char="ü"/>
            </a:pPr>
            <a:r>
              <a:rPr lang="ru-RU" dirty="0" smtClean="0"/>
              <a:t>Ваш оригинальный витраж в морском стиле готов!</a:t>
            </a:r>
          </a:p>
          <a:p>
            <a:pPr>
              <a:buFont typeface="Wingdings" pitchFamily="2" charset="2"/>
              <a:buChar char="ü"/>
            </a:pPr>
            <a:endParaRPr lang="ru-RU" dirty="0"/>
          </a:p>
          <a:p>
            <a:pPr>
              <a:buFont typeface="Wingdings" pitchFamily="2" charset="2"/>
              <a:buChar char="ü"/>
            </a:pPr>
            <a:endParaRPr lang="ru-RU" dirty="0"/>
          </a:p>
        </p:txBody>
      </p:sp>
      <p:pic>
        <p:nvPicPr>
          <p:cNvPr id="10" name="Picture 2" descr="C:\Documents and Settings\User\Рабочий стол\111.jpg"/>
          <p:cNvPicPr>
            <a:picLocks noChangeAspect="1" noChangeArrowheads="1"/>
          </p:cNvPicPr>
          <p:nvPr/>
        </p:nvPicPr>
        <p:blipFill>
          <a:blip r:embed="rId2" cstate="print"/>
          <a:srcRect/>
          <a:stretch>
            <a:fillRect/>
          </a:stretch>
        </p:blipFill>
        <p:spPr bwMode="auto">
          <a:xfrm>
            <a:off x="1696214" y="1428736"/>
            <a:ext cx="5447554" cy="5447554"/>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770" decel="100000"/>
                                        <p:tgtEl>
                                          <p:spTgt spid="9">
                                            <p:txEl>
                                              <p:pRg st="0" end="0"/>
                                            </p:txEl>
                                          </p:spTgt>
                                        </p:tgtEl>
                                      </p:cBhvr>
                                    </p:animEffect>
                                    <p:animScale>
                                      <p:cBhvr>
                                        <p:cTn id="8" dur="770" decel="100000"/>
                                        <p:tgtEl>
                                          <p:spTgt spid="9">
                                            <p:txEl>
                                              <p:pRg st="0" end="0"/>
                                            </p:txEl>
                                          </p:spTgt>
                                        </p:tgtEl>
                                      </p:cBhvr>
                                      <p:from x="10000" y="10000"/>
                                      <p:to x="200000" y="450000"/>
                                    </p:animScale>
                                    <p:animScale>
                                      <p:cBhvr>
                                        <p:cTn id="9" dur="1230" accel="100000" fill="hold">
                                          <p:stCondLst>
                                            <p:cond delay="770"/>
                                          </p:stCondLst>
                                        </p:cTn>
                                        <p:tgtEl>
                                          <p:spTgt spid="9">
                                            <p:txEl>
                                              <p:pRg st="0" end="0"/>
                                            </p:txEl>
                                          </p:spTgt>
                                        </p:tgtEl>
                                      </p:cBhvr>
                                      <p:from x="200000" y="450000"/>
                                      <p:to x="100000" y="100000"/>
                                    </p:animScale>
                                    <p:set>
                                      <p:cBhvr>
                                        <p:cTn id="10" dur="770" fill="hold"/>
                                        <p:tgtEl>
                                          <p:spTgt spid="9">
                                            <p:txEl>
                                              <p:pRg st="0" end="0"/>
                                            </p:txEl>
                                          </p:spTgt>
                                        </p:tgtEl>
                                        <p:attrNameLst>
                                          <p:attrName>ppt_x</p:attrName>
                                        </p:attrNameLst>
                                      </p:cBhvr>
                                      <p:to>
                                        <p:strVal val="(0.5)"/>
                                      </p:to>
                                    </p:set>
                                    <p:anim from="(0.5)" to="(#ppt_x)" calcmode="lin" valueType="num">
                                      <p:cBhvr>
                                        <p:cTn id="11" dur="1230" accel="100000" fill="hold">
                                          <p:stCondLst>
                                            <p:cond delay="770"/>
                                          </p:stCondLst>
                                        </p:cTn>
                                        <p:tgtEl>
                                          <p:spTgt spid="9">
                                            <p:txEl>
                                              <p:pRg st="0" end="0"/>
                                            </p:txEl>
                                          </p:spTgt>
                                        </p:tgtEl>
                                        <p:attrNameLst>
                                          <p:attrName>ppt_x</p:attrName>
                                        </p:attrNameLst>
                                      </p:cBhvr>
                                    </p:anim>
                                    <p:set>
                                      <p:cBhvr>
                                        <p:cTn id="12" dur="770" fill="hold"/>
                                        <p:tgtEl>
                                          <p:spTgt spid="9">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9">
                                            <p:txEl>
                                              <p:pRg st="0" end="0"/>
                                            </p:txEl>
                                          </p:spTgt>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 </a:t>
            </a:r>
            <a:endParaRPr lang="ru-RU" dirty="0"/>
          </a:p>
        </p:txBody>
      </p:sp>
      <p:sp>
        <p:nvSpPr>
          <p:cNvPr id="2" name="Содержимое 1"/>
          <p:cNvSpPr>
            <a:spLocks noGrp="1"/>
          </p:cNvSpPr>
          <p:nvPr>
            <p:ph idx="1"/>
          </p:nvPr>
        </p:nvSpPr>
        <p:spPr>
          <a:xfrm>
            <a:off x="1857356" y="1000108"/>
            <a:ext cx="7286644" cy="5857892"/>
          </a:xfrm>
        </p:spPr>
        <p:txBody>
          <a:bodyPr/>
          <a:lstStyle/>
          <a:p>
            <a:pPr>
              <a:buNone/>
            </a:pPr>
            <a:r>
              <a:rPr lang="ru-RU" dirty="0" smtClean="0"/>
              <a:t> </a:t>
            </a:r>
            <a:endParaRPr lang="ru-RU" dirty="0"/>
          </a:p>
        </p:txBody>
      </p:sp>
      <p:sp>
        <p:nvSpPr>
          <p:cNvPr id="4" name="Прямоугольник 3"/>
          <p:cNvSpPr/>
          <p:nvPr/>
        </p:nvSpPr>
        <p:spPr>
          <a:xfrm>
            <a:off x="1214414" y="1285860"/>
            <a:ext cx="7076681" cy="3785652"/>
          </a:xfrm>
          <a:prstGeom prst="rect">
            <a:avLst/>
          </a:prstGeom>
          <a:noFill/>
        </p:spPr>
        <p:txBody>
          <a:bodyPr wrap="square" lIns="91440" tIns="45720" rIns="91440" bIns="45720">
            <a:spAutoFit/>
          </a:bodyPr>
          <a:lstStyle/>
          <a:p>
            <a:pPr algn="ctr"/>
            <a:r>
              <a:rPr lang="ru-RU" sz="80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0000"/>
                </a:solidFill>
                <a:effectLst>
                  <a:outerShdw blurRad="41275" dist="12700" dir="12000000" algn="tl" rotWithShape="0">
                    <a:srgbClr val="000000">
                      <a:alpha val="40000"/>
                    </a:srgbClr>
                  </a:outerShdw>
                </a:effectLst>
              </a:rPr>
              <a:t>Работы</a:t>
            </a:r>
            <a:r>
              <a:rPr lang="ru-RU" sz="80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80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0000"/>
                </a:solidFill>
                <a:effectLst>
                  <a:outerShdw blurRad="41275" dist="12700" dir="12000000" algn="tl" rotWithShape="0">
                    <a:srgbClr val="000000">
                      <a:alpha val="40000"/>
                    </a:srgbClr>
                  </a:outerShdw>
                </a:effectLst>
              </a:rPr>
              <a:t>в </a:t>
            </a:r>
            <a:r>
              <a:rPr lang="ru-RU" sz="8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0000"/>
                </a:solidFill>
                <a:effectLst>
                  <a:outerShdw blurRad="41275" dist="12700" dir="12000000" algn="tl" rotWithShape="0">
                    <a:srgbClr val="000000">
                      <a:alpha val="40000"/>
                    </a:srgbClr>
                  </a:outerShdw>
                </a:effectLst>
              </a:rPr>
              <a:t>т</a:t>
            </a:r>
            <a:r>
              <a:rPr lang="ru-RU" sz="80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0000"/>
                </a:solidFill>
                <a:effectLst>
                  <a:outerShdw blurRad="41275" dist="12700" dir="12000000" algn="tl" rotWithShape="0">
                    <a:srgbClr val="000000">
                      <a:alpha val="40000"/>
                    </a:srgbClr>
                  </a:outerShdw>
                </a:effectLst>
              </a:rPr>
              <a:t>ехнике </a:t>
            </a:r>
            <a:r>
              <a:rPr lang="ru-RU" sz="8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0000"/>
                </a:solidFill>
                <a:effectLst>
                  <a:outerShdw blurRad="41275" dist="12700" dir="12000000" algn="tl" rotWithShape="0">
                    <a:srgbClr val="000000">
                      <a:alpha val="40000"/>
                    </a:srgbClr>
                  </a:outerShdw>
                </a:effectLst>
              </a:rPr>
              <a:t>ВИТРАЖ  </a:t>
            </a:r>
            <a:endParaRPr lang="ru-RU" sz="80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0000"/>
              </a:solidFill>
              <a:effectLst>
                <a:outerShdw blurRad="41275" dist="12700" dir="12000000" algn="tl" rotWithShape="0">
                  <a:srgbClr val="000000">
                    <a:alpha val="40000"/>
                  </a:srgbClr>
                </a:outerShdw>
              </a:effectLst>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strVal val="#ppt_w*2.5"/>
                                          </p:val>
                                        </p:tav>
                                        <p:tav tm="100000">
                                          <p:val>
                                            <p:strVal val="#ppt_w"/>
                                          </p:val>
                                        </p:tav>
                                      </p:tavLst>
                                    </p:anim>
                                    <p:anim calcmode="lin" valueType="num">
                                      <p:cBhvr>
                                        <p:cTn id="8" dur="500" fill="hold"/>
                                        <p:tgtEl>
                                          <p:spTgt spid="4">
                                            <p:txEl>
                                              <p:pRg st="0" end="0"/>
                                            </p:txEl>
                                          </p:spTgt>
                                        </p:tgtEl>
                                        <p:attrNameLst>
                                          <p:attrName>ppt_h</p:attrName>
                                        </p:attrNameLst>
                                      </p:cBhvr>
                                      <p:tavLst>
                                        <p:tav tm="0">
                                          <p:val>
                                            <p:strVal val="#ppt_h*0.01"/>
                                          </p:val>
                                        </p:tav>
                                        <p:tav tm="100000">
                                          <p:val>
                                            <p:strVal val="#ppt_h"/>
                                          </p:val>
                                        </p:tav>
                                      </p:tavLst>
                                    </p:anim>
                                    <p:anim calcmode="lin" valueType="num">
                                      <p:cBhvr>
                                        <p:cTn id="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0" dur="500" fill="hold"/>
                                        <p:tgtEl>
                                          <p:spTgt spid="4">
                                            <p:txEl>
                                              <p:pRg st="0" end="0"/>
                                            </p:txEl>
                                          </p:spTgt>
                                        </p:tgtEl>
                                        <p:attrNameLst>
                                          <p:attrName>ppt_y</p:attrName>
                                        </p:attrNameLst>
                                      </p:cBhvr>
                                      <p:tavLst>
                                        <p:tav tm="0">
                                          <p:val>
                                            <p:strVal val="#ppt_h+1"/>
                                          </p:val>
                                        </p:tav>
                                        <p:tav tm="100000">
                                          <p:val>
                                            <p:strVal val="#ppt_y"/>
                                          </p:val>
                                        </p:tav>
                                      </p:tavLst>
                                    </p:anim>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 </a:t>
            </a:r>
            <a:endParaRPr lang="ru-RU" dirty="0"/>
          </a:p>
        </p:txBody>
      </p:sp>
      <p:pic>
        <p:nvPicPr>
          <p:cNvPr id="4" name="Picture 7" descr="H:\витраж\25.jpg"/>
          <p:cNvPicPr>
            <a:picLocks noGrp="1" noChangeAspect="1" noChangeArrowheads="1"/>
          </p:cNvPicPr>
          <p:nvPr>
            <p:ph idx="1"/>
          </p:nvPr>
        </p:nvPicPr>
        <p:blipFill>
          <a:blip r:embed="rId2" cstate="print"/>
          <a:srcRect/>
          <a:stretch>
            <a:fillRect/>
          </a:stretch>
        </p:blipFill>
        <p:spPr bwMode="auto">
          <a:xfrm>
            <a:off x="0" y="1571612"/>
            <a:ext cx="2790476" cy="3942857"/>
          </a:xfrm>
          <a:prstGeom prst="rect">
            <a:avLst/>
          </a:prstGeom>
          <a:noFill/>
        </p:spPr>
      </p:pic>
      <p:pic>
        <p:nvPicPr>
          <p:cNvPr id="5" name="Picture 3" descr="28"/>
          <p:cNvPicPr>
            <a:picLocks noChangeAspect="1" noChangeArrowheads="1"/>
          </p:cNvPicPr>
          <p:nvPr/>
        </p:nvPicPr>
        <p:blipFill>
          <a:blip r:embed="rId3" cstate="print"/>
          <a:srcRect/>
          <a:stretch>
            <a:fillRect/>
          </a:stretch>
        </p:blipFill>
        <p:spPr bwMode="auto">
          <a:xfrm>
            <a:off x="3071802" y="285728"/>
            <a:ext cx="3316288" cy="3889375"/>
          </a:xfrm>
          <a:prstGeom prst="rect">
            <a:avLst/>
          </a:prstGeom>
          <a:noFill/>
        </p:spPr>
      </p:pic>
      <p:pic>
        <p:nvPicPr>
          <p:cNvPr id="6" name="Picture 2" descr="29"/>
          <p:cNvPicPr>
            <a:picLocks noChangeAspect="1" noChangeArrowheads="1"/>
          </p:cNvPicPr>
          <p:nvPr/>
        </p:nvPicPr>
        <p:blipFill>
          <a:blip r:embed="rId4" cstate="print"/>
          <a:srcRect/>
          <a:stretch>
            <a:fillRect/>
          </a:stretch>
        </p:blipFill>
        <p:spPr bwMode="auto">
          <a:xfrm>
            <a:off x="6437313" y="1571612"/>
            <a:ext cx="2706687" cy="3960812"/>
          </a:xfrm>
          <a:prstGeom prst="rect">
            <a:avLst/>
          </a:prstGeom>
          <a:noFill/>
        </p:spPr>
      </p:pic>
      <p:sp>
        <p:nvSpPr>
          <p:cNvPr id="7" name="AutoShape 7"/>
          <p:cNvSpPr>
            <a:spLocks noChangeArrowheads="1"/>
          </p:cNvSpPr>
          <p:nvPr/>
        </p:nvSpPr>
        <p:spPr bwMode="auto">
          <a:xfrm>
            <a:off x="684213" y="5445125"/>
            <a:ext cx="7704137" cy="1150938"/>
          </a:xfrm>
          <a:prstGeom prst="ribbon">
            <a:avLst>
              <a:gd name="adj1" fmla="val 12500"/>
              <a:gd name="adj2" fmla="val 69722"/>
            </a:avLst>
          </a:prstGeom>
          <a:solidFill>
            <a:srgbClr val="FFCC66"/>
          </a:solidFill>
          <a:ln w="9525">
            <a:solidFill>
              <a:schemeClr val="tx1"/>
            </a:solidFill>
            <a:round/>
            <a:headEnd/>
            <a:tailEnd/>
          </a:ln>
        </p:spPr>
        <p:txBody>
          <a:bodyPr wrap="none" anchor="ctr"/>
          <a:lstStyle/>
          <a:p>
            <a:pPr algn="ctr"/>
            <a:r>
              <a:rPr lang="ru-RU" sz="1600" dirty="0" smtClean="0">
                <a:latin typeface="Arial" charset="0"/>
              </a:rPr>
              <a:t>Раньше горожане </a:t>
            </a:r>
            <a:r>
              <a:rPr lang="ru-RU" sz="1600" dirty="0">
                <a:latin typeface="Arial" charset="0"/>
              </a:rPr>
              <a:t>любовались самыми разнообразными </a:t>
            </a:r>
          </a:p>
          <a:p>
            <a:pPr algn="ctr"/>
            <a:r>
              <a:rPr lang="ru-RU" sz="1600" dirty="0">
                <a:latin typeface="Arial" charset="0"/>
              </a:rPr>
              <a:t>орнаментами, композициями на религиозные</a:t>
            </a:r>
          </a:p>
          <a:p>
            <a:pPr algn="ctr"/>
            <a:r>
              <a:rPr lang="ru-RU" sz="1600" dirty="0">
                <a:latin typeface="Arial" charset="0"/>
              </a:rPr>
              <a:t> сюжеты.</a:t>
            </a:r>
            <a:r>
              <a:rPr lang="ru-RU" sz="1600" dirty="0">
                <a:latin typeface="Algerian" pitchFamily="82" charset="0"/>
              </a:rPr>
              <a:t> </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par>
                                <p:cTn id="8" presetID="16" presetClass="entr" presetSubtype="2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Horizontal)">
                                      <p:cBhvr>
                                        <p:cTn id="10" dur="500"/>
                                        <p:tgtEl>
                                          <p:spTgt spid="6"/>
                                        </p:tgtEl>
                                      </p:cBhvr>
                                    </p:animEffect>
                                  </p:childTnLst>
                                </p:cTn>
                              </p:par>
                              <p:par>
                                <p:cTn id="11" presetID="16" presetClass="entr" presetSubtype="2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52"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pic>
        <p:nvPicPr>
          <p:cNvPr id="4" name="Picture 10" descr="H:\витраж\riga3.jpg"/>
          <p:cNvPicPr>
            <a:picLocks noGrp="1" noChangeAspect="1" noChangeArrowheads="1"/>
          </p:cNvPicPr>
          <p:nvPr>
            <p:ph idx="1"/>
          </p:nvPr>
        </p:nvPicPr>
        <p:blipFill>
          <a:blip r:embed="rId2" cstate="print"/>
          <a:srcRect/>
          <a:stretch>
            <a:fillRect/>
          </a:stretch>
        </p:blipFill>
        <p:spPr bwMode="auto">
          <a:xfrm>
            <a:off x="571472" y="1071546"/>
            <a:ext cx="7858180" cy="5786454"/>
          </a:xfrm>
          <a:prstGeom prst="rect">
            <a:avLst/>
          </a:prstGeom>
          <a:noFill/>
          <a:ln w="9525">
            <a:noFill/>
            <a:miter lim="800000"/>
            <a:headEnd/>
            <a:tailEnd/>
          </a:ln>
        </p:spPr>
      </p:pic>
      <p:sp>
        <p:nvSpPr>
          <p:cNvPr id="5" name="AutoShape 7"/>
          <p:cNvSpPr>
            <a:spLocks noChangeArrowheads="1"/>
          </p:cNvSpPr>
          <p:nvPr/>
        </p:nvSpPr>
        <p:spPr bwMode="auto">
          <a:xfrm>
            <a:off x="714348" y="0"/>
            <a:ext cx="7704138" cy="952500"/>
          </a:xfrm>
          <a:prstGeom prst="ribbon">
            <a:avLst>
              <a:gd name="adj1" fmla="val 12500"/>
              <a:gd name="adj2" fmla="val 69722"/>
            </a:avLst>
          </a:prstGeom>
          <a:solidFill>
            <a:srgbClr val="FFCC66"/>
          </a:solidFill>
          <a:ln w="9525">
            <a:solidFill>
              <a:schemeClr val="tx1"/>
            </a:solidFill>
            <a:round/>
            <a:headEnd/>
            <a:tailEnd/>
          </a:ln>
        </p:spPr>
        <p:txBody>
          <a:bodyPr wrap="none" anchor="ctr"/>
          <a:lstStyle/>
          <a:p>
            <a:pPr algn="ctr"/>
            <a:r>
              <a:rPr lang="ru-RU" sz="2400" b="1" dirty="0">
                <a:latin typeface="Rubius" pitchFamily="2" charset="0"/>
              </a:rPr>
              <a:t>Д О М С К И Й     С О Б О Р </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Scale>
                                      <p:cBhvr>
                                        <p:cTn id="1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
                                        </p:tgtEl>
                                        <p:attrNameLst>
                                          <p:attrName>ppt_x</p:attrName>
                                          <p:attrName>ppt_y</p:attrName>
                                        </p:attrNameLst>
                                      </p:cBhvr>
                                    </p:animMotion>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pic>
        <p:nvPicPr>
          <p:cNvPr id="4" name="Picture 6" descr="H:\витраж\27.jpg"/>
          <p:cNvPicPr>
            <a:picLocks noGrp="1" noChangeAspect="1" noChangeArrowheads="1"/>
          </p:cNvPicPr>
          <p:nvPr>
            <p:ph idx="1"/>
          </p:nvPr>
        </p:nvPicPr>
        <p:blipFill>
          <a:blip r:embed="rId2" cstate="print"/>
          <a:srcRect/>
          <a:stretch>
            <a:fillRect/>
          </a:stretch>
        </p:blipFill>
        <p:spPr bwMode="auto">
          <a:xfrm>
            <a:off x="571472" y="0"/>
            <a:ext cx="8072494" cy="6858000"/>
          </a:xfrm>
          <a:prstGeom prst="rect">
            <a:avLst/>
          </a:prstGeom>
          <a:noFill/>
          <a:ln w="9525">
            <a:noFill/>
            <a:miter lim="800000"/>
            <a:headEnd/>
            <a:tailEnd/>
          </a:ln>
        </p:spPr>
      </p:pic>
      <p:sp>
        <p:nvSpPr>
          <p:cNvPr id="5" name="AutoShape 7"/>
          <p:cNvSpPr>
            <a:spLocks noChangeArrowheads="1"/>
          </p:cNvSpPr>
          <p:nvPr/>
        </p:nvSpPr>
        <p:spPr bwMode="auto">
          <a:xfrm>
            <a:off x="755650" y="5445125"/>
            <a:ext cx="7704138" cy="1412875"/>
          </a:xfrm>
          <a:prstGeom prst="ribbon">
            <a:avLst>
              <a:gd name="adj1" fmla="val 12500"/>
              <a:gd name="adj2" fmla="val 69722"/>
            </a:avLst>
          </a:prstGeom>
          <a:solidFill>
            <a:srgbClr val="FFCC66"/>
          </a:solidFill>
          <a:ln w="9525">
            <a:solidFill>
              <a:schemeClr val="tx1"/>
            </a:solidFill>
            <a:round/>
            <a:headEnd/>
            <a:tailEnd/>
          </a:ln>
        </p:spPr>
        <p:txBody>
          <a:bodyPr wrap="none" anchor="ctr"/>
          <a:lstStyle/>
          <a:p>
            <a:pPr algn="ctr"/>
            <a:r>
              <a:rPr lang="ru-RU" sz="1600" dirty="0">
                <a:latin typeface="Arial" charset="0"/>
              </a:rPr>
              <a:t>Разноцветный витраж заиграл, засиял…</a:t>
            </a:r>
          </a:p>
          <a:p>
            <a:pPr algn="ctr"/>
            <a:r>
              <a:rPr lang="ru-RU" sz="1600" dirty="0">
                <a:latin typeface="Arial" charset="0"/>
              </a:rPr>
              <a:t>Сложен нежной рукой за осколком осколок…</a:t>
            </a:r>
          </a:p>
          <a:p>
            <a:pPr algn="ctr"/>
            <a:r>
              <a:rPr lang="ru-RU" sz="1600" dirty="0">
                <a:latin typeface="Arial" charset="0"/>
              </a:rPr>
              <a:t>Из разбитых надежд мозаичным узором</a:t>
            </a:r>
          </a:p>
          <a:p>
            <a:pPr algn="ctr"/>
            <a:r>
              <a:rPr lang="ru-RU" sz="1600" dirty="0">
                <a:latin typeface="Arial" charset="0"/>
              </a:rPr>
              <a:t>Мастер живую картину по кусочкам собрал…</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Scale>
                                      <p:cBhvr>
                                        <p:cTn id="1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
                                        </p:tgtEl>
                                        <p:attrNameLst>
                                          <p:attrName>ppt_x</p:attrName>
                                          <p:attrName>ppt_y</p:attrName>
                                        </p:attrNameLst>
                                      </p:cBhvr>
                                    </p:animMotion>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pic>
        <p:nvPicPr>
          <p:cNvPr id="4" name="Picture 5" descr="23"/>
          <p:cNvPicPr>
            <a:picLocks noGrp="1" noChangeAspect="1" noChangeArrowheads="1"/>
          </p:cNvPicPr>
          <p:nvPr>
            <p:ph idx="1"/>
          </p:nvPr>
        </p:nvPicPr>
        <p:blipFill>
          <a:blip r:embed="rId2" cstate="print"/>
          <a:srcRect/>
          <a:stretch>
            <a:fillRect/>
          </a:stretch>
        </p:blipFill>
        <p:spPr bwMode="auto">
          <a:xfrm>
            <a:off x="998423" y="0"/>
            <a:ext cx="7288353" cy="6858000"/>
          </a:xfrm>
          <a:prstGeom prst="rect">
            <a:avLst/>
          </a:prstGeom>
          <a:noFill/>
          <a:ln w="9525">
            <a:noFill/>
            <a:miter lim="800000"/>
            <a:headEnd/>
            <a:tailEnd/>
          </a:ln>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4" name="Rectangle 4"/>
          <p:cNvSpPr txBox="1">
            <a:spLocks/>
          </p:cNvSpPr>
          <p:nvPr/>
        </p:nvSpPr>
        <p:spPr>
          <a:xfrm>
            <a:off x="0" y="214290"/>
            <a:ext cx="8501090" cy="1214438"/>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3200" b="1" i="0" u="none" strike="noStrike" kern="0" cap="none" spc="0" normalizeH="0" baseline="0" noProof="0" dirty="0" smtClean="0">
                <a:ln>
                  <a:noFill/>
                </a:ln>
                <a:solidFill>
                  <a:schemeClr val="tx2"/>
                </a:solidFill>
                <a:effectLst/>
                <a:uLnTx/>
                <a:uFillTx/>
                <a:latin typeface="Arial" charset="0"/>
                <a:ea typeface="+mj-ea"/>
                <a:cs typeface="+mj-cs"/>
              </a:rPr>
              <a:t>Техника Тиффани</a:t>
            </a:r>
            <a:r>
              <a:rPr kumimoji="0" lang="ru-RU" sz="4400" b="0" i="0" u="none" strike="noStrike" kern="0" cap="none" spc="0" normalizeH="0" baseline="0" noProof="0" dirty="0" smtClean="0">
                <a:ln>
                  <a:noFill/>
                </a:ln>
                <a:solidFill>
                  <a:schemeClr val="tx2"/>
                </a:solidFill>
                <a:effectLst/>
                <a:uLnTx/>
                <a:uFillTx/>
                <a:latin typeface="+mj-lt"/>
                <a:ea typeface="+mj-ea"/>
                <a:cs typeface="+mj-cs"/>
              </a:rPr>
              <a:t> </a:t>
            </a:r>
          </a:p>
        </p:txBody>
      </p:sp>
      <p:pic>
        <p:nvPicPr>
          <p:cNvPr id="5" name="Picture 6" descr="vaza_vinogr"/>
          <p:cNvPicPr>
            <a:picLocks noGrp="1" noChangeAspect="1" noChangeArrowheads="1"/>
          </p:cNvPicPr>
          <p:nvPr>
            <p:ph idx="1"/>
          </p:nvPr>
        </p:nvPicPr>
        <p:blipFill>
          <a:blip r:embed="rId2" cstate="print"/>
          <a:srcRect/>
          <a:stretch>
            <a:fillRect/>
          </a:stretch>
        </p:blipFill>
        <p:spPr bwMode="auto">
          <a:xfrm>
            <a:off x="5500694" y="928670"/>
            <a:ext cx="3643306" cy="5929330"/>
          </a:xfrm>
          <a:prstGeom prst="rect">
            <a:avLst/>
          </a:prstGeom>
          <a:noFill/>
          <a:ln w="9525">
            <a:noFill/>
            <a:miter lim="800000"/>
            <a:headEnd/>
            <a:tailEnd/>
          </a:ln>
        </p:spPr>
      </p:pic>
      <p:pic>
        <p:nvPicPr>
          <p:cNvPr id="6" name="Picture 5" descr="24344838048339847b5b5e"/>
          <p:cNvPicPr>
            <a:picLocks noChangeAspect="1" noChangeArrowheads="1"/>
          </p:cNvPicPr>
          <p:nvPr/>
        </p:nvPicPr>
        <p:blipFill>
          <a:blip r:embed="rId3" cstate="print"/>
          <a:srcRect/>
          <a:stretch>
            <a:fillRect/>
          </a:stretch>
        </p:blipFill>
        <p:spPr bwMode="auto">
          <a:xfrm>
            <a:off x="0" y="2645398"/>
            <a:ext cx="7286644" cy="4212602"/>
          </a:xfrm>
          <a:prstGeom prst="rect">
            <a:avLst/>
          </a:prstGeom>
          <a:noFill/>
          <a:ln w="9525">
            <a:noFill/>
            <a:miter lim="800000"/>
            <a:headEnd/>
            <a:tailEnd/>
          </a:ln>
        </p:spPr>
      </p:pic>
      <p:pic>
        <p:nvPicPr>
          <p:cNvPr id="7" name="Picture 8" descr="56067587748339719623a2"/>
          <p:cNvPicPr>
            <a:picLocks noChangeAspect="1" noChangeArrowheads="1"/>
          </p:cNvPicPr>
          <p:nvPr/>
        </p:nvPicPr>
        <p:blipFill>
          <a:blip r:embed="rId4" cstate="print"/>
          <a:srcRect/>
          <a:stretch>
            <a:fillRect/>
          </a:stretch>
        </p:blipFill>
        <p:spPr bwMode="auto">
          <a:xfrm>
            <a:off x="0" y="1000108"/>
            <a:ext cx="3587750" cy="5857892"/>
          </a:xfrm>
          <a:prstGeom prst="rect">
            <a:avLst/>
          </a:prstGeom>
          <a:noFill/>
          <a:ln w="9525">
            <a:noFill/>
            <a:miter lim="800000"/>
            <a:headEnd/>
            <a:tailEnd/>
          </a:ln>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7" presetClass="entr" presetSubtype="1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4" name="Rectangle 4"/>
          <p:cNvSpPr txBox="1">
            <a:spLocks/>
          </p:cNvSpPr>
          <p:nvPr/>
        </p:nvSpPr>
        <p:spPr>
          <a:xfrm>
            <a:off x="-357222" y="285728"/>
            <a:ext cx="9001188" cy="1214438"/>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3200" b="1" i="0" u="none" strike="noStrike" kern="0" cap="none" spc="0" normalizeH="0" baseline="0" noProof="0" dirty="0" smtClean="0">
                <a:ln>
                  <a:noFill/>
                </a:ln>
                <a:solidFill>
                  <a:schemeClr val="tx2"/>
                </a:solidFill>
                <a:effectLst/>
                <a:uLnTx/>
                <a:uFillTx/>
                <a:latin typeface="Arial" charset="0"/>
                <a:ea typeface="+mj-ea"/>
                <a:cs typeface="+mj-cs"/>
              </a:rPr>
              <a:t>Техника Тиффани</a:t>
            </a:r>
            <a:r>
              <a:rPr kumimoji="0" lang="ru-RU" sz="4400" b="0" i="0" u="none" strike="noStrike" kern="0" cap="none" spc="0" normalizeH="0" baseline="0" noProof="0" dirty="0" smtClean="0">
                <a:ln>
                  <a:noFill/>
                </a:ln>
                <a:solidFill>
                  <a:schemeClr val="tx2"/>
                </a:solidFill>
                <a:effectLst/>
                <a:uLnTx/>
                <a:uFillTx/>
                <a:latin typeface="+mj-lt"/>
                <a:ea typeface="+mj-ea"/>
                <a:cs typeface="+mj-cs"/>
              </a:rPr>
              <a:t> </a:t>
            </a:r>
          </a:p>
        </p:txBody>
      </p:sp>
      <p:pic>
        <p:nvPicPr>
          <p:cNvPr id="5" name="Picture 9" descr="14532185_1"/>
          <p:cNvPicPr>
            <a:picLocks noGrp="1" noChangeAspect="1" noChangeArrowheads="1"/>
          </p:cNvPicPr>
          <p:nvPr>
            <p:ph idx="1"/>
          </p:nvPr>
        </p:nvPicPr>
        <p:blipFill>
          <a:blip r:embed="rId2" cstate="print"/>
          <a:srcRect/>
          <a:stretch>
            <a:fillRect/>
          </a:stretch>
        </p:blipFill>
        <p:spPr bwMode="auto">
          <a:xfrm>
            <a:off x="0" y="1214422"/>
            <a:ext cx="4276617" cy="5643578"/>
          </a:xfrm>
          <a:prstGeom prst="rect">
            <a:avLst/>
          </a:prstGeom>
          <a:noFill/>
          <a:ln w="9525">
            <a:noFill/>
            <a:miter lim="800000"/>
            <a:headEnd/>
            <a:tailEnd/>
          </a:ln>
        </p:spPr>
      </p:pic>
      <p:pic>
        <p:nvPicPr>
          <p:cNvPr id="6" name="Picture 7" descr="14531991_1"/>
          <p:cNvPicPr>
            <a:picLocks noChangeAspect="1" noChangeArrowheads="1"/>
          </p:cNvPicPr>
          <p:nvPr/>
        </p:nvPicPr>
        <p:blipFill>
          <a:blip r:embed="rId3" cstate="print"/>
          <a:srcRect/>
          <a:stretch>
            <a:fillRect/>
          </a:stretch>
        </p:blipFill>
        <p:spPr bwMode="auto">
          <a:xfrm>
            <a:off x="5357818" y="1214423"/>
            <a:ext cx="3786182" cy="5643578"/>
          </a:xfrm>
          <a:prstGeom prst="rect">
            <a:avLst/>
          </a:prstGeom>
          <a:noFill/>
          <a:ln w="9525">
            <a:noFill/>
            <a:miter lim="800000"/>
            <a:headEnd/>
            <a:tailEnd/>
          </a:ln>
        </p:spPr>
      </p:pic>
      <p:pic>
        <p:nvPicPr>
          <p:cNvPr id="7" name="Picture 5" descr="43729944_1"/>
          <p:cNvPicPr>
            <a:picLocks noChangeAspect="1" noChangeArrowheads="1"/>
          </p:cNvPicPr>
          <p:nvPr/>
        </p:nvPicPr>
        <p:blipFill>
          <a:blip r:embed="rId4" cstate="print"/>
          <a:srcRect/>
          <a:stretch>
            <a:fillRect/>
          </a:stretch>
        </p:blipFill>
        <p:spPr bwMode="auto">
          <a:xfrm>
            <a:off x="0" y="1571613"/>
            <a:ext cx="4286248" cy="5286387"/>
          </a:xfrm>
          <a:prstGeom prst="rect">
            <a:avLst/>
          </a:prstGeom>
          <a:noFill/>
          <a:ln w="9525">
            <a:noFill/>
            <a:miter lim="800000"/>
            <a:headEnd/>
            <a:tailEnd/>
          </a:ln>
        </p:spPr>
      </p:pic>
      <p:pic>
        <p:nvPicPr>
          <p:cNvPr id="8" name="Picture 10" descr="328160529"/>
          <p:cNvPicPr>
            <a:picLocks noChangeAspect="1" noChangeArrowheads="1"/>
          </p:cNvPicPr>
          <p:nvPr/>
        </p:nvPicPr>
        <p:blipFill>
          <a:blip r:embed="rId5" cstate="print"/>
          <a:srcRect/>
          <a:stretch>
            <a:fillRect/>
          </a:stretch>
        </p:blipFill>
        <p:spPr bwMode="auto">
          <a:xfrm>
            <a:off x="5357818" y="1643050"/>
            <a:ext cx="3786182" cy="5214950"/>
          </a:xfrm>
          <a:prstGeom prst="rect">
            <a:avLst/>
          </a:prstGeom>
          <a:noFill/>
          <a:ln w="9525">
            <a:noFill/>
            <a:miter lim="800000"/>
            <a:headEnd/>
            <a:tailEnd/>
          </a:ln>
        </p:spPr>
      </p:pic>
      <p:pic>
        <p:nvPicPr>
          <p:cNvPr id="9" name="Picture 8" descr="14532327_1"/>
          <p:cNvPicPr>
            <a:picLocks noChangeAspect="1" noChangeArrowheads="1"/>
          </p:cNvPicPr>
          <p:nvPr/>
        </p:nvPicPr>
        <p:blipFill>
          <a:blip r:embed="rId6" cstate="print"/>
          <a:srcRect/>
          <a:stretch>
            <a:fillRect/>
          </a:stretch>
        </p:blipFill>
        <p:spPr bwMode="auto">
          <a:xfrm>
            <a:off x="5357818" y="2000240"/>
            <a:ext cx="3786182" cy="4857760"/>
          </a:xfrm>
          <a:prstGeom prst="rect">
            <a:avLst/>
          </a:prstGeom>
          <a:noFill/>
          <a:ln w="9525">
            <a:noFill/>
            <a:miter lim="800000"/>
            <a:headEnd/>
            <a:tailEnd/>
          </a:ln>
        </p:spPr>
      </p:pic>
      <p:pic>
        <p:nvPicPr>
          <p:cNvPr id="10" name="Picture 6" descr="1168912864483397694f162"/>
          <p:cNvPicPr>
            <a:picLocks noChangeAspect="1" noChangeArrowheads="1"/>
          </p:cNvPicPr>
          <p:nvPr/>
        </p:nvPicPr>
        <p:blipFill>
          <a:blip r:embed="rId7" cstate="print"/>
          <a:srcRect/>
          <a:stretch>
            <a:fillRect/>
          </a:stretch>
        </p:blipFill>
        <p:spPr bwMode="auto">
          <a:xfrm>
            <a:off x="0" y="2030415"/>
            <a:ext cx="4286248" cy="4827585"/>
          </a:xfrm>
          <a:prstGeom prst="rect">
            <a:avLst/>
          </a:prstGeom>
          <a:noFill/>
          <a:ln w="9525">
            <a:noFill/>
            <a:miter lim="800000"/>
            <a:headEnd/>
            <a:tailEnd/>
          </a:ln>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 calcmode="lin" valueType="num">
                                      <p:cBhvr>
                                        <p:cTn id="17" dur="500" fill="hold"/>
                                        <p:tgtEl>
                                          <p:spTgt spid="5"/>
                                        </p:tgtEl>
                                        <p:attrNameLst>
                                          <p:attrName>style.rotation</p:attrName>
                                        </p:attrNameLst>
                                      </p:cBhvr>
                                      <p:tavLst>
                                        <p:tav tm="0">
                                          <p:val>
                                            <p:fltVal val="360"/>
                                          </p:val>
                                        </p:tav>
                                        <p:tav tm="100000">
                                          <p:val>
                                            <p:fltVal val="0"/>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360"/>
                                          </p:val>
                                        </p:tav>
                                        <p:tav tm="100000">
                                          <p:val>
                                            <p:fltVal val="0"/>
                                          </p:val>
                                        </p:tav>
                                      </p:tavLst>
                                    </p:anim>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style.rotation</p:attrName>
                                        </p:attrNameLst>
                                      </p:cBhvr>
                                      <p:tavLst>
                                        <p:tav tm="0">
                                          <p:val>
                                            <p:fltVal val="360"/>
                                          </p:val>
                                        </p:tav>
                                        <p:tav tm="100000">
                                          <p:val>
                                            <p:fltVal val="0"/>
                                          </p:val>
                                        </p:tav>
                                      </p:tavLst>
                                    </p:anim>
                                    <p:animEffect transition="in" filter="fade">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 calcmode="lin" valueType="num">
                                      <p:cBhvr>
                                        <p:cTn id="41" dur="500" fill="hold"/>
                                        <p:tgtEl>
                                          <p:spTgt spid="8"/>
                                        </p:tgtEl>
                                        <p:attrNameLst>
                                          <p:attrName>style.rotation</p:attrName>
                                        </p:attrNameLst>
                                      </p:cBhvr>
                                      <p:tavLst>
                                        <p:tav tm="0">
                                          <p:val>
                                            <p:fltVal val="360"/>
                                          </p:val>
                                        </p:tav>
                                        <p:tav tm="100000">
                                          <p:val>
                                            <p:fltVal val="0"/>
                                          </p:val>
                                        </p:tav>
                                      </p:tavLst>
                                    </p:anim>
                                    <p:animEffect transition="in" filter="fade">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 calcmode="lin" valueType="num">
                                      <p:cBhvr>
                                        <p:cTn id="49" dur="500" fill="hold"/>
                                        <p:tgtEl>
                                          <p:spTgt spid="10"/>
                                        </p:tgtEl>
                                        <p:attrNameLst>
                                          <p:attrName>style.rotation</p:attrName>
                                        </p:attrNameLst>
                                      </p:cBhvr>
                                      <p:tavLst>
                                        <p:tav tm="0">
                                          <p:val>
                                            <p:fltVal val="360"/>
                                          </p:val>
                                        </p:tav>
                                        <p:tav tm="100000">
                                          <p:val>
                                            <p:fltVal val="0"/>
                                          </p:val>
                                        </p:tav>
                                      </p:tavLst>
                                    </p:anim>
                                    <p:animEffect transition="in" filter="fade">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fltVal val="0"/>
                                          </p:val>
                                        </p:tav>
                                        <p:tav tm="100000">
                                          <p:val>
                                            <p:strVal val="#ppt_w"/>
                                          </p:val>
                                        </p:tav>
                                      </p:tavLst>
                                    </p:anim>
                                    <p:anim calcmode="lin" valueType="num">
                                      <p:cBhvr>
                                        <p:cTn id="56" dur="500" fill="hold"/>
                                        <p:tgtEl>
                                          <p:spTgt spid="9"/>
                                        </p:tgtEl>
                                        <p:attrNameLst>
                                          <p:attrName>ppt_h</p:attrName>
                                        </p:attrNameLst>
                                      </p:cBhvr>
                                      <p:tavLst>
                                        <p:tav tm="0">
                                          <p:val>
                                            <p:fltVal val="0"/>
                                          </p:val>
                                        </p:tav>
                                        <p:tav tm="100000">
                                          <p:val>
                                            <p:strVal val="#ppt_h"/>
                                          </p:val>
                                        </p:tav>
                                      </p:tavLst>
                                    </p:anim>
                                    <p:anim calcmode="lin" valueType="num">
                                      <p:cBhvr>
                                        <p:cTn id="57" dur="500" fill="hold"/>
                                        <p:tgtEl>
                                          <p:spTgt spid="9"/>
                                        </p:tgtEl>
                                        <p:attrNameLst>
                                          <p:attrName>style.rotation</p:attrName>
                                        </p:attrNameLst>
                                      </p:cBhvr>
                                      <p:tavLst>
                                        <p:tav tm="0">
                                          <p:val>
                                            <p:fltVal val="360"/>
                                          </p:val>
                                        </p:tav>
                                        <p:tav tm="100000">
                                          <p:val>
                                            <p:fltVal val="0"/>
                                          </p:val>
                                        </p:tav>
                                      </p:tavLst>
                                    </p:anim>
                                    <p:animEffect transition="in" filter="fade">
                                      <p:cBhvr>
                                        <p:cTn id="5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pic>
        <p:nvPicPr>
          <p:cNvPr id="4" name="Picture 16" descr="Picture"/>
          <p:cNvPicPr>
            <a:picLocks noGrp="1" noChangeAspect="1" noChangeArrowheads="1"/>
          </p:cNvPicPr>
          <p:nvPr>
            <p:ph idx="1"/>
          </p:nvPr>
        </p:nvPicPr>
        <p:blipFill>
          <a:blip r:embed="rId2" cstate="print">
            <a:clrChange>
              <a:clrFrom>
                <a:srgbClr val="FFFFFF"/>
              </a:clrFrom>
              <a:clrTo>
                <a:srgbClr val="FFFFFF">
                  <a:alpha val="0"/>
                </a:srgbClr>
              </a:clrTo>
            </a:clrChange>
          </a:blip>
          <a:srcRect l="4768" t="3574" r="4768" b="2681"/>
          <a:stretch>
            <a:fillRect/>
          </a:stretch>
        </p:blipFill>
        <p:spPr bwMode="auto">
          <a:xfrm>
            <a:off x="3357554" y="1285860"/>
            <a:ext cx="3000396" cy="4148890"/>
          </a:xfrm>
          <a:prstGeom prst="rect">
            <a:avLst/>
          </a:prstGeom>
          <a:noFill/>
          <a:ln w="9525">
            <a:noFill/>
            <a:miter lim="800000"/>
            <a:headEnd/>
            <a:tailEnd/>
          </a:ln>
        </p:spPr>
      </p:pic>
      <p:sp>
        <p:nvSpPr>
          <p:cNvPr id="5" name="TextBox 4"/>
          <p:cNvSpPr txBox="1"/>
          <p:nvPr/>
        </p:nvSpPr>
        <p:spPr>
          <a:xfrm>
            <a:off x="2857488" y="214290"/>
            <a:ext cx="2571768" cy="769441"/>
          </a:xfrm>
          <a:prstGeom prst="rect">
            <a:avLst/>
          </a:prstGeom>
          <a:noFill/>
        </p:spPr>
        <p:txBody>
          <a:bodyPr wrap="square" rtlCol="0">
            <a:spAutoFit/>
          </a:bodyPr>
          <a:lstStyle/>
          <a:p>
            <a:r>
              <a:rPr lang="ru-RU" sz="4400" dirty="0" err="1" smtClean="0"/>
              <a:t>Фьюзинг</a:t>
            </a:r>
            <a:endParaRPr lang="ru-RU" sz="4400" dirty="0"/>
          </a:p>
        </p:txBody>
      </p:sp>
      <p:pic>
        <p:nvPicPr>
          <p:cNvPr id="6" name="Picture 5"/>
          <p:cNvPicPr>
            <a:picLocks noChangeAspect="1" noChangeArrowheads="1"/>
          </p:cNvPicPr>
          <p:nvPr/>
        </p:nvPicPr>
        <p:blipFill>
          <a:blip r:embed="rId3" cstate="print">
            <a:clrChange>
              <a:clrFrom>
                <a:srgbClr val="FFFFFF"/>
              </a:clrFrom>
              <a:clrTo>
                <a:srgbClr val="FFFFFF">
                  <a:alpha val="0"/>
                </a:srgbClr>
              </a:clrTo>
            </a:clrChange>
          </a:blip>
          <a:srcRect r="49263"/>
          <a:stretch>
            <a:fillRect/>
          </a:stretch>
        </p:blipFill>
        <p:spPr bwMode="auto">
          <a:xfrm>
            <a:off x="0" y="642918"/>
            <a:ext cx="2373312" cy="2378075"/>
          </a:xfrm>
          <a:prstGeom prst="rect">
            <a:avLst/>
          </a:prstGeom>
          <a:noFill/>
          <a:ln w="9525">
            <a:noFill/>
            <a:miter lim="800000"/>
            <a:headEnd/>
            <a:tailEnd/>
          </a:ln>
        </p:spPr>
      </p:pic>
      <p:pic>
        <p:nvPicPr>
          <p:cNvPr id="8" name="Picture 10" descr="5074291"/>
          <p:cNvPicPr>
            <a:picLocks noChangeAspect="1" noChangeArrowheads="1"/>
          </p:cNvPicPr>
          <p:nvPr/>
        </p:nvPicPr>
        <p:blipFill>
          <a:blip r:embed="rId4" cstate="print"/>
          <a:srcRect/>
          <a:stretch>
            <a:fillRect/>
          </a:stretch>
        </p:blipFill>
        <p:spPr bwMode="auto">
          <a:xfrm>
            <a:off x="6546850" y="1214422"/>
            <a:ext cx="2597150" cy="3000396"/>
          </a:xfrm>
          <a:prstGeom prst="rect">
            <a:avLst/>
          </a:prstGeom>
          <a:noFill/>
        </p:spPr>
      </p:pic>
      <p:pic>
        <p:nvPicPr>
          <p:cNvPr id="9" name="Picture 6"/>
          <p:cNvPicPr>
            <a:picLocks noChangeAspect="1" noChangeArrowheads="1"/>
          </p:cNvPicPr>
          <p:nvPr/>
        </p:nvPicPr>
        <p:blipFill>
          <a:blip r:embed="rId5" cstate="print"/>
          <a:srcRect/>
          <a:stretch>
            <a:fillRect/>
          </a:stretch>
        </p:blipFill>
        <p:spPr bwMode="auto">
          <a:xfrm>
            <a:off x="0" y="5572140"/>
            <a:ext cx="6306838" cy="1285860"/>
          </a:xfrm>
          <a:prstGeom prst="rect">
            <a:avLst/>
          </a:prstGeom>
          <a:noFill/>
          <a:ln w="9525">
            <a:noFill/>
            <a:miter lim="800000"/>
            <a:headEnd/>
            <a:tailEnd/>
          </a:ln>
        </p:spPr>
      </p:pic>
      <p:pic>
        <p:nvPicPr>
          <p:cNvPr id="10" name="Picture 12" descr="post-1575856-1286029678"/>
          <p:cNvPicPr>
            <a:picLocks noChangeAspect="1" noChangeArrowheads="1"/>
          </p:cNvPicPr>
          <p:nvPr/>
        </p:nvPicPr>
        <p:blipFill>
          <a:blip r:embed="rId6" cstate="print"/>
          <a:srcRect/>
          <a:stretch>
            <a:fillRect/>
          </a:stretch>
        </p:blipFill>
        <p:spPr bwMode="auto">
          <a:xfrm>
            <a:off x="0" y="3174418"/>
            <a:ext cx="3214678" cy="2053222"/>
          </a:xfrm>
          <a:prstGeom prst="rect">
            <a:avLst/>
          </a:prstGeom>
          <a:noFill/>
          <a:ln w="9525">
            <a:noFill/>
            <a:miter lim="800000"/>
            <a:headEnd/>
            <a:tailEnd/>
          </a:ln>
        </p:spPr>
      </p:pic>
      <p:pic>
        <p:nvPicPr>
          <p:cNvPr id="11" name="Picture 13" descr="i"/>
          <p:cNvPicPr>
            <a:picLocks noChangeAspect="1" noChangeArrowheads="1"/>
          </p:cNvPicPr>
          <p:nvPr/>
        </p:nvPicPr>
        <p:blipFill>
          <a:blip r:embed="rId7" cstate="print">
            <a:clrChange>
              <a:clrFrom>
                <a:srgbClr val="D6D4D7"/>
              </a:clrFrom>
              <a:clrTo>
                <a:srgbClr val="D6D4D7">
                  <a:alpha val="0"/>
                </a:srgbClr>
              </a:clrTo>
            </a:clrChange>
          </a:blip>
          <a:srcRect/>
          <a:stretch>
            <a:fillRect/>
          </a:stretch>
        </p:blipFill>
        <p:spPr bwMode="auto">
          <a:xfrm>
            <a:off x="2643174" y="1285860"/>
            <a:ext cx="1408063" cy="1357322"/>
          </a:xfrm>
          <a:prstGeom prst="rect">
            <a:avLst/>
          </a:prstGeom>
          <a:noFill/>
          <a:ln w="9525">
            <a:noFill/>
            <a:miter lim="800000"/>
            <a:headEnd/>
            <a:tailEnd/>
          </a:ln>
        </p:spPr>
      </p:pic>
      <p:pic>
        <p:nvPicPr>
          <p:cNvPr id="12" name="Picture 13" descr="i"/>
          <p:cNvPicPr>
            <a:picLocks noChangeAspect="1" noChangeArrowheads="1"/>
          </p:cNvPicPr>
          <p:nvPr/>
        </p:nvPicPr>
        <p:blipFill>
          <a:blip r:embed="rId7" cstate="print">
            <a:clrChange>
              <a:clrFrom>
                <a:srgbClr val="D6D4D7"/>
              </a:clrFrom>
              <a:clrTo>
                <a:srgbClr val="D6D4D7">
                  <a:alpha val="0"/>
                </a:srgbClr>
              </a:clrTo>
            </a:clrChange>
          </a:blip>
          <a:srcRect/>
          <a:stretch>
            <a:fillRect/>
          </a:stretch>
        </p:blipFill>
        <p:spPr bwMode="auto">
          <a:xfrm>
            <a:off x="5429256" y="1285860"/>
            <a:ext cx="1333954" cy="1285884"/>
          </a:xfrm>
          <a:prstGeom prst="rect">
            <a:avLst/>
          </a:prstGeom>
          <a:noFill/>
          <a:ln w="9525">
            <a:noFill/>
            <a:miter lim="800000"/>
            <a:headEnd/>
            <a:tailEnd/>
          </a:ln>
        </p:spPr>
      </p:pic>
      <p:pic>
        <p:nvPicPr>
          <p:cNvPr id="13" name="Picture 7" descr="f948b50b369e"/>
          <p:cNvPicPr>
            <a:picLocks noChangeAspect="1" noChangeArrowheads="1"/>
          </p:cNvPicPr>
          <p:nvPr/>
        </p:nvPicPr>
        <p:blipFill>
          <a:blip r:embed="rId8" cstate="print"/>
          <a:srcRect/>
          <a:stretch>
            <a:fillRect/>
          </a:stretch>
        </p:blipFill>
        <p:spPr bwMode="auto">
          <a:xfrm>
            <a:off x="6407150" y="4489450"/>
            <a:ext cx="2736850" cy="2368550"/>
          </a:xfrm>
          <a:prstGeom prst="rect">
            <a:avLst/>
          </a:prstGeom>
          <a:noFill/>
          <a:ln w="9525">
            <a:noFill/>
            <a:miter lim="800000"/>
            <a:headEnd/>
            <a:tailEnd/>
          </a:ln>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3"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childTnLst>
                                </p:cTn>
                              </p:par>
                              <p:par>
                                <p:cTn id="14" presetID="23" presetClass="entr" presetSubtype="16"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childTnLst>
                                </p:cTn>
                              </p:par>
                            </p:childTnLst>
                          </p:cTn>
                        </p:par>
                        <p:par>
                          <p:cTn id="18" fill="hold">
                            <p:stCondLst>
                              <p:cond delay="2000"/>
                            </p:stCondLst>
                            <p:childTnLst>
                              <p:par>
                                <p:cTn id="19" presetID="2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childTnLst>
                                </p:cTn>
                              </p:par>
                            </p:childTnLst>
                          </p:cTn>
                        </p:par>
                        <p:par>
                          <p:cTn id="23" fill="hold">
                            <p:stCondLst>
                              <p:cond delay="3000"/>
                            </p:stCondLst>
                            <p:childTnLst>
                              <p:par>
                                <p:cTn id="24" presetID="23" presetClass="entr" presetSubtype="16"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1000" fill="hold"/>
                                        <p:tgtEl>
                                          <p:spTgt spid="10"/>
                                        </p:tgtEl>
                                        <p:attrNameLst>
                                          <p:attrName>ppt_w</p:attrName>
                                        </p:attrNameLst>
                                      </p:cBhvr>
                                      <p:tavLst>
                                        <p:tav tm="0">
                                          <p:val>
                                            <p:fltVal val="0"/>
                                          </p:val>
                                        </p:tav>
                                        <p:tav tm="100000">
                                          <p:val>
                                            <p:strVal val="#ppt_w"/>
                                          </p:val>
                                        </p:tav>
                                      </p:tavLst>
                                    </p:anim>
                                    <p:anim calcmode="lin" valueType="num">
                                      <p:cBhvr>
                                        <p:cTn id="27" dur="1000" fill="hold"/>
                                        <p:tgtEl>
                                          <p:spTgt spid="10"/>
                                        </p:tgtEl>
                                        <p:attrNameLst>
                                          <p:attrName>ppt_h</p:attrName>
                                        </p:attrNameLst>
                                      </p:cBhvr>
                                      <p:tavLst>
                                        <p:tav tm="0">
                                          <p:val>
                                            <p:fltVal val="0"/>
                                          </p:val>
                                        </p:tav>
                                        <p:tav tm="100000">
                                          <p:val>
                                            <p:strVal val="#ppt_h"/>
                                          </p:val>
                                        </p:tav>
                                      </p:tavLst>
                                    </p:anim>
                                  </p:childTnLst>
                                </p:cTn>
                              </p:par>
                            </p:childTnLst>
                          </p:cTn>
                        </p:par>
                        <p:par>
                          <p:cTn id="28" fill="hold">
                            <p:stCondLst>
                              <p:cond delay="4000"/>
                            </p:stCondLst>
                            <p:childTnLst>
                              <p:par>
                                <p:cTn id="29" presetID="2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childTnLst>
                                </p:cTn>
                              </p:par>
                            </p:childTnLst>
                          </p:cTn>
                        </p:par>
                        <p:par>
                          <p:cTn id="33" fill="hold">
                            <p:stCondLst>
                              <p:cond delay="5000"/>
                            </p:stCondLst>
                            <p:childTnLst>
                              <p:par>
                                <p:cTn id="34" presetID="23" presetClass="entr" presetSubtype="16"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ppt_w</p:attrName>
                                        </p:attrNameLst>
                                      </p:cBhvr>
                                      <p:tavLst>
                                        <p:tav tm="0">
                                          <p:val>
                                            <p:fltVal val="0"/>
                                          </p:val>
                                        </p:tav>
                                        <p:tav tm="100000">
                                          <p:val>
                                            <p:strVal val="#ppt_w"/>
                                          </p:val>
                                        </p:tav>
                                      </p:tavLst>
                                    </p:anim>
                                    <p:anim calcmode="lin" valueType="num">
                                      <p:cBhvr>
                                        <p:cTn id="37" dur="1000" fill="hold"/>
                                        <p:tgtEl>
                                          <p:spTgt spid="12"/>
                                        </p:tgtEl>
                                        <p:attrNameLst>
                                          <p:attrName>ppt_h</p:attrName>
                                        </p:attrNameLst>
                                      </p:cBhvr>
                                      <p:tavLst>
                                        <p:tav tm="0">
                                          <p:val>
                                            <p:fltVal val="0"/>
                                          </p:val>
                                        </p:tav>
                                        <p:tav tm="100000">
                                          <p:val>
                                            <p:strVal val="#ppt_h"/>
                                          </p:val>
                                        </p:tav>
                                      </p:tavLst>
                                    </p:anim>
                                  </p:childTnLst>
                                </p:cTn>
                              </p:par>
                              <p:par>
                                <p:cTn id="38" presetID="23" presetClass="entr" presetSubtype="16"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1000" fill="hold"/>
                                        <p:tgtEl>
                                          <p:spTgt spid="13"/>
                                        </p:tgtEl>
                                        <p:attrNameLst>
                                          <p:attrName>ppt_w</p:attrName>
                                        </p:attrNameLst>
                                      </p:cBhvr>
                                      <p:tavLst>
                                        <p:tav tm="0">
                                          <p:val>
                                            <p:fltVal val="0"/>
                                          </p:val>
                                        </p:tav>
                                        <p:tav tm="100000">
                                          <p:val>
                                            <p:strVal val="#ppt_w"/>
                                          </p:val>
                                        </p:tav>
                                      </p:tavLst>
                                    </p:anim>
                                    <p:anim calcmode="lin" valueType="num">
                                      <p:cBhvr>
                                        <p:cTn id="41" dur="10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latin typeface="Arial" charset="0"/>
              </a:rPr>
              <a:t>Расписной витраж</a:t>
            </a:r>
            <a:br>
              <a:rPr lang="ru-RU" b="1" dirty="0" smtClean="0">
                <a:latin typeface="Arial" charset="0"/>
              </a:rPr>
            </a:br>
            <a:r>
              <a:rPr lang="ru-RU" dirty="0" smtClean="0"/>
              <a:t> </a:t>
            </a:r>
            <a:endParaRPr lang="ru-RU" dirty="0"/>
          </a:p>
        </p:txBody>
      </p:sp>
      <p:sp>
        <p:nvSpPr>
          <p:cNvPr id="3" name="Содержимое 2"/>
          <p:cNvSpPr>
            <a:spLocks noGrp="1"/>
          </p:cNvSpPr>
          <p:nvPr>
            <p:ph idx="1"/>
          </p:nvPr>
        </p:nvSpPr>
        <p:spPr/>
        <p:txBody>
          <a:bodyPr/>
          <a:lstStyle/>
          <a:p>
            <a:r>
              <a:rPr lang="ru-RU" dirty="0" smtClean="0"/>
              <a:t> </a:t>
            </a:r>
            <a:endParaRPr lang="ru-RU" dirty="0"/>
          </a:p>
        </p:txBody>
      </p:sp>
      <p:pic>
        <p:nvPicPr>
          <p:cNvPr id="4" name="Picture 4" descr="11"/>
          <p:cNvPicPr>
            <a:picLocks noChangeAspect="1" noChangeArrowheads="1"/>
          </p:cNvPicPr>
          <p:nvPr/>
        </p:nvPicPr>
        <p:blipFill>
          <a:blip r:embed="rId2" cstate="print"/>
          <a:srcRect/>
          <a:stretch>
            <a:fillRect/>
          </a:stretch>
        </p:blipFill>
        <p:spPr bwMode="auto">
          <a:xfrm>
            <a:off x="0" y="928670"/>
            <a:ext cx="2714178" cy="5929330"/>
          </a:xfrm>
          <a:prstGeom prst="rect">
            <a:avLst/>
          </a:prstGeom>
          <a:noFill/>
        </p:spPr>
      </p:pic>
      <p:pic>
        <p:nvPicPr>
          <p:cNvPr id="5" name="Picture 7" descr="9т"/>
          <p:cNvPicPr>
            <a:picLocks noChangeAspect="1" noChangeArrowheads="1"/>
          </p:cNvPicPr>
          <p:nvPr/>
        </p:nvPicPr>
        <p:blipFill>
          <a:blip r:embed="rId3" cstate="print"/>
          <a:srcRect/>
          <a:stretch>
            <a:fillRect/>
          </a:stretch>
        </p:blipFill>
        <p:spPr bwMode="auto">
          <a:xfrm>
            <a:off x="3000364" y="928670"/>
            <a:ext cx="3505099" cy="5929330"/>
          </a:xfrm>
          <a:prstGeom prst="rect">
            <a:avLst/>
          </a:prstGeom>
          <a:noFill/>
        </p:spPr>
      </p:pic>
      <p:pic>
        <p:nvPicPr>
          <p:cNvPr id="6" name="Picture 8" descr="38"/>
          <p:cNvPicPr>
            <a:picLocks noChangeAspect="1" noChangeArrowheads="1"/>
          </p:cNvPicPr>
          <p:nvPr/>
        </p:nvPicPr>
        <p:blipFill>
          <a:blip r:embed="rId4" cstate="print"/>
          <a:srcRect/>
          <a:stretch>
            <a:fillRect/>
          </a:stretch>
        </p:blipFill>
        <p:spPr bwMode="auto">
          <a:xfrm>
            <a:off x="6718300" y="928670"/>
            <a:ext cx="2425700" cy="5929330"/>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0" y="0"/>
            <a:ext cx="9144000" cy="6858000"/>
          </a:xfrm>
        </p:spPr>
        <p:txBody>
          <a:bodyPr/>
          <a:lstStyle/>
          <a:p>
            <a:pPr>
              <a:buNone/>
            </a:pPr>
            <a:endParaRPr lang="ru-RU" dirty="0" smtClean="0"/>
          </a:p>
          <a:p>
            <a:pPr>
              <a:buNone/>
            </a:pPr>
            <a:endParaRPr lang="ru-RU" dirty="0"/>
          </a:p>
          <a:p>
            <a:pPr>
              <a:buNone/>
            </a:pPr>
            <a:endParaRPr lang="ru-RU" dirty="0" smtClean="0"/>
          </a:p>
          <a:p>
            <a:pPr>
              <a:buNone/>
            </a:pPr>
            <a:endParaRPr lang="ru-RU" dirty="0"/>
          </a:p>
        </p:txBody>
      </p:sp>
      <p:sp>
        <p:nvSpPr>
          <p:cNvPr id="4" name="Прямоугольник 3"/>
          <p:cNvSpPr/>
          <p:nvPr/>
        </p:nvSpPr>
        <p:spPr>
          <a:xfrm>
            <a:off x="1285852" y="2143116"/>
            <a:ext cx="7858148" cy="1107996"/>
          </a:xfrm>
          <a:prstGeom prst="rect">
            <a:avLst/>
          </a:prstGeom>
          <a:noFill/>
        </p:spPr>
        <p:txBody>
          <a:bodyPr wrap="square" lIns="91440" tIns="45720" rIns="91440" bIns="45720">
            <a:spAutoFit/>
          </a:bodyPr>
          <a:lstStyle/>
          <a:p>
            <a:pPr algn="ctr"/>
            <a:r>
              <a:rPr lang="ru-RU" sz="66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Из истории…</a:t>
            </a:r>
            <a:endParaRPr lang="ru-RU" sz="66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143000"/>
          </a:xfrm>
        </p:spPr>
        <p:txBody>
          <a:bodyPr/>
          <a:lstStyle/>
          <a:p>
            <a:r>
              <a:rPr lang="ru-RU" dirty="0" smtClean="0"/>
              <a:t> </a:t>
            </a:r>
            <a:endParaRPr lang="ru-RU" dirty="0"/>
          </a:p>
        </p:txBody>
      </p:sp>
      <p:sp>
        <p:nvSpPr>
          <p:cNvPr id="3" name="Содержимое 2"/>
          <p:cNvSpPr>
            <a:spLocks noGrp="1"/>
          </p:cNvSpPr>
          <p:nvPr>
            <p:ph idx="1"/>
          </p:nvPr>
        </p:nvSpPr>
        <p:spPr>
          <a:xfrm>
            <a:off x="457200" y="1"/>
            <a:ext cx="8229600" cy="1000108"/>
          </a:xfrm>
        </p:spPr>
        <p:txBody>
          <a:bodyPr/>
          <a:lstStyle/>
          <a:p>
            <a:pPr algn="ctr"/>
            <a:r>
              <a:rPr lang="ru-RU" dirty="0" smtClean="0"/>
              <a:t>Классический витраж</a:t>
            </a:r>
          </a:p>
          <a:p>
            <a:pPr algn="ctr"/>
            <a:endParaRPr lang="ru-RU" dirty="0"/>
          </a:p>
        </p:txBody>
      </p:sp>
      <p:pic>
        <p:nvPicPr>
          <p:cNvPr id="5" name="Picture 2" descr="D:\Катя\СПЕЦИАЛИЗАЦИЯ\витражи\7f385efeb4a6f3458a656e1cd3570b2c.jpeg"/>
          <p:cNvPicPr>
            <a:picLocks noChangeAspect="1" noChangeArrowheads="1"/>
          </p:cNvPicPr>
          <p:nvPr/>
        </p:nvPicPr>
        <p:blipFill>
          <a:blip r:embed="rId2" cstate="print"/>
          <a:srcRect/>
          <a:stretch>
            <a:fillRect/>
          </a:stretch>
        </p:blipFill>
        <p:spPr bwMode="auto">
          <a:xfrm>
            <a:off x="4357685" y="857232"/>
            <a:ext cx="4786315" cy="6000768"/>
          </a:xfrm>
          <a:prstGeom prst="rect">
            <a:avLst/>
          </a:prstGeom>
          <a:noFill/>
        </p:spPr>
      </p:pic>
      <p:pic>
        <p:nvPicPr>
          <p:cNvPr id="6" name="Picture 3" descr="D:\Катя\СПЕЦИАЛИЗАЦИЯ\витражи\abstract_blue_2.jpg"/>
          <p:cNvPicPr>
            <a:picLocks noChangeAspect="1" noChangeArrowheads="1"/>
          </p:cNvPicPr>
          <p:nvPr/>
        </p:nvPicPr>
        <p:blipFill>
          <a:blip r:embed="rId3" cstate="print"/>
          <a:srcRect/>
          <a:stretch>
            <a:fillRect/>
          </a:stretch>
        </p:blipFill>
        <p:spPr bwMode="auto">
          <a:xfrm>
            <a:off x="0" y="857232"/>
            <a:ext cx="4357686" cy="6000768"/>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iterate type="lt">
                                    <p:tmPct val="5000"/>
                                  </p:iterate>
                                  <p:childTnLst>
                                    <p:set>
                                      <p:cBhvr>
                                        <p:cTn id="15" dur="1" fill="hold">
                                          <p:stCondLst>
                                            <p:cond delay="0"/>
                                          </p:stCondLst>
                                        </p:cTn>
                                        <p:tgtEl>
                                          <p:spTgt spid="6"/>
                                        </p:tgtEl>
                                        <p:attrNameLst>
                                          <p:attrName>style.visibility</p:attrName>
                                        </p:attrNameLst>
                                      </p:cBhvr>
                                      <p:to>
                                        <p:strVal val="visible"/>
                                      </p:to>
                                    </p:set>
                                    <p:anim calcmode="lin" valueType="num">
                                      <p:cBhvr>
                                        <p:cTn id="16" dur="1000" fill="hold"/>
                                        <p:tgtEl>
                                          <p:spTgt spid="6"/>
                                        </p:tgtEl>
                                        <p:attrNameLst>
                                          <p:attrName>ppt_w</p:attrName>
                                        </p:attrNameLst>
                                      </p:cBhvr>
                                      <p:tavLst>
                                        <p:tav tm="0">
                                          <p:val>
                                            <p:fltVal val="0"/>
                                          </p:val>
                                        </p:tav>
                                        <p:tav tm="100000">
                                          <p:val>
                                            <p:strVal val="#ppt_w"/>
                                          </p:val>
                                        </p:tav>
                                      </p:tavLst>
                                    </p:anim>
                                    <p:anim calcmode="lin" valueType="num">
                                      <p:cBhvr>
                                        <p:cTn id="17" dur="1000" fill="hold"/>
                                        <p:tgtEl>
                                          <p:spTgt spid="6"/>
                                        </p:tgtEl>
                                        <p:attrNameLst>
                                          <p:attrName>ppt_h</p:attrName>
                                        </p:attrNameLst>
                                      </p:cBhvr>
                                      <p:tavLst>
                                        <p:tav tm="0">
                                          <p:val>
                                            <p:fltVal val="0"/>
                                          </p:val>
                                        </p:tav>
                                        <p:tav tm="100000">
                                          <p:val>
                                            <p:strVal val="#ppt_h"/>
                                          </p:val>
                                        </p:tav>
                                      </p:tavLst>
                                    </p:anim>
                                    <p:anim calcmode="lin" valueType="num">
                                      <p:cBhvr>
                                        <p:cTn id="18" dur="1000" fill="hold"/>
                                        <p:tgtEl>
                                          <p:spTgt spid="6"/>
                                        </p:tgtEl>
                                        <p:attrNameLst>
                                          <p:attrName>style.rotation</p:attrName>
                                        </p:attrNameLst>
                                      </p:cBhvr>
                                      <p:tavLst>
                                        <p:tav tm="0">
                                          <p:val>
                                            <p:fltVal val="90"/>
                                          </p:val>
                                        </p:tav>
                                        <p:tav tm="100000">
                                          <p:val>
                                            <p:fltVal val="0"/>
                                          </p:val>
                                        </p:tav>
                                      </p:tavLst>
                                    </p:anim>
                                    <p:animEffect transition="in" filter="fade">
                                      <p:cBhvr>
                                        <p:cTn id="19" dur="1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iterate type="lt">
                                    <p:tmPct val="5000"/>
                                  </p:iterate>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90"/>
                                          </p:val>
                                        </p:tav>
                                        <p:tav tm="100000">
                                          <p:val>
                                            <p:fltVal val="0"/>
                                          </p:val>
                                        </p:tav>
                                      </p:tavLst>
                                    </p:anim>
                                    <p:animEffect transition="in" filter="fade">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pic>
        <p:nvPicPr>
          <p:cNvPr id="7" name="Picture 2" descr="D:\Катя\СПЕЦИАЛИЗАЦИЯ\витражи\landscape_town.jpg"/>
          <p:cNvPicPr>
            <a:picLocks noGrp="1" noChangeAspect="1" noChangeArrowheads="1"/>
          </p:cNvPicPr>
          <p:nvPr>
            <p:ph idx="1"/>
          </p:nvPr>
        </p:nvPicPr>
        <p:blipFill>
          <a:blip r:embed="rId2" cstate="print"/>
          <a:srcRect/>
          <a:stretch>
            <a:fillRect/>
          </a:stretch>
        </p:blipFill>
        <p:spPr bwMode="auto">
          <a:xfrm>
            <a:off x="0" y="0"/>
            <a:ext cx="2743200" cy="6858000"/>
          </a:xfrm>
          <a:prstGeom prst="rect">
            <a:avLst/>
          </a:prstGeom>
          <a:noFill/>
        </p:spPr>
      </p:pic>
      <p:pic>
        <p:nvPicPr>
          <p:cNvPr id="8" name="Picture 3" descr="D:\Катя\СПЕЦИАЛИЗАЦИЯ\витражи\landscape_castle.jpg"/>
          <p:cNvPicPr>
            <a:picLocks noChangeAspect="1" noChangeArrowheads="1"/>
          </p:cNvPicPr>
          <p:nvPr/>
        </p:nvPicPr>
        <p:blipFill>
          <a:blip r:embed="rId3" cstate="print"/>
          <a:srcRect/>
          <a:stretch>
            <a:fillRect/>
          </a:stretch>
        </p:blipFill>
        <p:spPr bwMode="auto">
          <a:xfrm>
            <a:off x="3286116" y="0"/>
            <a:ext cx="2643206" cy="6858000"/>
          </a:xfrm>
          <a:prstGeom prst="rect">
            <a:avLst/>
          </a:prstGeom>
          <a:noFill/>
        </p:spPr>
      </p:pic>
      <p:pic>
        <p:nvPicPr>
          <p:cNvPr id="9" name="Picture 4" descr="D:\Катя\СПЕЦИАЛИЗАЦИЯ\витражи\wi38.jpg"/>
          <p:cNvPicPr>
            <a:picLocks noChangeAspect="1" noChangeArrowheads="1"/>
          </p:cNvPicPr>
          <p:nvPr/>
        </p:nvPicPr>
        <p:blipFill>
          <a:blip r:embed="rId4" cstate="print"/>
          <a:srcRect/>
          <a:stretch>
            <a:fillRect/>
          </a:stretch>
        </p:blipFill>
        <p:spPr bwMode="auto">
          <a:xfrm>
            <a:off x="6524244" y="0"/>
            <a:ext cx="2619756" cy="6858000"/>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90"/>
                                          </p:val>
                                        </p:tav>
                                        <p:tav tm="100000">
                                          <p:val>
                                            <p:fltVal val="0"/>
                                          </p:val>
                                        </p:tav>
                                      </p:tavLst>
                                    </p:anim>
                                    <p:animEffect transition="in" filter="fade">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style.rotation</p:attrName>
                                        </p:attrNameLst>
                                      </p:cBhvr>
                                      <p:tavLst>
                                        <p:tav tm="0">
                                          <p:val>
                                            <p:fltVal val="90"/>
                                          </p:val>
                                        </p:tav>
                                        <p:tav tm="100000">
                                          <p:val>
                                            <p:fltVal val="0"/>
                                          </p:val>
                                        </p:tav>
                                      </p:tavLst>
                                    </p:anim>
                                    <p:animEffect transition="in" filter="fade">
                                      <p:cBhvr>
                                        <p:cTn id="2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pic>
        <p:nvPicPr>
          <p:cNvPr id="10245" name="Picture 5" descr="D:\Катя\СПЕЦИАЛИЗАЦИЯ\витражи\sp09.jpg"/>
          <p:cNvPicPr>
            <a:picLocks noChangeAspect="1" noChangeArrowheads="1"/>
          </p:cNvPicPr>
          <p:nvPr/>
        </p:nvPicPr>
        <p:blipFill>
          <a:blip r:embed="rId2" cstate="print"/>
          <a:srcRect/>
          <a:stretch>
            <a:fillRect/>
          </a:stretch>
        </p:blipFill>
        <p:spPr bwMode="auto">
          <a:xfrm>
            <a:off x="0" y="0"/>
            <a:ext cx="4417249" cy="4143380"/>
          </a:xfrm>
          <a:prstGeom prst="rect">
            <a:avLst/>
          </a:prstGeom>
          <a:noFill/>
        </p:spPr>
      </p:pic>
      <p:pic>
        <p:nvPicPr>
          <p:cNvPr id="10246" name="Picture 6" descr="D:\Катя\СПЕЦИАЛИЗАЦИЯ\витражи\sm_ornament_geometr.jpg"/>
          <p:cNvPicPr>
            <a:picLocks noGrp="1" noChangeAspect="1" noChangeArrowheads="1"/>
          </p:cNvPicPr>
          <p:nvPr>
            <p:ph idx="1"/>
          </p:nvPr>
        </p:nvPicPr>
        <p:blipFill>
          <a:blip r:embed="rId3" cstate="print"/>
          <a:srcRect/>
          <a:stretch>
            <a:fillRect/>
          </a:stretch>
        </p:blipFill>
        <p:spPr bwMode="auto">
          <a:xfrm>
            <a:off x="4429124" y="3143248"/>
            <a:ext cx="4714876" cy="3714752"/>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fade">
                                      <p:cBhvr>
                                        <p:cTn id="7" dur="20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46"/>
                                        </p:tgtEl>
                                        <p:attrNameLst>
                                          <p:attrName>style.visibility</p:attrName>
                                        </p:attrNameLst>
                                      </p:cBhvr>
                                      <p:to>
                                        <p:strVal val="visible"/>
                                      </p:to>
                                    </p:set>
                                    <p:animEffect transition="in" filter="fade">
                                      <p:cBhvr>
                                        <p:cTn id="12" dur="2000"/>
                                        <p:tgtEl>
                                          <p:spTgt spid="1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4" name="TextBox 3"/>
          <p:cNvSpPr txBox="1"/>
          <p:nvPr/>
        </p:nvSpPr>
        <p:spPr>
          <a:xfrm>
            <a:off x="285720" y="2000240"/>
            <a:ext cx="9712615" cy="707886"/>
          </a:xfrm>
          <a:prstGeom prst="rect">
            <a:avLst/>
          </a:prstGeom>
          <a:noFill/>
          <a:effectLst>
            <a:reflection blurRad="6350" stA="50000" endA="300" endPos="55000" dir="5400000" sy="-100000" algn="bl" rotWithShape="0"/>
          </a:effectLst>
        </p:spPr>
        <p:txBody>
          <a:bodyPr wrap="square" rtlCol="0">
            <a:spAutoFit/>
          </a:bodyPr>
          <a:lstStyle/>
          <a:p>
            <a:r>
              <a:rPr lang="ru-RU" sz="4000" dirty="0" smtClean="0">
                <a:solidFill>
                  <a:srgbClr val="7030A0"/>
                </a:solidFill>
              </a:rPr>
              <a:t>Работы учащихся группы НО-41</a:t>
            </a:r>
            <a:endParaRPr lang="ru-RU" sz="4000" dirty="0">
              <a:solidFill>
                <a:srgbClr val="7030A0"/>
              </a:solidFill>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pic>
        <p:nvPicPr>
          <p:cNvPr id="1026" name="Picture 2"/>
          <p:cNvPicPr>
            <a:picLocks noChangeAspect="1" noChangeArrowheads="1"/>
          </p:cNvPicPr>
          <p:nvPr/>
        </p:nvPicPr>
        <p:blipFill>
          <a:blip r:embed="rId2" cstate="print"/>
          <a:srcRect/>
          <a:stretch>
            <a:fillRect/>
          </a:stretch>
        </p:blipFill>
        <p:spPr bwMode="auto">
          <a:xfrm>
            <a:off x="0" y="0"/>
            <a:ext cx="4289961" cy="68580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5258756" y="-1"/>
            <a:ext cx="3885245" cy="6858001"/>
          </a:xfrm>
          <a:prstGeom prst="rect">
            <a:avLst/>
          </a:prstGeom>
          <a:noFill/>
          <a:ln w="9525">
            <a:noFill/>
            <a:miter lim="800000"/>
            <a:headEnd/>
            <a:tailEnd/>
          </a:ln>
          <a:effectLst/>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wipe(down)">
                                      <p:cBhvr>
                                        <p:cTn id="12"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pic>
        <p:nvPicPr>
          <p:cNvPr id="2050" name="Picture 2"/>
          <p:cNvPicPr>
            <a:picLocks noChangeAspect="1" noChangeArrowheads="1"/>
          </p:cNvPicPr>
          <p:nvPr/>
        </p:nvPicPr>
        <p:blipFill>
          <a:blip r:embed="rId2" cstate="print"/>
          <a:srcRect/>
          <a:stretch>
            <a:fillRect/>
          </a:stretch>
        </p:blipFill>
        <p:spPr bwMode="auto">
          <a:xfrm>
            <a:off x="0" y="0"/>
            <a:ext cx="4354700" cy="68580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4791399" y="0"/>
            <a:ext cx="4352601" cy="6858000"/>
          </a:xfrm>
          <a:prstGeom prst="rect">
            <a:avLst/>
          </a:prstGeom>
          <a:noFill/>
          <a:ln w="9525">
            <a:noFill/>
            <a:miter lim="800000"/>
            <a:headEnd/>
            <a:tailEnd/>
          </a:ln>
          <a:effectLst/>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heel(1)">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wheel(1)">
                                      <p:cBhvr>
                                        <p:cTn id="12" dur="2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r>
            <a:br>
              <a:rPr lang="ru-RU" dirty="0" smtClean="0"/>
            </a:br>
            <a:endParaRPr lang="ru-RU" dirty="0"/>
          </a:p>
        </p:txBody>
      </p:sp>
      <p:sp>
        <p:nvSpPr>
          <p:cNvPr id="3" name="Содержимое 2"/>
          <p:cNvSpPr>
            <a:spLocks noGrp="1"/>
          </p:cNvSpPr>
          <p:nvPr>
            <p:ph idx="1"/>
          </p:nvPr>
        </p:nvSpPr>
        <p:spPr/>
        <p:txBody>
          <a:bodyPr/>
          <a:lstStyle/>
          <a:p>
            <a:r>
              <a:rPr lang="ru-RU" dirty="0"/>
              <a:t> </a:t>
            </a:r>
          </a:p>
        </p:txBody>
      </p:sp>
      <p:pic>
        <p:nvPicPr>
          <p:cNvPr id="3074" name="Picture 2"/>
          <p:cNvPicPr>
            <a:picLocks noChangeAspect="1" noChangeArrowheads="1"/>
          </p:cNvPicPr>
          <p:nvPr/>
        </p:nvPicPr>
        <p:blipFill>
          <a:blip r:embed="rId3" cstate="print"/>
          <a:srcRect/>
          <a:stretch>
            <a:fillRect/>
          </a:stretch>
        </p:blipFill>
        <p:spPr bwMode="auto">
          <a:xfrm>
            <a:off x="0" y="0"/>
            <a:ext cx="4357686" cy="6858000"/>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cstate="print"/>
          <a:srcRect/>
          <a:stretch>
            <a:fillRect/>
          </a:stretch>
        </p:blipFill>
        <p:spPr bwMode="auto">
          <a:xfrm>
            <a:off x="5214942" y="0"/>
            <a:ext cx="3929058" cy="6832456"/>
          </a:xfrm>
          <a:prstGeom prst="rect">
            <a:avLst/>
          </a:prstGeom>
          <a:noFill/>
          <a:ln w="9525">
            <a:noFill/>
            <a:miter lim="800000"/>
            <a:headEnd/>
            <a:tailEnd/>
          </a:ln>
          <a:effectLst/>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800" decel="100000"/>
                                        <p:tgtEl>
                                          <p:spTgt spid="3074"/>
                                        </p:tgtEl>
                                      </p:cBhvr>
                                    </p:animEffect>
                                    <p:anim calcmode="lin" valueType="num">
                                      <p:cBhvr>
                                        <p:cTn id="8" dur="800" decel="100000" fill="hold"/>
                                        <p:tgtEl>
                                          <p:spTgt spid="3074"/>
                                        </p:tgtEl>
                                        <p:attrNameLst>
                                          <p:attrName>style.rotation</p:attrName>
                                        </p:attrNameLst>
                                      </p:cBhvr>
                                      <p:tavLst>
                                        <p:tav tm="0">
                                          <p:val>
                                            <p:fltVal val="-90"/>
                                          </p:val>
                                        </p:tav>
                                        <p:tav tm="100000">
                                          <p:val>
                                            <p:fltVal val="0"/>
                                          </p:val>
                                        </p:tav>
                                      </p:tavLst>
                                    </p:anim>
                                    <p:anim calcmode="lin" valueType="num">
                                      <p:cBhvr>
                                        <p:cTn id="9" dur="800" decel="100000" fill="hold"/>
                                        <p:tgtEl>
                                          <p:spTgt spid="3074"/>
                                        </p:tgtEl>
                                        <p:attrNameLst>
                                          <p:attrName>ppt_x</p:attrName>
                                        </p:attrNameLst>
                                      </p:cBhvr>
                                      <p:tavLst>
                                        <p:tav tm="0">
                                          <p:val>
                                            <p:strVal val="#ppt_x+0.4"/>
                                          </p:val>
                                        </p:tav>
                                        <p:tav tm="100000">
                                          <p:val>
                                            <p:strVal val="#ppt_x-0.05"/>
                                          </p:val>
                                        </p:tav>
                                      </p:tavLst>
                                    </p:anim>
                                    <p:anim calcmode="lin" valueType="num">
                                      <p:cBhvr>
                                        <p:cTn id="10" dur="800" decel="100000" fill="hold"/>
                                        <p:tgtEl>
                                          <p:spTgt spid="307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07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07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nodeType="clickEffect">
                                  <p:stCondLst>
                                    <p:cond delay="0"/>
                                  </p:stCondLst>
                                  <p:childTnLst>
                                    <p:set>
                                      <p:cBhvr>
                                        <p:cTn id="16" dur="1" fill="hold">
                                          <p:stCondLst>
                                            <p:cond delay="0"/>
                                          </p:stCondLst>
                                        </p:cTn>
                                        <p:tgtEl>
                                          <p:spTgt spid="3075"/>
                                        </p:tgtEl>
                                        <p:attrNameLst>
                                          <p:attrName>style.visibility</p:attrName>
                                        </p:attrNameLst>
                                      </p:cBhvr>
                                      <p:to>
                                        <p:strVal val="visible"/>
                                      </p:to>
                                    </p:set>
                                    <p:animEffect transition="in" filter="fade">
                                      <p:cBhvr>
                                        <p:cTn id="17" dur="800" decel="100000"/>
                                        <p:tgtEl>
                                          <p:spTgt spid="3075"/>
                                        </p:tgtEl>
                                      </p:cBhvr>
                                    </p:animEffect>
                                    <p:anim calcmode="lin" valueType="num">
                                      <p:cBhvr>
                                        <p:cTn id="18" dur="800" decel="100000" fill="hold"/>
                                        <p:tgtEl>
                                          <p:spTgt spid="3075"/>
                                        </p:tgtEl>
                                        <p:attrNameLst>
                                          <p:attrName>style.rotation</p:attrName>
                                        </p:attrNameLst>
                                      </p:cBhvr>
                                      <p:tavLst>
                                        <p:tav tm="0">
                                          <p:val>
                                            <p:fltVal val="-90"/>
                                          </p:val>
                                        </p:tav>
                                        <p:tav tm="100000">
                                          <p:val>
                                            <p:fltVal val="0"/>
                                          </p:val>
                                        </p:tav>
                                      </p:tavLst>
                                    </p:anim>
                                    <p:anim calcmode="lin" valueType="num">
                                      <p:cBhvr>
                                        <p:cTn id="19" dur="800" decel="100000" fill="hold"/>
                                        <p:tgtEl>
                                          <p:spTgt spid="3075"/>
                                        </p:tgtEl>
                                        <p:attrNameLst>
                                          <p:attrName>ppt_x</p:attrName>
                                        </p:attrNameLst>
                                      </p:cBhvr>
                                      <p:tavLst>
                                        <p:tav tm="0">
                                          <p:val>
                                            <p:strVal val="#ppt_x+0.4"/>
                                          </p:val>
                                        </p:tav>
                                        <p:tav tm="100000">
                                          <p:val>
                                            <p:strVal val="#ppt_x-0.05"/>
                                          </p:val>
                                        </p:tav>
                                      </p:tavLst>
                                    </p:anim>
                                    <p:anim calcmode="lin" valueType="num">
                                      <p:cBhvr>
                                        <p:cTn id="20" dur="800" decel="100000" fill="hold"/>
                                        <p:tgtEl>
                                          <p:spTgt spid="3075"/>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3075"/>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307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pic>
        <p:nvPicPr>
          <p:cNvPr id="4098" name="Picture 2"/>
          <p:cNvPicPr>
            <a:picLocks noChangeAspect="1" noChangeArrowheads="1"/>
          </p:cNvPicPr>
          <p:nvPr/>
        </p:nvPicPr>
        <p:blipFill>
          <a:blip r:embed="rId2" cstate="print"/>
          <a:srcRect/>
          <a:stretch>
            <a:fillRect/>
          </a:stretch>
        </p:blipFill>
        <p:spPr bwMode="auto">
          <a:xfrm>
            <a:off x="-1" y="0"/>
            <a:ext cx="4286249" cy="6858000"/>
          </a:xfrm>
          <a:prstGeom prst="rect">
            <a:avLst/>
          </a:prstGeom>
          <a:noFill/>
          <a:ln w="9525">
            <a:noFill/>
            <a:miter lim="800000"/>
            <a:headEnd/>
            <a:tailEnd/>
          </a:ln>
          <a:effectLst/>
        </p:spPr>
      </p:pic>
      <p:pic>
        <p:nvPicPr>
          <p:cNvPr id="4099" name="Picture 3"/>
          <p:cNvPicPr>
            <a:picLocks noGrp="1" noChangeAspect="1" noChangeArrowheads="1"/>
          </p:cNvPicPr>
          <p:nvPr>
            <p:ph idx="1"/>
          </p:nvPr>
        </p:nvPicPr>
        <p:blipFill>
          <a:blip r:embed="rId3" cstate="print"/>
          <a:srcRect/>
          <a:stretch>
            <a:fillRect/>
          </a:stretch>
        </p:blipFill>
        <p:spPr bwMode="auto">
          <a:xfrm>
            <a:off x="5357818" y="1"/>
            <a:ext cx="3786183" cy="6858000"/>
          </a:xfrm>
          <a:prstGeom prst="rect">
            <a:avLst/>
          </a:prstGeom>
          <a:noFill/>
          <a:ln w="9525">
            <a:noFill/>
            <a:miter lim="800000"/>
            <a:headEnd/>
            <a:tailEnd/>
          </a:ln>
          <a:effectLst/>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barn(inVertical)">
                                      <p:cBhvr>
                                        <p:cTn id="12"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pic>
        <p:nvPicPr>
          <p:cNvPr id="15362" name="Picture 2" descr="D:\Катя\СПЕЦИАЛИЗАЦИЯ\Витраж, мыло\P1030356.JPG"/>
          <p:cNvPicPr>
            <a:picLocks noGrp="1" noChangeAspect="1" noChangeArrowheads="1"/>
          </p:cNvPicPr>
          <p:nvPr>
            <p:ph idx="1"/>
          </p:nvPr>
        </p:nvPicPr>
        <p:blipFill>
          <a:blip r:embed="rId2" cstate="print"/>
          <a:srcRect/>
          <a:stretch>
            <a:fillRect/>
          </a:stretch>
        </p:blipFill>
        <p:spPr bwMode="auto">
          <a:xfrm>
            <a:off x="0" y="0"/>
            <a:ext cx="4071934" cy="6858000"/>
          </a:xfrm>
          <a:prstGeom prst="rect">
            <a:avLst/>
          </a:prstGeom>
          <a:noFill/>
        </p:spPr>
      </p:pic>
      <p:pic>
        <p:nvPicPr>
          <p:cNvPr id="15363" name="Picture 3" descr="D:\Катя\СПЕЦИАЛИЗАЦИЯ\Витраж, мыло\P1030363.JPG"/>
          <p:cNvPicPr>
            <a:picLocks noChangeAspect="1" noChangeArrowheads="1"/>
          </p:cNvPicPr>
          <p:nvPr/>
        </p:nvPicPr>
        <p:blipFill>
          <a:blip r:embed="rId3" cstate="print"/>
          <a:srcRect/>
          <a:stretch>
            <a:fillRect/>
          </a:stretch>
        </p:blipFill>
        <p:spPr bwMode="auto">
          <a:xfrm>
            <a:off x="5214942" y="-1"/>
            <a:ext cx="3929057" cy="6858001"/>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Scale>
                                      <p:cBhvr>
                                        <p:cTn id="7" dur="1000" decel="50000" fill="hold">
                                          <p:stCondLst>
                                            <p:cond delay="0"/>
                                          </p:stCondLst>
                                        </p:cTn>
                                        <p:tgtEl>
                                          <p:spTgt spid="153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5362"/>
                                        </p:tgtEl>
                                        <p:attrNameLst>
                                          <p:attrName>ppt_x</p:attrName>
                                          <p:attrName>ppt_y</p:attrName>
                                        </p:attrNameLst>
                                      </p:cBhvr>
                                    </p:animMotion>
                                    <p:animEffect transition="in" filter="fade">
                                      <p:cBhvr>
                                        <p:cTn id="9" dur="1000"/>
                                        <p:tgtEl>
                                          <p:spTgt spid="15362"/>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15363"/>
                                        </p:tgtEl>
                                        <p:attrNameLst>
                                          <p:attrName>style.visibility</p:attrName>
                                        </p:attrNameLst>
                                      </p:cBhvr>
                                      <p:to>
                                        <p:strVal val="visible"/>
                                      </p:to>
                                    </p:set>
                                    <p:animScale>
                                      <p:cBhvr>
                                        <p:cTn id="14" dur="1000" decel="50000" fill="hold">
                                          <p:stCondLst>
                                            <p:cond delay="0"/>
                                          </p:stCondLst>
                                        </p:cTn>
                                        <p:tgtEl>
                                          <p:spTgt spid="153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5363"/>
                                        </p:tgtEl>
                                        <p:attrNameLst>
                                          <p:attrName>ppt_x</p:attrName>
                                          <p:attrName>ppt_y</p:attrName>
                                        </p:attrNameLst>
                                      </p:cBhvr>
                                    </p:animMotion>
                                    <p:animEffect transition="in" filter="fade">
                                      <p:cBhvr>
                                        <p:cTn id="16" dur="10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pic>
        <p:nvPicPr>
          <p:cNvPr id="16386" name="Picture 2" descr="D:\Катя\СПЕЦИАЛИЗАЦИЯ\Витраж, мыло\P1030364.JPG"/>
          <p:cNvPicPr>
            <a:picLocks noGrp="1" noChangeAspect="1" noChangeArrowheads="1"/>
          </p:cNvPicPr>
          <p:nvPr>
            <p:ph idx="1"/>
          </p:nvPr>
        </p:nvPicPr>
        <p:blipFill>
          <a:blip r:embed="rId2" cstate="print"/>
          <a:srcRect/>
          <a:stretch>
            <a:fillRect/>
          </a:stretch>
        </p:blipFill>
        <p:spPr bwMode="auto">
          <a:xfrm>
            <a:off x="0" y="1"/>
            <a:ext cx="9144000" cy="6858000"/>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Scale>
                                      <p:cBhvr>
                                        <p:cTn id="7" dur="1000" decel="50000" fill="hold">
                                          <p:stCondLst>
                                            <p:cond delay="0"/>
                                          </p:stCondLst>
                                        </p:cTn>
                                        <p:tgtEl>
                                          <p:spTgt spid="163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6386"/>
                                        </p:tgtEl>
                                        <p:attrNameLst>
                                          <p:attrName>ppt_x</p:attrName>
                                          <p:attrName>ppt_y</p:attrName>
                                        </p:attrNameLst>
                                      </p:cBhvr>
                                    </p:animMotion>
                                    <p:animEffect transition="in" filter="fade">
                                      <p:cBhvr>
                                        <p:cTn id="9" dur="1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14290"/>
            <a:ext cx="8229600" cy="6357982"/>
          </a:xfrm>
        </p:spPr>
        <p:txBody>
          <a:bodyPr>
            <a:normAutofit fontScale="77500" lnSpcReduction="20000"/>
          </a:bodyPr>
          <a:lstStyle/>
          <a:p>
            <a:pPr>
              <a:buNone/>
            </a:pPr>
            <a:r>
              <a:rPr lang="ru-RU" sz="2400" dirty="0" smtClean="0"/>
              <a:t>    </a:t>
            </a:r>
          </a:p>
          <a:p>
            <a:pPr>
              <a:buNone/>
            </a:pPr>
            <a:r>
              <a:rPr lang="ru-RU" sz="2400" dirty="0" smtClean="0">
                <a:solidFill>
                  <a:srgbClr val="C00000"/>
                </a:solidFill>
              </a:rPr>
              <a:t> В 1820-е гг. увлечение в России рыцарскими романами и подражания в зодчестве готической средневековой архитектуре сформировали в России моду на витражи. Их называли тогда «транспарантными картинами» (от французского </a:t>
            </a:r>
            <a:r>
              <a:rPr lang="ru-RU" sz="2400" dirty="0" err="1" smtClean="0">
                <a:solidFill>
                  <a:srgbClr val="C00000"/>
                </a:solidFill>
              </a:rPr>
              <a:t>transparent</a:t>
            </a:r>
            <a:r>
              <a:rPr lang="ru-RU" sz="2400" dirty="0" smtClean="0">
                <a:solidFill>
                  <a:srgbClr val="C00000"/>
                </a:solidFill>
              </a:rPr>
              <a:t> — прозрачный). В России не было практики изготовления разноцветных стекол для окон. В Западной Европе в это время витражное искусство находилось в стадии становления после долгого периода забвения, который привел к потере многих секретов ремесла. Мастера придворных стекольных предприятий разных стран Европы работали над восстановлением старых и поиском новых рецептов окраски стекол, разрабатывали составы для росписи, совершенствовали технику соединения стекол между собой. В этот «восстановительный период» Европа еще не могла поставлять витражи на внешний рынок. Поэтому для украшения зданий России из-за границы привозили не работы мастеров XIX века, а старинные средневековые произведения. Так, в окна здания Арсенала в Царском Селе, предназначенного для хранения коллекции оружия императора Николая I, были вставлены витражи XV—XVII веков, в том числе немецкие и швейцарские.</a:t>
            </a:r>
          </a:p>
          <a:p>
            <a:pPr>
              <a:buNone/>
            </a:pPr>
            <a:r>
              <a:rPr lang="ru-RU" sz="2400" dirty="0" smtClean="0">
                <a:solidFill>
                  <a:srgbClr val="C00000"/>
                </a:solidFill>
              </a:rPr>
              <a:t>     Пока одни бились над секретами изготовления витражей, другие осваивали рынок, выпуская на него «подделки»: расписывали оконные стекла недолговечными масляными красками, или клеили на окна бумагу с рисунками и тем имитировали разноцветные витражи. </a:t>
            </a:r>
            <a:endParaRPr lang="ru-RU" sz="2400" dirty="0">
              <a:solidFill>
                <a:srgbClr val="C00000"/>
              </a:solidFill>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2">
                                            <p:txEl>
                                              <p:pRg st="0" end="0"/>
                                            </p:txEl>
                                          </p:spTgt>
                                        </p:tgtEl>
                                        <p:attrNameLst>
                                          <p:attrName>ppt_x</p:attrName>
                                        </p:attrNameLst>
                                      </p:cBhvr>
                                    </p:anim>
                                    <p:anim from="0" to="-1.0" calcmode="lin" valueType="num">
                                      <p:cBhvr>
                                        <p:cTn id="8" dur="200" decel="50000" autoRev="1" fill="hold">
                                          <p:stCondLst>
                                            <p:cond delay="600"/>
                                          </p:stCondLst>
                                        </p:cTn>
                                        <p:tgtEl>
                                          <p:spTgt spid="2">
                                            <p:txEl>
                                              <p:pRg st="0" end="0"/>
                                            </p:txEl>
                                          </p:spTgt>
                                        </p:tgtEl>
                                        <p:attrNameLst>
                                          <p:attrName>xshear</p:attrName>
                                        </p:attrNameLst>
                                      </p:cBhvr>
                                    </p:anim>
                                    <p:animScale>
                                      <p:cBhvr>
                                        <p:cTn id="9" dur="200" decel="100000" autoRev="1" fill="hold">
                                          <p:stCondLst>
                                            <p:cond delay="600"/>
                                          </p:stCondLst>
                                        </p:cTn>
                                        <p:tgtEl>
                                          <p:spTgt spid="2">
                                            <p:txEl>
                                              <p:pRg st="0" end="0"/>
                                            </p:txEl>
                                          </p:spTgt>
                                        </p:tgtEl>
                                      </p:cBhvr>
                                      <p:from x="100000" y="100000"/>
                                      <p:to x="80000" y="100000"/>
                                    </p:animScale>
                                    <p:anim by="(#ppt_h/3+#ppt_w*0.1)" calcmode="lin" valueType="num">
                                      <p:cBhvr additive="sum">
                                        <p:cTn id="10" dur="200" decel="100000" autoRev="1" fill="hold">
                                          <p:stCondLst>
                                            <p:cond delay="600"/>
                                          </p:stCondLst>
                                        </p:cTn>
                                        <p:tgtEl>
                                          <p:spTgt spid="2">
                                            <p:txEl>
                                              <p:pRg st="0" end="0"/>
                                            </p:txEl>
                                          </p:spTgt>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 from="(-#ppt_w/2)" to="(#ppt_x)" calcmode="lin" valueType="num">
                                      <p:cBhvr>
                                        <p:cTn id="15" dur="600" fill="hold">
                                          <p:stCondLst>
                                            <p:cond delay="0"/>
                                          </p:stCondLst>
                                        </p:cTn>
                                        <p:tgtEl>
                                          <p:spTgt spid="2">
                                            <p:txEl>
                                              <p:pRg st="1" end="1"/>
                                            </p:txEl>
                                          </p:spTgt>
                                        </p:tgtEl>
                                        <p:attrNameLst>
                                          <p:attrName>ppt_x</p:attrName>
                                        </p:attrNameLst>
                                      </p:cBhvr>
                                    </p:anim>
                                    <p:anim from="0" to="-1.0" calcmode="lin" valueType="num">
                                      <p:cBhvr>
                                        <p:cTn id="16" dur="200" decel="50000" autoRev="1" fill="hold">
                                          <p:stCondLst>
                                            <p:cond delay="600"/>
                                          </p:stCondLst>
                                        </p:cTn>
                                        <p:tgtEl>
                                          <p:spTgt spid="2">
                                            <p:txEl>
                                              <p:pRg st="1" end="1"/>
                                            </p:txEl>
                                          </p:spTgt>
                                        </p:tgtEl>
                                        <p:attrNameLst>
                                          <p:attrName>xshear</p:attrName>
                                        </p:attrNameLst>
                                      </p:cBhvr>
                                    </p:anim>
                                    <p:animScale>
                                      <p:cBhvr>
                                        <p:cTn id="17" dur="200" decel="100000" autoRev="1" fill="hold">
                                          <p:stCondLst>
                                            <p:cond delay="600"/>
                                          </p:stCondLst>
                                        </p:cTn>
                                        <p:tgtEl>
                                          <p:spTgt spid="2">
                                            <p:txEl>
                                              <p:pRg st="1" end="1"/>
                                            </p:txEl>
                                          </p:spTgt>
                                        </p:tgtEl>
                                      </p:cBhvr>
                                      <p:from x="100000" y="100000"/>
                                      <p:to x="80000" y="100000"/>
                                    </p:animScale>
                                    <p:anim by="(#ppt_h/3+#ppt_w*0.1)" calcmode="lin" valueType="num">
                                      <p:cBhvr additive="sum">
                                        <p:cTn id="18" dur="200" decel="100000" autoRev="1" fill="hold">
                                          <p:stCondLst>
                                            <p:cond delay="600"/>
                                          </p:stCondLst>
                                        </p:cTn>
                                        <p:tgtEl>
                                          <p:spTgt spid="2">
                                            <p:txEl>
                                              <p:pRg st="1" end="1"/>
                                            </p:txEl>
                                          </p:spTgt>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 from="(-#ppt_w/2)" to="(#ppt_x)" calcmode="lin" valueType="num">
                                      <p:cBhvr>
                                        <p:cTn id="23" dur="600" fill="hold">
                                          <p:stCondLst>
                                            <p:cond delay="0"/>
                                          </p:stCondLst>
                                        </p:cTn>
                                        <p:tgtEl>
                                          <p:spTgt spid="2">
                                            <p:txEl>
                                              <p:pRg st="2" end="2"/>
                                            </p:txEl>
                                          </p:spTgt>
                                        </p:tgtEl>
                                        <p:attrNameLst>
                                          <p:attrName>ppt_x</p:attrName>
                                        </p:attrNameLst>
                                      </p:cBhvr>
                                    </p:anim>
                                    <p:anim from="0" to="-1.0" calcmode="lin" valueType="num">
                                      <p:cBhvr>
                                        <p:cTn id="24" dur="200" decel="50000" autoRev="1" fill="hold">
                                          <p:stCondLst>
                                            <p:cond delay="600"/>
                                          </p:stCondLst>
                                        </p:cTn>
                                        <p:tgtEl>
                                          <p:spTgt spid="2">
                                            <p:txEl>
                                              <p:pRg st="2" end="2"/>
                                            </p:txEl>
                                          </p:spTgt>
                                        </p:tgtEl>
                                        <p:attrNameLst>
                                          <p:attrName>xshear</p:attrName>
                                        </p:attrNameLst>
                                      </p:cBhvr>
                                    </p:anim>
                                    <p:animScale>
                                      <p:cBhvr>
                                        <p:cTn id="25" dur="200" decel="100000" autoRev="1" fill="hold">
                                          <p:stCondLst>
                                            <p:cond delay="600"/>
                                          </p:stCondLst>
                                        </p:cTn>
                                        <p:tgtEl>
                                          <p:spTgt spid="2">
                                            <p:txEl>
                                              <p:pRg st="2" end="2"/>
                                            </p:txEl>
                                          </p:spTgt>
                                        </p:tgtEl>
                                      </p:cBhvr>
                                      <p:from x="100000" y="100000"/>
                                      <p:to x="80000" y="100000"/>
                                    </p:animScale>
                                    <p:anim by="(#ppt_h/3+#ppt_w*0.1)" calcmode="lin" valueType="num">
                                      <p:cBhvr additive="sum">
                                        <p:cTn id="26" dur="200" decel="100000" autoRev="1" fill="hold">
                                          <p:stCondLst>
                                            <p:cond delay="600"/>
                                          </p:stCondLst>
                                        </p:cTn>
                                        <p:tgtEl>
                                          <p:spTgt spid="2">
                                            <p:txEl>
                                              <p:pRg st="2" end="2"/>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p:txBody>
          <a:bodyPr/>
          <a:lstStyle/>
          <a:p>
            <a:pPr>
              <a:buNone/>
            </a:pPr>
            <a:r>
              <a:rPr lang="ru-RU" dirty="0" smtClean="0"/>
              <a:t> </a:t>
            </a:r>
            <a:endParaRPr lang="ru-RU" dirty="0"/>
          </a:p>
        </p:txBody>
      </p:sp>
      <p:sp>
        <p:nvSpPr>
          <p:cNvPr id="4" name="WordArt 10"/>
          <p:cNvSpPr>
            <a:spLocks noChangeArrowheads="1" noChangeShapeType="1" noTextEdit="1"/>
          </p:cNvSpPr>
          <p:nvPr/>
        </p:nvSpPr>
        <p:spPr bwMode="auto">
          <a:xfrm>
            <a:off x="2000232" y="571480"/>
            <a:ext cx="5500726" cy="1071570"/>
          </a:xfrm>
          <a:prstGeom prst="rect">
            <a:avLst/>
          </a:prstGeom>
        </p:spPr>
        <p:txBody>
          <a:bodyPr wrap="none" fromWordArt="1">
            <a:prstTxWarp prst="textPlain">
              <a:avLst>
                <a:gd name="adj" fmla="val 50000"/>
              </a:avLst>
            </a:prstTxWarp>
          </a:bodyPr>
          <a:lstStyle/>
          <a:p>
            <a:pPr algn="ctr"/>
            <a:r>
              <a:rPr lang="ru-RU"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Встретимся</a:t>
            </a:r>
          </a:p>
        </p:txBody>
      </p:sp>
      <p:pic>
        <p:nvPicPr>
          <p:cNvPr id="5" name="Picture 8" descr="8d548db7cad9"/>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357554" y="2071678"/>
            <a:ext cx="2866352" cy="3500462"/>
          </a:xfrm>
          <a:prstGeom prst="rect">
            <a:avLst/>
          </a:prstGeom>
          <a:noFill/>
        </p:spPr>
      </p:pic>
      <p:sp>
        <p:nvSpPr>
          <p:cNvPr id="6" name="WordArt 11"/>
          <p:cNvSpPr>
            <a:spLocks noChangeArrowheads="1" noChangeShapeType="1" noTextEdit="1"/>
          </p:cNvSpPr>
          <p:nvPr/>
        </p:nvSpPr>
        <p:spPr bwMode="auto">
          <a:xfrm>
            <a:off x="4429124" y="1571612"/>
            <a:ext cx="571504" cy="1000132"/>
          </a:xfrm>
          <a:prstGeom prst="rect">
            <a:avLst/>
          </a:prstGeom>
        </p:spPr>
        <p:txBody>
          <a:bodyPr wrap="none" fromWordArt="1">
            <a:prstTxWarp prst="textPlain">
              <a:avLst>
                <a:gd name="adj" fmla="val 50000"/>
              </a:avLst>
            </a:prstTxWarp>
          </a:bodyPr>
          <a:lstStyle/>
          <a:p>
            <a:pPr algn="ctr"/>
            <a:r>
              <a:rPr lang="ru-RU"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в</a:t>
            </a:r>
          </a:p>
        </p:txBody>
      </p:sp>
      <p:sp>
        <p:nvSpPr>
          <p:cNvPr id="17410" name="WordArt 2"/>
          <p:cNvSpPr>
            <a:spLocks noChangeArrowheads="1" noChangeShapeType="1" noTextEdit="1"/>
          </p:cNvSpPr>
          <p:nvPr/>
        </p:nvSpPr>
        <p:spPr bwMode="auto">
          <a:xfrm>
            <a:off x="714348" y="2285992"/>
            <a:ext cx="7786742" cy="4572009"/>
          </a:xfrm>
          <a:prstGeom prst="rect">
            <a:avLst/>
          </a:prstGeom>
        </p:spPr>
        <p:txBody>
          <a:bodyPr wrap="none" fromWordArt="1">
            <a:prstTxWarp prst="textArchDownPour">
              <a:avLst>
                <a:gd name="adj1" fmla="val 0"/>
                <a:gd name="adj2" fmla="val 50000"/>
              </a:avLst>
            </a:prstTxWarp>
          </a:bodyPr>
          <a:lstStyle/>
          <a:p>
            <a:pPr algn="ctr" rtl="0"/>
            <a:r>
              <a:rPr lang="ru-RU" sz="3600" kern="10" spc="0" dirty="0" smtClean="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мастерской</a:t>
            </a:r>
            <a:endParaRPr lang="ru-RU" sz="3600" kern="10" spc="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endParaRPr>
          </a:p>
        </p:txBody>
      </p:sp>
      <p:pic>
        <p:nvPicPr>
          <p:cNvPr id="9" name="Picture 4" descr="23287_"/>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286116" y="3857628"/>
            <a:ext cx="2857520" cy="2143140"/>
          </a:xfrm>
          <a:prstGeom prst="rect">
            <a:avLst/>
          </a:prstGeom>
          <a:noFill/>
          <a:ln w="9525">
            <a:noFill/>
            <a:miter lim="800000"/>
            <a:headEnd/>
            <a:tailEnd/>
          </a:ln>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3"/>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 y="0"/>
            <a:ext cx="9143999"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48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Материалы и инструменты</a:t>
            </a:r>
            <a:endParaRPr lang="ru-RU" sz="4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Содержимое 5"/>
          <p:cNvSpPr>
            <a:spLocks noGrp="1"/>
          </p:cNvSpPr>
          <p:nvPr>
            <p:ph idx="1"/>
          </p:nvPr>
        </p:nvSpPr>
        <p:spPr>
          <a:xfrm>
            <a:off x="0" y="1000108"/>
            <a:ext cx="9144000" cy="5857892"/>
          </a:xfrm>
        </p:spPr>
        <p:txBody>
          <a:bodyPr/>
          <a:lstStyle/>
          <a:p>
            <a:pPr marL="514350" indent="-514350">
              <a:buFont typeface="Wingdings" pitchFamily="2" charset="2"/>
              <a:buChar char="Ø"/>
            </a:pPr>
            <a:r>
              <a:rPr lang="ru-RU" dirty="0" smtClean="0"/>
              <a:t>Цветные карандаши</a:t>
            </a:r>
          </a:p>
          <a:p>
            <a:pPr marL="514350" indent="-514350">
              <a:buFont typeface="Wingdings" pitchFamily="2" charset="2"/>
              <a:buChar char="Ø"/>
            </a:pPr>
            <a:endParaRPr lang="ru-RU" dirty="0"/>
          </a:p>
          <a:p>
            <a:pPr marL="514350" indent="-514350">
              <a:buFont typeface="Wingdings" pitchFamily="2" charset="2"/>
              <a:buChar char="Ø"/>
            </a:pPr>
            <a:endParaRPr lang="ru-RU" dirty="0" smtClean="0"/>
          </a:p>
          <a:p>
            <a:pPr marL="514350" indent="-514350">
              <a:buFont typeface="Wingdings" pitchFamily="2" charset="2"/>
              <a:buChar char="Ø"/>
            </a:pPr>
            <a:endParaRPr lang="ru-RU" dirty="0" smtClean="0"/>
          </a:p>
          <a:p>
            <a:pPr marL="514350" indent="-514350">
              <a:buFont typeface="Wingdings" pitchFamily="2" charset="2"/>
              <a:buChar char="Ø"/>
            </a:pPr>
            <a:endParaRPr lang="ru-RU" dirty="0"/>
          </a:p>
          <a:p>
            <a:pPr marL="514350" indent="-514350">
              <a:buFont typeface="Wingdings" pitchFamily="2" charset="2"/>
              <a:buChar char="Ø"/>
            </a:pPr>
            <a:r>
              <a:rPr lang="ru-RU" dirty="0" smtClean="0"/>
              <a:t>Эскиз будущей работы</a:t>
            </a:r>
          </a:p>
          <a:p>
            <a:pPr marL="514350" indent="-514350">
              <a:buFont typeface="Wingdings" pitchFamily="2" charset="2"/>
              <a:buChar char="Ø"/>
            </a:pPr>
            <a:endParaRPr lang="ru-RU" dirty="0"/>
          </a:p>
          <a:p>
            <a:pPr marL="514350" indent="-514350">
              <a:buFont typeface="Wingdings" pitchFamily="2" charset="2"/>
              <a:buChar char="Ø"/>
            </a:pPr>
            <a:endParaRPr lang="ru-RU" dirty="0" smtClean="0"/>
          </a:p>
          <a:p>
            <a:pPr marL="514350" indent="-514350">
              <a:buFont typeface="Wingdings" pitchFamily="2" charset="2"/>
              <a:buChar char="Ø"/>
            </a:pPr>
            <a:endParaRPr lang="ru-RU" dirty="0" smtClean="0"/>
          </a:p>
          <a:p>
            <a:pPr marL="514350" indent="-514350">
              <a:buNone/>
            </a:pPr>
            <a:endParaRPr lang="ru-RU" dirty="0" smtClean="0"/>
          </a:p>
          <a:p>
            <a:pPr marL="514350" indent="-514350">
              <a:buFont typeface="Wingdings" pitchFamily="2" charset="2"/>
              <a:buChar char="Ø"/>
            </a:pPr>
            <a:endParaRPr lang="ru-RU" dirty="0"/>
          </a:p>
        </p:txBody>
      </p:sp>
      <p:pic>
        <p:nvPicPr>
          <p:cNvPr id="8" name="Picture 2" descr="C:\Documents and Settings\User\Рабочий стол\2358355.jpg"/>
          <p:cNvPicPr>
            <a:picLocks noChangeAspect="1" noChangeArrowheads="1"/>
          </p:cNvPicPr>
          <p:nvPr/>
        </p:nvPicPr>
        <p:blipFill>
          <a:blip r:embed="rId2" cstate="print"/>
          <a:srcRect/>
          <a:stretch>
            <a:fillRect/>
          </a:stretch>
        </p:blipFill>
        <p:spPr bwMode="auto">
          <a:xfrm>
            <a:off x="6054821" y="1071546"/>
            <a:ext cx="2471373" cy="2286016"/>
          </a:xfrm>
          <a:prstGeom prst="rect">
            <a:avLst/>
          </a:prstGeom>
          <a:noFill/>
        </p:spPr>
      </p:pic>
      <p:pic>
        <p:nvPicPr>
          <p:cNvPr id="9" name="Picture 4" descr="C:\Documents and Settings\User\Рабочий стол\1.jpg"/>
          <p:cNvPicPr>
            <a:picLocks noChangeAspect="1" noChangeArrowheads="1"/>
          </p:cNvPicPr>
          <p:nvPr/>
        </p:nvPicPr>
        <p:blipFill>
          <a:blip r:embed="rId3" cstate="print"/>
          <a:srcRect/>
          <a:stretch>
            <a:fillRect/>
          </a:stretch>
        </p:blipFill>
        <p:spPr bwMode="auto">
          <a:xfrm>
            <a:off x="6000510" y="3786190"/>
            <a:ext cx="2502962" cy="2500330"/>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Scale>
                                      <p:cBhvr>
                                        <p:cTn id="1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8"/>
                                        </p:tgtEl>
                                        <p:attrNameLst>
                                          <p:attrName>ppt_x</p:attrName>
                                          <p:attrName>ppt_y</p:attrName>
                                        </p:attrNameLst>
                                      </p:cBhvr>
                                    </p:animMotion>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anim calcmode="lin" valueType="num">
                                      <p:cBhvr>
                                        <p:cTn id="21" dur="1000" fill="hold"/>
                                        <p:tgtEl>
                                          <p:spTgt spid="6">
                                            <p:txEl>
                                              <p:pRg st="5" end="5"/>
                                            </p:txEl>
                                          </p:spTgt>
                                        </p:tgtEl>
                                        <p:attrNameLst>
                                          <p:attrName>ppt_x</p:attrName>
                                        </p:attrNameLst>
                                      </p:cBhvr>
                                      <p:tavLst>
                                        <p:tav tm="0">
                                          <p:val>
                                            <p:strVal val="#ppt_x-.2"/>
                                          </p:val>
                                        </p:tav>
                                        <p:tav tm="100000">
                                          <p:val>
                                            <p:strVal val="#ppt_x"/>
                                          </p:val>
                                        </p:tav>
                                      </p:tavLst>
                                    </p:anim>
                                    <p:anim calcmode="lin" valueType="num">
                                      <p:cBhvr>
                                        <p:cTn id="22" dur="1000" fill="hold"/>
                                        <p:tgtEl>
                                          <p:spTgt spid="6">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 </a:t>
            </a:r>
            <a:endParaRPr lang="ru-RU" dirty="0"/>
          </a:p>
        </p:txBody>
      </p:sp>
      <p:sp>
        <p:nvSpPr>
          <p:cNvPr id="2" name="Содержимое 1"/>
          <p:cNvSpPr>
            <a:spLocks noGrp="1"/>
          </p:cNvSpPr>
          <p:nvPr>
            <p:ph idx="1"/>
          </p:nvPr>
        </p:nvSpPr>
        <p:spPr>
          <a:xfrm>
            <a:off x="0" y="0"/>
            <a:ext cx="9144000" cy="6858000"/>
          </a:xfrm>
        </p:spPr>
        <p:txBody>
          <a:bodyPr/>
          <a:lstStyle/>
          <a:p>
            <a:pPr>
              <a:buFont typeface="Wingdings" pitchFamily="2" charset="2"/>
              <a:buChar char="Ø"/>
            </a:pPr>
            <a:r>
              <a:rPr lang="ru-RU" dirty="0" smtClean="0"/>
              <a:t>Стекло</a:t>
            </a:r>
          </a:p>
          <a:p>
            <a:pPr>
              <a:buFont typeface="Wingdings" pitchFamily="2" charset="2"/>
              <a:buChar char="Ø"/>
            </a:pPr>
            <a:endParaRPr lang="ru-RU" dirty="0" smtClean="0"/>
          </a:p>
          <a:p>
            <a:pPr>
              <a:buFont typeface="Wingdings" pitchFamily="2" charset="2"/>
              <a:buChar char="Ø"/>
            </a:pPr>
            <a:endParaRPr lang="ru-RU" dirty="0"/>
          </a:p>
          <a:p>
            <a:pPr>
              <a:buFont typeface="Wingdings" pitchFamily="2" charset="2"/>
              <a:buChar char="Ø"/>
            </a:pPr>
            <a:r>
              <a:rPr lang="ru-RU" dirty="0" smtClean="0"/>
              <a:t>Витражные краски</a:t>
            </a:r>
            <a:endParaRPr lang="ru-RU" dirty="0"/>
          </a:p>
          <a:p>
            <a:pPr>
              <a:buFont typeface="Wingdings" pitchFamily="2" charset="2"/>
              <a:buChar char="Ø"/>
            </a:pPr>
            <a:endParaRPr lang="ru-RU" dirty="0" smtClean="0"/>
          </a:p>
          <a:p>
            <a:pPr>
              <a:buFont typeface="Wingdings" pitchFamily="2" charset="2"/>
              <a:buChar char="Ø"/>
            </a:pPr>
            <a:endParaRPr lang="ru-RU" dirty="0"/>
          </a:p>
          <a:p>
            <a:pPr>
              <a:buFont typeface="Wingdings" pitchFamily="2" charset="2"/>
              <a:buChar char="Ø"/>
            </a:pPr>
            <a:endParaRPr lang="ru-RU" dirty="0" smtClean="0"/>
          </a:p>
          <a:p>
            <a:pPr>
              <a:buFont typeface="Wingdings" pitchFamily="2" charset="2"/>
              <a:buChar char="Ø"/>
            </a:pPr>
            <a:endParaRPr lang="ru-RU" dirty="0" smtClean="0"/>
          </a:p>
          <a:p>
            <a:pPr>
              <a:buFont typeface="Wingdings" pitchFamily="2" charset="2"/>
              <a:buChar char="Ø"/>
            </a:pPr>
            <a:r>
              <a:rPr lang="ru-RU" dirty="0" smtClean="0"/>
              <a:t>Контур по стеклу и керамике</a:t>
            </a:r>
          </a:p>
          <a:p>
            <a:pPr>
              <a:buFont typeface="Wingdings" pitchFamily="2" charset="2"/>
              <a:buChar char="Ø"/>
            </a:pPr>
            <a:endParaRPr lang="ru-RU" dirty="0"/>
          </a:p>
        </p:txBody>
      </p:sp>
      <p:pic>
        <p:nvPicPr>
          <p:cNvPr id="2050" name="Picture 2" descr="C:\Documents and Settings\User\Рабочий стол\1.jpg"/>
          <p:cNvPicPr>
            <a:picLocks noChangeAspect="1" noChangeArrowheads="1"/>
          </p:cNvPicPr>
          <p:nvPr/>
        </p:nvPicPr>
        <p:blipFill>
          <a:blip r:embed="rId2" cstate="print"/>
          <a:srcRect/>
          <a:stretch>
            <a:fillRect/>
          </a:stretch>
        </p:blipFill>
        <p:spPr bwMode="auto">
          <a:xfrm>
            <a:off x="5905541" y="0"/>
            <a:ext cx="2381235" cy="1785926"/>
          </a:xfrm>
          <a:prstGeom prst="rect">
            <a:avLst/>
          </a:prstGeom>
          <a:noFill/>
        </p:spPr>
      </p:pic>
      <p:pic>
        <p:nvPicPr>
          <p:cNvPr id="7" name="Picture 3" descr="C:\Documents and Settings\User\Рабочий стол\52202966.jpg"/>
          <p:cNvPicPr>
            <a:picLocks noChangeAspect="1" noChangeArrowheads="1"/>
          </p:cNvPicPr>
          <p:nvPr/>
        </p:nvPicPr>
        <p:blipFill>
          <a:blip r:embed="rId3" cstate="print"/>
          <a:srcRect/>
          <a:stretch>
            <a:fillRect/>
          </a:stretch>
        </p:blipFill>
        <p:spPr bwMode="auto">
          <a:xfrm>
            <a:off x="5857884" y="3929066"/>
            <a:ext cx="2500330" cy="2571768"/>
          </a:xfrm>
          <a:prstGeom prst="rect">
            <a:avLst/>
          </a:prstGeom>
          <a:noFill/>
        </p:spPr>
      </p:pic>
      <p:pic>
        <p:nvPicPr>
          <p:cNvPr id="8" name="Picture 3" descr="C:\Documents and Settings\User\Рабочий стол\pb144429.jpg"/>
          <p:cNvPicPr>
            <a:picLocks noChangeAspect="1" noChangeArrowheads="1"/>
          </p:cNvPicPr>
          <p:nvPr/>
        </p:nvPicPr>
        <p:blipFill>
          <a:blip r:embed="rId4" cstate="print"/>
          <a:stretch>
            <a:fillRect/>
          </a:stretch>
        </p:blipFill>
        <p:spPr bwMode="auto">
          <a:xfrm>
            <a:off x="5857884" y="1928802"/>
            <a:ext cx="2428892" cy="1928826"/>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Scale>
                                      <p:cBhvr>
                                        <p:cTn id="14" dur="1000" decel="50000" fill="hold">
                                          <p:stCondLst>
                                            <p:cond delay="0"/>
                                          </p:stCondLst>
                                        </p:cTn>
                                        <p:tgtEl>
                                          <p:spTgt spid="20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050"/>
                                        </p:tgtEl>
                                        <p:attrNameLst>
                                          <p:attrName>ppt_x</p:attrName>
                                          <p:attrName>ppt_y</p:attrName>
                                        </p:attrNameLst>
                                      </p:cBhvr>
                                    </p:animMotion>
                                    <p:animEffect transition="in" filter="fade">
                                      <p:cBhvr>
                                        <p:cTn id="16" dur="1000"/>
                                        <p:tgtEl>
                                          <p:spTgt spid="2050"/>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p:cTn id="21" dur="1000" fill="hold"/>
                                        <p:tgtEl>
                                          <p:spTgt spid="2">
                                            <p:txEl>
                                              <p:pRg st="3" end="3"/>
                                            </p:txEl>
                                          </p:spTgt>
                                        </p:tgtEl>
                                        <p:attrNameLst>
                                          <p:attrName>ppt_x</p:attrName>
                                        </p:attrNameLst>
                                      </p:cBhvr>
                                      <p:tavLst>
                                        <p:tav tm="0">
                                          <p:val>
                                            <p:strVal val="#ppt_x-.2"/>
                                          </p:val>
                                        </p:tav>
                                        <p:tav tm="100000">
                                          <p:val>
                                            <p:strVal val="#ppt_x"/>
                                          </p:val>
                                        </p:tav>
                                      </p:tavLst>
                                    </p:anim>
                                    <p:anim calcmode="lin" valueType="num">
                                      <p:cBhvr>
                                        <p:cTn id="22" dur="1000" fill="hold"/>
                                        <p:tgtEl>
                                          <p:spTgt spid="2">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Scale>
                                      <p:cBhvr>
                                        <p:cTn id="2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8"/>
                                        </p:tgtEl>
                                        <p:attrNameLst>
                                          <p:attrName>ppt_x</p:attrName>
                                          <p:attrName>ppt_y</p:attrName>
                                        </p:attrNameLst>
                                      </p:cBhvr>
                                    </p:animMotion>
                                    <p:animEffect transition="in" filter="fade">
                                      <p:cBhvr>
                                        <p:cTn id="30" dur="1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anim calcmode="lin" valueType="num">
                                      <p:cBhvr>
                                        <p:cTn id="35" dur="1000" fill="hold"/>
                                        <p:tgtEl>
                                          <p:spTgt spid="2">
                                            <p:txEl>
                                              <p:pRg st="8" end="8"/>
                                            </p:txEl>
                                          </p:spTgt>
                                        </p:tgtEl>
                                        <p:attrNameLst>
                                          <p:attrName>ppt_x</p:attrName>
                                        </p:attrNameLst>
                                      </p:cBhvr>
                                      <p:tavLst>
                                        <p:tav tm="0">
                                          <p:val>
                                            <p:strVal val="#ppt_x-.2"/>
                                          </p:val>
                                        </p:tav>
                                        <p:tav tm="100000">
                                          <p:val>
                                            <p:strVal val="#ppt_x"/>
                                          </p:val>
                                        </p:tav>
                                      </p:tavLst>
                                    </p:anim>
                                    <p:anim calcmode="lin" valueType="num">
                                      <p:cBhvr>
                                        <p:cTn id="36" dur="1000" fill="hold"/>
                                        <p:tgtEl>
                                          <p:spTgt spid="2">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Scale>
                                      <p:cBhvr>
                                        <p:cTn id="4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
                                        </p:tgtEl>
                                        <p:attrNameLst>
                                          <p:attrName>ppt_x</p:attrName>
                                          <p:attrName>ppt_y</p:attrName>
                                        </p:attrNameLst>
                                      </p:cBhvr>
                                    </p:animMotion>
                                    <p:animEffect transition="in" filter="fade">
                                      <p:cBhvr>
                                        <p:cTn id="4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 </a:t>
            </a:r>
            <a:endParaRPr lang="ru-RU" dirty="0"/>
          </a:p>
        </p:txBody>
      </p:sp>
      <p:sp>
        <p:nvSpPr>
          <p:cNvPr id="6" name="Содержимое 5"/>
          <p:cNvSpPr>
            <a:spLocks noGrp="1"/>
          </p:cNvSpPr>
          <p:nvPr>
            <p:ph idx="1"/>
          </p:nvPr>
        </p:nvSpPr>
        <p:spPr>
          <a:xfrm>
            <a:off x="0" y="0"/>
            <a:ext cx="9144000" cy="6858000"/>
          </a:xfrm>
        </p:spPr>
        <p:txBody>
          <a:bodyPr/>
          <a:lstStyle/>
          <a:p>
            <a:pPr>
              <a:buFont typeface="Wingdings" pitchFamily="2" charset="2"/>
              <a:buChar char="Ø"/>
            </a:pPr>
            <a:r>
              <a:rPr lang="ru-RU" dirty="0" smtClean="0"/>
              <a:t>Спирт</a:t>
            </a:r>
          </a:p>
          <a:p>
            <a:pPr>
              <a:buFont typeface="Wingdings" pitchFamily="2" charset="2"/>
              <a:buChar char="Ø"/>
            </a:pPr>
            <a:endParaRPr lang="ru-RU" dirty="0"/>
          </a:p>
          <a:p>
            <a:pPr>
              <a:buFont typeface="Wingdings" pitchFamily="2" charset="2"/>
              <a:buChar char="Ø"/>
            </a:pPr>
            <a:endParaRPr lang="ru-RU" dirty="0" smtClean="0"/>
          </a:p>
          <a:p>
            <a:pPr>
              <a:buFont typeface="Wingdings" pitchFamily="2" charset="2"/>
              <a:buChar char="Ø"/>
            </a:pPr>
            <a:endParaRPr lang="ru-RU" dirty="0"/>
          </a:p>
          <a:p>
            <a:pPr>
              <a:buFont typeface="Wingdings" pitchFamily="2" charset="2"/>
              <a:buChar char="Ø"/>
            </a:pPr>
            <a:endParaRPr lang="ru-RU" dirty="0" smtClean="0"/>
          </a:p>
          <a:p>
            <a:pPr>
              <a:buFont typeface="Wingdings" pitchFamily="2" charset="2"/>
              <a:buChar char="Ø"/>
            </a:pPr>
            <a:endParaRPr lang="ru-RU" dirty="0"/>
          </a:p>
          <a:p>
            <a:pPr>
              <a:buFont typeface="Wingdings" pitchFamily="2" charset="2"/>
              <a:buChar char="Ø"/>
            </a:pPr>
            <a:r>
              <a:rPr lang="ru-RU" dirty="0" smtClean="0"/>
              <a:t>Ватные диски</a:t>
            </a:r>
            <a:endParaRPr lang="ru-RU" dirty="0"/>
          </a:p>
        </p:txBody>
      </p:sp>
      <p:pic>
        <p:nvPicPr>
          <p:cNvPr id="7" name="Picture 3" descr="C:\Documents and Settings\User\Рабочий стол\54792210.jpg"/>
          <p:cNvPicPr>
            <a:picLocks noChangeAspect="1" noChangeArrowheads="1"/>
          </p:cNvPicPr>
          <p:nvPr/>
        </p:nvPicPr>
        <p:blipFill>
          <a:blip r:embed="rId2" cstate="print"/>
          <a:srcRect/>
          <a:stretch>
            <a:fillRect/>
          </a:stretch>
        </p:blipFill>
        <p:spPr bwMode="auto">
          <a:xfrm>
            <a:off x="5715008" y="428604"/>
            <a:ext cx="2214578" cy="3304565"/>
          </a:xfrm>
          <a:prstGeom prst="rect">
            <a:avLst/>
          </a:prstGeom>
          <a:noFill/>
        </p:spPr>
      </p:pic>
      <p:pic>
        <p:nvPicPr>
          <p:cNvPr id="8" name="Picture 3" descr="C:\Documents and Settings\User\Рабочий стол\54.jpg"/>
          <p:cNvPicPr>
            <a:picLocks noChangeAspect="1" noChangeArrowheads="1"/>
          </p:cNvPicPr>
          <p:nvPr/>
        </p:nvPicPr>
        <p:blipFill>
          <a:blip r:embed="rId3" cstate="print"/>
          <a:srcRect/>
          <a:stretch>
            <a:fillRect/>
          </a:stretch>
        </p:blipFill>
        <p:spPr bwMode="auto">
          <a:xfrm rot="20580142">
            <a:off x="4992319" y="3959060"/>
            <a:ext cx="3565327" cy="2430905"/>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2"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Scale>
                                      <p:cBhvr>
                                        <p:cTn id="13"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7"/>
                                        </p:tgtEl>
                                        <p:attrNameLst>
                                          <p:attrName>ppt_x</p:attrName>
                                          <p:attrName>ppt_y</p:attrName>
                                        </p:attrNameLst>
                                      </p:cBhvr>
                                    </p:animMotion>
                                    <p:animEffect transition="in" filter="fade">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7" presetClass="entr" presetSubtype="10" fill="hold" nodeType="clickEffect">
                                  <p:stCondLst>
                                    <p:cond delay="0"/>
                                  </p:stCondLst>
                                  <p:childTnLst>
                                    <p:set>
                                      <p:cBhvr>
                                        <p:cTn id="19" dur="1" fill="hold">
                                          <p:stCondLst>
                                            <p:cond delay="0"/>
                                          </p:stCondLst>
                                        </p:cTn>
                                        <p:tgtEl>
                                          <p:spTgt spid="6">
                                            <p:txEl>
                                              <p:pRg st="6" end="6"/>
                                            </p:txEl>
                                          </p:spTgt>
                                        </p:tgtEl>
                                        <p:attrNameLst>
                                          <p:attrName>style.visibility</p:attrName>
                                        </p:attrNameLst>
                                      </p:cBhvr>
                                      <p:to>
                                        <p:strVal val="visible"/>
                                      </p:to>
                                    </p:set>
                                    <p:anim calcmode="lin" valueType="num">
                                      <p:cBhvr>
                                        <p:cTn id="20" dur="500" fill="hold"/>
                                        <p:tgtEl>
                                          <p:spTgt spid="6">
                                            <p:txEl>
                                              <p:pRg st="6" end="6"/>
                                            </p:txEl>
                                          </p:spTgt>
                                        </p:tgtEl>
                                        <p:attrNameLst>
                                          <p:attrName>ppt_w</p:attrName>
                                        </p:attrNameLst>
                                      </p:cBhvr>
                                      <p:tavLst>
                                        <p:tav tm="0">
                                          <p:val>
                                            <p:fltVal val="0"/>
                                          </p:val>
                                        </p:tav>
                                        <p:tav tm="100000">
                                          <p:val>
                                            <p:strVal val="#ppt_w"/>
                                          </p:val>
                                        </p:tav>
                                      </p:tavLst>
                                    </p:anim>
                                    <p:anim calcmode="lin" valueType="num">
                                      <p:cBhvr>
                                        <p:cTn id="21" dur="500" fill="hold"/>
                                        <p:tgtEl>
                                          <p:spTgt spid="6">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52"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Scale>
                                      <p:cBhvr>
                                        <p:cTn id="26"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8"/>
                                        </p:tgtEl>
                                        <p:attrNameLst>
                                          <p:attrName>ppt_x</p:attrName>
                                          <p:attrName>ppt_y</p:attrName>
                                        </p:attrNameLst>
                                      </p:cBhvr>
                                    </p:animMotion>
                                    <p:animEffect transition="in" filter="fade">
                                      <p:cBhvr>
                                        <p:cTn id="2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
            </a:r>
            <a:br>
              <a:rPr lang="ru-RU" dirty="0" smtClean="0"/>
            </a:br>
            <a:endParaRPr lang="ru-RU" dirty="0"/>
          </a:p>
        </p:txBody>
      </p:sp>
      <p:sp>
        <p:nvSpPr>
          <p:cNvPr id="2" name="Содержимое 1"/>
          <p:cNvSpPr>
            <a:spLocks noGrp="1"/>
          </p:cNvSpPr>
          <p:nvPr>
            <p:ph idx="1"/>
          </p:nvPr>
        </p:nvSpPr>
        <p:spPr>
          <a:xfrm>
            <a:off x="0" y="0"/>
            <a:ext cx="9144000" cy="6858000"/>
          </a:xfrm>
        </p:spPr>
        <p:txBody>
          <a:bodyPr/>
          <a:lstStyle/>
          <a:p>
            <a:r>
              <a:rPr lang="ru-RU" sz="4400" b="1" dirty="0" smtClean="0">
                <a:solidFill>
                  <a:srgbClr val="0070C0"/>
                </a:solidFill>
              </a:rPr>
              <a:t>Современные виды витражей:</a:t>
            </a:r>
          </a:p>
          <a:p>
            <a:pPr>
              <a:buFont typeface="Wingdings" pitchFamily="2" charset="2"/>
              <a:buChar char="q"/>
            </a:pPr>
            <a:r>
              <a:rPr lang="ru-RU" sz="2000" dirty="0" smtClean="0">
                <a:solidFill>
                  <a:schemeClr val="accent1">
                    <a:lumMod val="10000"/>
                  </a:schemeClr>
                </a:solidFill>
              </a:rPr>
              <a:t>Пескоструйный витраж </a:t>
            </a:r>
            <a:r>
              <a:rPr lang="ru-RU" sz="2000" dirty="0" smtClean="0">
                <a:solidFill>
                  <a:srgbClr val="0070C0"/>
                </a:solidFill>
              </a:rPr>
              <a:t>– </a:t>
            </a:r>
            <a:r>
              <a:rPr lang="ru-RU" sz="2000" i="1" dirty="0" smtClean="0">
                <a:solidFill>
                  <a:srgbClr val="7030A0"/>
                </a:solidFill>
              </a:rPr>
              <a:t>вид витража, представляющий собой группу стекол, выполненных в одном техническом приеме, относящемся к пескоструйной обработке, и объединенных общей композиционной и смысловой идеей, а также расположением в секциях рам.</a:t>
            </a:r>
          </a:p>
          <a:p>
            <a:pPr>
              <a:buFont typeface="Wingdings" pitchFamily="2" charset="2"/>
              <a:buChar char="q"/>
            </a:pPr>
            <a:endParaRPr lang="ru-RU" sz="2000" dirty="0">
              <a:solidFill>
                <a:srgbClr val="0070C0"/>
              </a:solidFill>
            </a:endParaRPr>
          </a:p>
          <a:p>
            <a:pPr>
              <a:buFont typeface="Wingdings" pitchFamily="2" charset="2"/>
              <a:buChar char="q"/>
            </a:pPr>
            <a:r>
              <a:rPr lang="ru-RU" sz="2000" dirty="0" smtClean="0">
                <a:solidFill>
                  <a:schemeClr val="accent1">
                    <a:lumMod val="10000"/>
                  </a:schemeClr>
                </a:solidFill>
              </a:rPr>
              <a:t>Мозаичный витраж </a:t>
            </a:r>
            <a:r>
              <a:rPr lang="ru-RU" sz="2000" dirty="0" smtClean="0">
                <a:solidFill>
                  <a:srgbClr val="0070C0"/>
                </a:solidFill>
              </a:rPr>
              <a:t>– </a:t>
            </a:r>
            <a:r>
              <a:rPr lang="ru-RU" sz="2000" i="1" dirty="0" smtClean="0">
                <a:solidFill>
                  <a:srgbClr val="7030A0"/>
                </a:solidFill>
              </a:rPr>
              <a:t>наборный витраж, как правило, орнаментальный, имеющий геометрическое построение; может напоминать мозаику с примерно одинаковым по размеру модулем смальты. Мозаичный набор использовался как фон, но может применяться и самостоятельно. В качестве модулей при мозаичном наборе нередко используются отлитые в форму фигурные детали сложного рельефа, кабошоны, шлифованные вставки и др.</a:t>
            </a:r>
          </a:p>
          <a:p>
            <a:pPr>
              <a:buFont typeface="Wingdings" pitchFamily="2" charset="2"/>
              <a:buChar char="q"/>
            </a:pPr>
            <a:endParaRPr lang="ru-RU" sz="2000" dirty="0" smtClean="0">
              <a:solidFill>
                <a:srgbClr val="0070C0"/>
              </a:solidFill>
            </a:endParaRPr>
          </a:p>
          <a:p>
            <a:pPr>
              <a:buFont typeface="Wingdings" pitchFamily="2" charset="2"/>
              <a:buChar char="q"/>
            </a:pPr>
            <a:r>
              <a:rPr lang="ru-RU" sz="2000" dirty="0" smtClean="0">
                <a:solidFill>
                  <a:schemeClr val="accent2">
                    <a:lumMod val="50000"/>
                  </a:schemeClr>
                </a:solidFill>
              </a:rPr>
              <a:t>Наборный витраж </a:t>
            </a:r>
            <a:r>
              <a:rPr lang="ru-RU" sz="2000" dirty="0" smtClean="0">
                <a:solidFill>
                  <a:srgbClr val="7030A0"/>
                </a:solidFill>
              </a:rPr>
              <a:t>– простейший вид витража, как правило, без росписи, который создается на наборном столе из кусочков сразу вырезаемых или заранее нарезанных стекол.</a:t>
            </a:r>
          </a:p>
          <a:p>
            <a:pPr>
              <a:buFont typeface="Wingdings" pitchFamily="2" charset="2"/>
              <a:buChar char="q"/>
            </a:pPr>
            <a:endParaRPr lang="ru-RU" sz="2000" dirty="0">
              <a:solidFill>
                <a:srgbClr val="0070C0"/>
              </a:solidFill>
            </a:endParaRPr>
          </a:p>
          <a:p>
            <a:pPr>
              <a:buFont typeface="Wingdings" pitchFamily="2" charset="2"/>
              <a:buChar char="q"/>
            </a:pPr>
            <a:endParaRPr lang="ru-RU" sz="2000" dirty="0" smtClean="0">
              <a:solidFill>
                <a:srgbClr val="0070C0"/>
              </a:solidFill>
            </a:endParaRPr>
          </a:p>
          <a:p>
            <a:pPr>
              <a:buFont typeface="Wingdings" pitchFamily="2" charset="2"/>
              <a:buChar char="q"/>
            </a:pPr>
            <a:endParaRPr lang="ru-RU" sz="2000" dirty="0">
              <a:solidFill>
                <a:srgbClr val="0070C0"/>
              </a:solidFill>
            </a:endParaRPr>
          </a:p>
          <a:p>
            <a:pPr>
              <a:buFont typeface="Wingdings" pitchFamily="2" charset="2"/>
              <a:buChar char="q"/>
            </a:pPr>
            <a:endParaRPr lang="ru-RU" sz="2000" dirty="0">
              <a:solidFill>
                <a:srgbClr val="0070C0"/>
              </a:solidFill>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plus(in)">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plus(in)">
                                      <p:cBhvr>
                                        <p:cTn id="17" dur="20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plus(in)">
                                      <p:cBhvr>
                                        <p:cTn id="22" dur="2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
            </a:r>
            <a:br>
              <a:rPr lang="ru-RU" dirty="0" smtClean="0"/>
            </a:br>
            <a:r>
              <a:rPr lang="ru-RU" dirty="0"/>
              <a:t> </a:t>
            </a:r>
          </a:p>
        </p:txBody>
      </p:sp>
      <p:sp>
        <p:nvSpPr>
          <p:cNvPr id="2" name="Содержимое 1"/>
          <p:cNvSpPr>
            <a:spLocks noGrp="1"/>
          </p:cNvSpPr>
          <p:nvPr>
            <p:ph idx="1"/>
          </p:nvPr>
        </p:nvSpPr>
        <p:spPr>
          <a:xfrm>
            <a:off x="0" y="0"/>
            <a:ext cx="9144000" cy="6858000"/>
          </a:xfrm>
        </p:spPr>
        <p:txBody>
          <a:bodyPr/>
          <a:lstStyle/>
          <a:p>
            <a:pPr>
              <a:buFont typeface="Wingdings" pitchFamily="2" charset="2"/>
              <a:buChar char="q"/>
            </a:pPr>
            <a:r>
              <a:rPr lang="ru-RU" sz="2000" dirty="0" smtClean="0">
                <a:solidFill>
                  <a:schemeClr val="accent2">
                    <a:lumMod val="50000"/>
                  </a:schemeClr>
                </a:solidFill>
              </a:rPr>
              <a:t>Витраж в технике спекания или </a:t>
            </a:r>
            <a:r>
              <a:rPr lang="ru-RU" sz="2000" dirty="0" err="1" smtClean="0">
                <a:solidFill>
                  <a:schemeClr val="accent2">
                    <a:lumMod val="50000"/>
                  </a:schemeClr>
                </a:solidFill>
              </a:rPr>
              <a:t>фьюзинг</a:t>
            </a:r>
            <a:r>
              <a:rPr lang="ru-RU" sz="2000" dirty="0" smtClean="0">
                <a:solidFill>
                  <a:schemeClr val="accent2">
                    <a:lumMod val="50000"/>
                  </a:schemeClr>
                </a:solidFill>
              </a:rPr>
              <a:t> </a:t>
            </a:r>
            <a:r>
              <a:rPr lang="ru-RU" sz="2000" dirty="0" smtClean="0"/>
              <a:t>– </a:t>
            </a:r>
            <a:r>
              <a:rPr lang="ru-RU" sz="2000" dirty="0" smtClean="0">
                <a:solidFill>
                  <a:srgbClr val="7030A0"/>
                </a:solidFill>
              </a:rPr>
              <a:t>витражная техника, в которой рисунок создается путем совместного </a:t>
            </a:r>
            <a:r>
              <a:rPr lang="ru-RU" sz="2000" dirty="0" err="1" smtClean="0">
                <a:solidFill>
                  <a:srgbClr val="7030A0"/>
                </a:solidFill>
              </a:rPr>
              <a:t>запекания</a:t>
            </a:r>
            <a:r>
              <a:rPr lang="ru-RU" sz="2000" dirty="0" smtClean="0">
                <a:solidFill>
                  <a:srgbClr val="7030A0"/>
                </a:solidFill>
              </a:rPr>
              <a:t> разноцветных кусочков стекла или путем </a:t>
            </a:r>
            <a:r>
              <a:rPr lang="ru-RU" sz="2000" dirty="0" err="1" smtClean="0">
                <a:solidFill>
                  <a:srgbClr val="7030A0"/>
                </a:solidFill>
              </a:rPr>
              <a:t>впекания</a:t>
            </a:r>
            <a:r>
              <a:rPr lang="ru-RU" sz="2000" dirty="0" smtClean="0">
                <a:solidFill>
                  <a:srgbClr val="7030A0"/>
                </a:solidFill>
              </a:rPr>
              <a:t> в стекло инородных элементов (например, проволоки).</a:t>
            </a:r>
          </a:p>
          <a:p>
            <a:pPr>
              <a:buFont typeface="Wingdings" pitchFamily="2" charset="2"/>
              <a:buChar char="q"/>
            </a:pPr>
            <a:r>
              <a:rPr lang="ru-RU" sz="2000" dirty="0" smtClean="0"/>
              <a:t>Расписной витраж </a:t>
            </a:r>
            <a:r>
              <a:rPr lang="ru-RU" sz="2000" dirty="0" smtClean="0">
                <a:solidFill>
                  <a:srgbClr val="7030A0"/>
                </a:solidFill>
              </a:rPr>
              <a:t>– </a:t>
            </a:r>
            <a:r>
              <a:rPr lang="ru-RU" sz="2000" dirty="0" err="1" smtClean="0">
                <a:solidFill>
                  <a:srgbClr val="7030A0"/>
                </a:solidFill>
              </a:rPr>
              <a:t>витраж</a:t>
            </a:r>
            <a:r>
              <a:rPr lang="ru-RU" sz="2000" dirty="0" smtClean="0">
                <a:solidFill>
                  <a:srgbClr val="7030A0"/>
                </a:solidFill>
              </a:rPr>
              <a:t>, в котором все (или почти все) стекла расписаны, независимо от того, на цельном стекле написана картина или она собрана в оправу из расписных фрагментов. Возможны незначительные вкрапления фацетных, граненных, прессованных стекол.</a:t>
            </a:r>
          </a:p>
          <a:p>
            <a:pPr>
              <a:buFont typeface="Wingdings" pitchFamily="2" charset="2"/>
              <a:buChar char="q"/>
            </a:pPr>
            <a:r>
              <a:rPr lang="ru-RU" sz="2000" dirty="0" smtClean="0"/>
              <a:t>Травленый витраж </a:t>
            </a:r>
            <a:r>
              <a:rPr lang="ru-RU" sz="2000" dirty="0" smtClean="0">
                <a:solidFill>
                  <a:srgbClr val="7030A0"/>
                </a:solidFill>
              </a:rPr>
              <a:t>– </a:t>
            </a:r>
            <a:r>
              <a:rPr lang="ru-RU" sz="2000" dirty="0" err="1" smtClean="0">
                <a:solidFill>
                  <a:srgbClr val="7030A0"/>
                </a:solidFill>
              </a:rPr>
              <a:t>витраж</a:t>
            </a:r>
            <a:r>
              <a:rPr lang="ru-RU" sz="2000" dirty="0" smtClean="0">
                <a:solidFill>
                  <a:srgbClr val="7030A0"/>
                </a:solidFill>
              </a:rPr>
              <a:t> представляет собой группу стекол, выполненных в одном техническом приеме, относящемся к технике травления и объединенных общей композиционной и смысловой идеей, а также расположением в секциях рам</a:t>
            </a:r>
            <a:r>
              <a:rPr lang="ru-RU" sz="2000" dirty="0" smtClean="0"/>
              <a:t>.</a:t>
            </a:r>
            <a:endParaRPr lang="ru-RU" sz="2000" dirty="0"/>
          </a:p>
          <a:p>
            <a:pPr>
              <a:buFont typeface="Wingdings" pitchFamily="2" charset="2"/>
              <a:buChar char="q"/>
            </a:pPr>
            <a:r>
              <a:rPr lang="ru-RU" sz="2000" dirty="0" err="1" smtClean="0"/>
              <a:t>Свинцово-паечный</a:t>
            </a:r>
            <a:r>
              <a:rPr lang="ru-RU" sz="2000" dirty="0" smtClean="0"/>
              <a:t> (</a:t>
            </a:r>
            <a:r>
              <a:rPr lang="ru-RU" sz="2000" dirty="0" err="1" smtClean="0"/>
              <a:t>паечный</a:t>
            </a:r>
            <a:r>
              <a:rPr lang="ru-RU" sz="2000" dirty="0" smtClean="0"/>
              <a:t>) витраж – </a:t>
            </a:r>
            <a:r>
              <a:rPr lang="ru-RU" sz="2000" dirty="0" smtClean="0">
                <a:solidFill>
                  <a:srgbClr val="7030A0"/>
                </a:solidFill>
              </a:rPr>
              <a:t>классическая техника витража, появившаяся в средние века и послужившая основой для всех других техник. Это витраж, собранный из кусочков стекол в свинцовую оправу, запаянную в стыках. Стекла могут быть цветными и расписанными краской из легкоплавкого стекла и окислов металлов, которая далее обжигается в специально устроенных печах. Краска накрепко вплавляется в стеклянную основу, составляя с ней единое целое.</a:t>
            </a:r>
            <a:endParaRPr lang="ru-RU" sz="2000" dirty="0">
              <a:solidFill>
                <a:srgbClr val="7030A0"/>
              </a:solidFill>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plus(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plus(in)">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plus(in)">
                                      <p:cBhvr>
                                        <p:cTn id="17" dur="20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plus(in)">
                                      <p:cBhvr>
                                        <p:cTn id="22"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67867</Template>
  <TotalTime>262</TotalTime>
  <Words>1690</Words>
  <Application>Microsoft Office PowerPoint</Application>
  <PresentationFormat>Экран (4:3)</PresentationFormat>
  <Paragraphs>144</Paragraphs>
  <Slides>40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40</vt:i4>
      </vt:variant>
    </vt:vector>
  </HeadingPairs>
  <TitlesOfParts>
    <vt:vector size="41" baseType="lpstr">
      <vt:lpstr>Modèle par défaut</vt:lpstr>
      <vt:lpstr> </vt:lpstr>
      <vt:lpstr>Слайд 2</vt:lpstr>
      <vt:lpstr> </vt:lpstr>
      <vt:lpstr>Слайд 4</vt:lpstr>
      <vt:lpstr>Слайд 5</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Расписной витраж  </vt:lpstr>
      <vt:lpstr> </vt:lpstr>
      <vt:lpstr> </vt:lpstr>
      <vt:lpstr> </vt:lpstr>
      <vt:lpstr> </vt:lpstr>
      <vt:lpstr> </vt:lpstr>
      <vt:lpstr> </vt:lpstr>
      <vt:lpstr> </vt:lpstr>
      <vt:lpstr> </vt:lpstr>
      <vt:lpstr> </vt:lpstr>
      <vt:lpstr> </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ВИТРАЖ</dc:title>
  <cp:lastModifiedBy>Admin</cp:lastModifiedBy>
  <cp:revision>32</cp:revision>
  <dcterms:modified xsi:type="dcterms:W3CDTF">2016-12-05T06:37:33Z</dcterms:modified>
</cp:coreProperties>
</file>