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1" r:id="rId3"/>
    <p:sldId id="259" r:id="rId4"/>
    <p:sldId id="270" r:id="rId5"/>
    <p:sldId id="274" r:id="rId6"/>
    <p:sldId id="273" r:id="rId7"/>
    <p:sldId id="275" r:id="rId8"/>
    <p:sldId id="277" r:id="rId9"/>
    <p:sldId id="278" r:id="rId10"/>
    <p:sldId id="276" r:id="rId11"/>
    <p:sldId id="279" r:id="rId12"/>
    <p:sldId id="282" r:id="rId13"/>
    <p:sldId id="283" r:id="rId14"/>
    <p:sldId id="285" r:id="rId15"/>
    <p:sldId id="304" r:id="rId16"/>
    <p:sldId id="292" r:id="rId17"/>
    <p:sldId id="294" r:id="rId18"/>
    <p:sldId id="298" r:id="rId19"/>
    <p:sldId id="296" r:id="rId20"/>
    <p:sldId id="295" r:id="rId21"/>
    <p:sldId id="300" r:id="rId22"/>
    <p:sldId id="297" r:id="rId23"/>
    <p:sldId id="267" r:id="rId24"/>
    <p:sldId id="302" r:id="rId25"/>
    <p:sldId id="301" r:id="rId26"/>
    <p:sldId id="299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E6C582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3645" autoAdjust="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77CC20-EB91-418A-B90A-4A2A7A8A3EC0}" type="datetimeFigureOut">
              <a:rPr lang="ru-RU"/>
              <a:pPr/>
              <a:t>23.05.2024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08D671-A19A-48E5-B738-875DF17852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137B-BE26-4542-8DAC-584A5390C9F7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43AC-D2A2-4FC4-BA3C-7BFD9C36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87CB-8D64-4D86-8D8D-2E21A2615D55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ACF2-1DC1-45AC-9E5D-45704D6BE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968A-A2D6-4EB8-8ABB-2AAFC6D8CF3C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C8CD-9097-456D-977B-5D0523C2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8419-E14A-496D-A5EC-B1C1395F48CC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A1AE-FAE1-4EF0-9F4E-B013A8442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5748-57CD-4BA1-A902-11BE8E286C4C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5162-15C9-4F31-8E38-AF1EDD47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D6BF-013C-402C-9E1C-DC92A45D59CA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EBFE-CE66-4AC4-8CCB-FC9FF0EE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7722-B584-4AD7-915D-8F27DDF3BA5E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250A-52AB-4048-8C6B-7F27217B1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A922-0F2A-44B7-8D16-7745FF466607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3CC6-7E61-4249-8132-5B9D5F83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430F-9D8D-4FBE-AC2C-8F336EB8157D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9B9F-80E4-4097-828C-3D79C5FB4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7F21-1D8B-45FE-95D4-3384D54A73C3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89CF-E4BF-4F3A-A433-0F3CE281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266-0CF7-44A6-A344-1B9EEB505DFC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DD57-6F9C-4052-8E58-482846FD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95830-8B83-4E55-A2D6-03DEDF4B480B}" type="datetime1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CB10D-7871-41F6-B03F-EDC902DA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talk.spb.ru/mamam/sindrom-giperaktivnosti/" TargetMode="External"/><Relationship Id="rId2" Type="http://schemas.openxmlformats.org/officeDocument/2006/relationships/hyperlink" Target="http://www.psytalk.spb.ru/mamam/%D0%B4%D0%B5%D1%82%D1%81%D0%BA%D0%B0%D1%8F-%D0%B0%D0%B3%D1%80%D0%B5%D1%81%D1%81%D0%B8%D1%8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psytalk.spb.ru/mamam/zastenchivost-rebenk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7325" y="1761066"/>
            <a:ext cx="8175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«Песочная терапия в практике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педагога-дефектолога»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228599"/>
            <a:ext cx="7696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7980" y="1180222"/>
            <a:ext cx="7296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Развивает мелкую моторику, улучшает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память, воображение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координацию.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уникальную возможность исследовать свой внутренний мир, ощутить чувство свободы, безопасности и самовыражения.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оглощает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негативную энергию человека, стабилизирует его эмоциональное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состояние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негативные эмоции уходят сквозь песок).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омогает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рассыпать на мельчайшие песчинки образ, пугающий и травмирующий ребенка.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нервные окончания в мозг поступают сигналы, стимулирующие его работу. </a:t>
            </a:r>
          </a:p>
        </p:txBody>
      </p:sp>
      <p:pic>
        <p:nvPicPr>
          <p:cNvPr id="6" name="Рисунок 16" descr="Без названия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601" y="5639095"/>
            <a:ext cx="1992598" cy="11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687" y="323714"/>
            <a:ext cx="7055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Решает проблемы у детей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ru-RU" sz="3600" dirty="0" smtClean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Агрессивное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поведение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Трудности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привыкания ребенка к новым условиям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Проблемы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общения со сверстниками.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Вербальная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Гиперактивность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нарушение концентрации внимания.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Тревожные и депрессивные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состояния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6" descr="Без названия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367" y="5053815"/>
            <a:ext cx="2824530" cy="16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338524"/>
            <a:ext cx="7105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Песочница представляет собой деревянный ящик. Его размеры: длина 70 см, ширина 50 см, глубина 8-10 см.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2446" y="5380967"/>
            <a:ext cx="7137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Именно это пространство комфортно для восприятия глаз, т.е. весь "песочный мир" видно одним взглядом, не перемещая глаз.</a:t>
            </a:r>
          </a:p>
        </p:txBody>
      </p:sp>
      <p:pic>
        <p:nvPicPr>
          <p:cNvPr id="5" name="Picture 2" descr="C:\Users\Lenovo\Desktop\фото\РАЗНОЕ\спец школа\песоч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33" y="1723519"/>
            <a:ext cx="5758004" cy="34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7038" y="68113"/>
            <a:ext cx="6955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принадлежности: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0685" y="984855"/>
            <a:ext cx="7032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игурки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людей, животных, птиц, сказочных персонажей. Фигурки должны быть из разных материалов: дерева, глины, пластмассы и металла. Коллекция фигурок должна быть представлена большими и мелкими объектами, красочными и бесцветными, красивыми и безобразными. Хорошо использовать и натуральные природные материалы, например, ракушки, веточки, камешки и т.д.</a:t>
            </a:r>
          </a:p>
        </p:txBody>
      </p:sp>
      <p:pic>
        <p:nvPicPr>
          <p:cNvPr id="9218" name="Picture 2" descr="C:\Users\Lenovo\Desktop\ДОКЛАД на МО ВОСПИТАТЕЛЕЙ 2017\ПЕСОЧНАЯ ПСИХОТЕРАПИЯ\3892701-5a0d9e9de2bf7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3429000"/>
            <a:ext cx="5309335" cy="33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901754" y="3023500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174519" y="482221"/>
            <a:ext cx="6630111" cy="882580"/>
          </a:xfrm>
          <a:prstGeom prst="beve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игры с песком</a:t>
            </a: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697038" y="2662236"/>
            <a:ext cx="3611941" cy="1554921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хаос" 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807790" y="4844955"/>
            <a:ext cx="5363570" cy="1651379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разрешение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конфликта" </a:t>
            </a:r>
            <a:endParaRPr lang="ru-RU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489575" y="2797437"/>
            <a:ext cx="3517830" cy="141972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борьба" 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16657" y="1364801"/>
            <a:ext cx="1692322" cy="1187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94291" y="1364801"/>
            <a:ext cx="1211476" cy="1297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5308979" y="1364801"/>
            <a:ext cx="180596" cy="3652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596788" y="220578"/>
            <a:ext cx="7424382" cy="2441659"/>
          </a:xfrm>
          <a:prstGeom prst="cloudCallout">
            <a:avLst>
              <a:gd name="adj1" fmla="val -23833"/>
              <a:gd name="adj2" fmla="val 167940"/>
            </a:avLst>
          </a:prstGeom>
          <a:solidFill>
            <a:srgbClr val="FCD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роцесс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"игры в песок" высвобождает заблокированную энергию и "активизирует возможности самоисцеления, заложенные в человеческой психике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hrono.ru/img/portrety/yung_k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16" y="4220368"/>
            <a:ext cx="1892323" cy="26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13955929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0368"/>
            <a:ext cx="36576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2608" y="241827"/>
            <a:ext cx="688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способы работы с песком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484" y="1104671"/>
            <a:ext cx="7434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на мокром песке тонкими предметами, делать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отпечатки.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Рисовать на сухом песке дыханием через трубочку для коктейля.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Отыскивать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игрушки или фигурки, спрятанные в песке.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работу при помощи рук (пересыпание из руки на   руку или из ёмкости в ёмкость, посыпание, лепка куличей, шариков    и т.д.).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на песке композиции, используя различные игрушки, разыгрывать знакомые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35871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ДОКЛАД на МО ВОСПИТАТЕЛЕЙ 2017\kineticheskiy-pe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6" y="96504"/>
            <a:ext cx="3769790" cy="28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305" y="2308294"/>
            <a:ext cx="354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инетический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песок кварцевый9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15" y="96504"/>
            <a:ext cx="3769790" cy="28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9575" y="2308294"/>
            <a:ext cx="3159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Кварцевый песок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enovo\Desktop\408c9fbe9aa06817d5108bd84a331b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20" y="3196657"/>
            <a:ext cx="4791589" cy="3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97038" y="285728"/>
            <a:ext cx="7351428" cy="6465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Работа с кинетическим песком (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Kinetic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Sand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– новое направление в песочной терапии.  Этот удивительный материал был изобретен в Швеции, появился в России совсем недавно (2013г.).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остоит на 98% из чистейшего кварцевого песка и 2% силиконового полимера, который применяется в пищевой промышленности в качестве добавки (Е 900)</a:t>
            </a: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20140724163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526" y="2815923"/>
            <a:ext cx="6069183" cy="40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52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kineticsand1-2_d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3"/>
            <a:ext cx="9144000" cy="68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4509337245794b4ec528cf9.10058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Lenovo\Desktop\ДОКЛАД на МО ВОСПИТАТЕЛЕЙ 2017\kineticheskyy-pesok-ig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5021" cy="31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20140724163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817" y="2815923"/>
            <a:ext cx="6069183" cy="40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44" y="76012"/>
            <a:ext cx="5807569" cy="300037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&amp;Kcy;&amp;icy;&amp;ncy;&amp;iecy;&amp;tcy;&amp;icy;&amp;chcy;&amp;iecy;&amp;scy;&amp;kcy;&amp;icy;&amp;jcy; &amp;pcy;&amp;iecy;&amp;scy;&amp;ocy;&amp;kcy; &amp;dcy;&amp;lcy;&amp;yacy; &amp;dcy;&amp;iecy;&amp;tcy;&amp;iecy;&amp;jcy;. &amp;Kcy;&amp;ucy;&amp;pcy;&amp;icy;&amp;tcy;&amp;softcy; &amp;scy; &amp;dcy;&amp;ocy;&amp;scy;&amp;tcy;&amp;acy;&amp;vcy;&amp;kcy;&amp;ocy;&amp;jcy; &amp;pcy;&amp;ocy; &amp;vcy;&amp;scy;&amp;iecy;&amp;jcy; &amp;Rcy;&amp;ocy;&amp;scy;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73" y="3413748"/>
            <a:ext cx="3635266" cy="297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92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8453" y="319164"/>
            <a:ext cx="68989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Кинетический песок эффективен при работе с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/>
              </a:rPr>
              <a:t>агрессивными детьми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/>
              </a:rPr>
              <a:t>гиперактивными детьми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/>
              </a:rPr>
              <a:t>застенчивыми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и «зажатыми» детьми, с детьми, которым требуется развитие усидчивости, концентрации внимания, памяти, развитие речи и коммуникативных навыков, умения связывать собственную деятельность с ее результатом.</a:t>
            </a:r>
          </a:p>
        </p:txBody>
      </p:sp>
      <p:pic>
        <p:nvPicPr>
          <p:cNvPr id="6146" name="Picture 2" descr="C:\Users\Lenovo\Desktop\807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366152"/>
            <a:ext cx="3491848" cy="33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4_zhivoy-pesok-kineticheskiy-pesok-optom-i-v-roznic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86" y="3666402"/>
            <a:ext cx="3749675" cy="30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97039" y="0"/>
            <a:ext cx="6844352" cy="9689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принадлежности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97038" y="1041051"/>
            <a:ext cx="4415051" cy="377660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Мелкие игрушки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Камушки, природный материал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Инструменты (стеки, скалка, молоточки,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пластмассовые ножи, зубочистки и др.)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Оригинальные формочки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Детская посуда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песок\SDC1940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20082" t="4918" r="1229" b="8196"/>
          <a:stretch>
            <a:fillRect/>
          </a:stretch>
        </p:blipFill>
        <p:spPr bwMode="auto">
          <a:xfrm>
            <a:off x="5514489" y="3565162"/>
            <a:ext cx="3629511" cy="30056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4" descr="G:\песок\SDC1940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18750" t="22223" r="14583"/>
          <a:stretch>
            <a:fillRect/>
          </a:stretch>
        </p:blipFill>
        <p:spPr bwMode="auto">
          <a:xfrm>
            <a:off x="5896156" y="723331"/>
            <a:ext cx="3247844" cy="28418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2" descr="G:\песок\SDC1941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17718" y="4495023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https://www.o-detstve.ru</a:t>
            </a:r>
          </a:p>
        </p:txBody>
      </p:sp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b="1" smtClean="0">
                <a:solidFill>
                  <a:srgbClr val="FF0000"/>
                </a:solidFill>
                <a:latin typeface="Bookman Old Style" pitchFamily="18" charset="0"/>
              </a:rPr>
              <a:t>Что ещё может пригодиться</a:t>
            </a:r>
          </a:p>
        </p:txBody>
      </p:sp>
      <p:pic>
        <p:nvPicPr>
          <p:cNvPr id="4" name="Рисунок 3" descr="75105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888" y="414338"/>
            <a:ext cx="3524251" cy="2206625"/>
          </a:xfrm>
          <a:prstGeom prst="rect">
            <a:avLst/>
          </a:prstGeom>
          <a:noFill/>
        </p:spPr>
      </p:pic>
      <p:pic>
        <p:nvPicPr>
          <p:cNvPr id="5" name="Рисунок 4" descr="imgpreview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2359025"/>
            <a:ext cx="3505201" cy="2273300"/>
          </a:xfrm>
          <a:prstGeom prst="rect">
            <a:avLst/>
          </a:prstGeom>
          <a:noFill/>
        </p:spPr>
      </p:pic>
      <p:pic>
        <p:nvPicPr>
          <p:cNvPr id="6" name="Рисунок 5" descr="Штампы-своими-руками-детские-штампики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888" y="4419600"/>
            <a:ext cx="3492501" cy="2571750"/>
          </a:xfrm>
          <a:prstGeom prst="rect">
            <a:avLst/>
          </a:prstGeom>
          <a:noFill/>
        </p:spPr>
      </p:pic>
      <p:pic>
        <p:nvPicPr>
          <p:cNvPr id="7" name="Рисунок 6" descr="imgpreview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6588" y="390525"/>
            <a:ext cx="3163887" cy="2144713"/>
          </a:xfrm>
          <a:prstGeom prst="rect">
            <a:avLst/>
          </a:prstGeom>
          <a:noFill/>
        </p:spPr>
      </p:pic>
      <p:pic>
        <p:nvPicPr>
          <p:cNvPr id="9" name="Рисунок 8" descr="imgpreview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3725" y="2352675"/>
            <a:ext cx="3370263" cy="2225675"/>
          </a:xfrm>
          <a:prstGeom prst="rect">
            <a:avLst/>
          </a:prstGeom>
          <a:noFill/>
        </p:spPr>
      </p:pic>
      <p:pic>
        <p:nvPicPr>
          <p:cNvPr id="10" name="Рисунок 9" descr="imgpreview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6988" y="2352675"/>
            <a:ext cx="2882900" cy="2085975"/>
          </a:xfrm>
          <a:prstGeom prst="rect">
            <a:avLst/>
          </a:prstGeom>
          <a:noFill/>
        </p:spPr>
      </p:pic>
      <p:pic>
        <p:nvPicPr>
          <p:cNvPr id="11" name="Рисунок 10" descr="shchetka_skrebok_dlya_mytya_okon_2_v_1_zvezdochka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838" y="4346575"/>
            <a:ext cx="2938462" cy="2644775"/>
          </a:xfrm>
          <a:prstGeom prst="rect">
            <a:avLst/>
          </a:prstGeom>
          <a:noFill/>
        </p:spPr>
      </p:pic>
      <p:pic>
        <p:nvPicPr>
          <p:cNvPr id="12" name="Рисунок 11" descr="sand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13438" y="4370388"/>
            <a:ext cx="3346450" cy="2620962"/>
          </a:xfrm>
          <a:prstGeom prst="rect">
            <a:avLst/>
          </a:prstGeom>
          <a:noFill/>
        </p:spPr>
      </p:pic>
      <p:pic>
        <p:nvPicPr>
          <p:cNvPr id="13" name="Рисунок 12" descr="muranskoye-steklo-02-e14305908599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725" y="371475"/>
            <a:ext cx="3078163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224834"/>
            <a:ext cx="7296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Кинетический песок может быть не менее полезен и для взрослых людей. Экспериментально доказано, что игра с этим материалом снимает стресс, способствует расслаблению, активизирует мышление и воображение. Даже непродолжительная разминка рук с кинетическим песком помогает отдохнуть морально, повышает работоспособность и возвращает энтузиазм к работе, дарит новые ощущения и положительные эмоции.</a:t>
            </a:r>
          </a:p>
        </p:txBody>
      </p:sp>
      <p:pic>
        <p:nvPicPr>
          <p:cNvPr id="8195" name="Picture 3" descr="C:\Users\Lenovo\Desktop\pe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11" y="4030296"/>
            <a:ext cx="3876005" cy="25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enovo\Desktop\kucha-pes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62" y="2838875"/>
            <a:ext cx="2873712" cy="38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650755"/>
            <a:ext cx="7201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 вода, песок успокаивает, помогает деткам справиться с напряжением и бороться со своими страхами. Сам песок обладает уникальным свойством заземлять отрицательные эмоции, которые, словно «уходя сквозь песок», тем самым гармонизируют состояние человека.</a:t>
            </a:r>
          </a:p>
        </p:txBody>
      </p:sp>
      <p:pic>
        <p:nvPicPr>
          <p:cNvPr id="5" name="Рисунок 3" descr="13955929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633" y="3016180"/>
            <a:ext cx="4026089" cy="37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9" y="1400353"/>
            <a:ext cx="72558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 меня попросили назвать универсальную всевозрастную игровую среду, то я бы, ни на секунду не сомневаясь, сказала: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«Песок!»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Мариелла Зейц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https://www.o-detstve.ru</a:t>
            </a:r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nature_02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gray">
          <a:xfrm>
            <a:off x="1214651" y="2514600"/>
            <a:ext cx="716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13955929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118" y="3560462"/>
            <a:ext cx="4279238" cy="30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3520" y="438942"/>
            <a:ext cx="7227650" cy="1869351"/>
          </a:xfrm>
          <a:prstGeom prst="cloudCallout">
            <a:avLst>
              <a:gd name="adj1" fmla="val -23833"/>
              <a:gd name="adj2" fmla="val 167940"/>
            </a:avLst>
          </a:prstGeom>
          <a:solidFill>
            <a:srgbClr val="FCD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«Самая лучшая игрушка для детей – кучка песка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pic>
        <p:nvPicPr>
          <p:cNvPr id="1026" name="Picture 2" descr="C:\Users\Lenovo\Desktop\Ushinsk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20" y="4531057"/>
            <a:ext cx="1478962" cy="21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hrono.ru/img/portrety/yung_k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204716"/>
            <a:ext cx="2329053" cy="32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7038" y="3211295"/>
            <a:ext cx="7299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терапии песком был предложен еще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Юнгом, замечательным психотерапевтом, основателем аналитической психотерапии.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3403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419330"/>
            <a:ext cx="69961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Песок обладает свойством пропускать воду. В связи с этим специалисты утверждают, что он поглощает негативную психическую энергию, взаимодействие с ним очищает энергетику человека, стабилизирует эмоциональное состояние. Так или иначе, наблюдения и опыт показывают, что игра в песок позитивно влияет на эмоциональное самочувствие детей и взрослых, это делает ее прекрасным средством для "заботы о душе", — именно так переводится термин "психотерапия".</a:t>
            </a:r>
          </a:p>
        </p:txBody>
      </p:sp>
    </p:spTree>
    <p:extLst>
      <p:ext uri="{BB962C8B-B14F-4D97-AF65-F5344CB8AC3E}">
        <p14:creationId xmlns:p14="http://schemas.microsoft.com/office/powerpoint/2010/main" val="1922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1409" y="458138"/>
            <a:ext cx="6707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такой терапии — не менять и переделывать ребенка, не учить его каким-то специальным поведенческим навыкам, а дать ему возможность быть самим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razborki-v-detskoy-pesochnits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09" y="2838734"/>
            <a:ext cx="6028898" cy="4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385" y="282770"/>
            <a:ext cx="597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именно песок?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97038" y="929101"/>
            <a:ext cx="72558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Песок – загадочный материал. Он обладает способностью завораживать человека – своей податливостью, способностью принимать любые формы: быть сухим, легким и ускользающим или влажным, плотным и пластичным.</a:t>
            </a:r>
          </a:p>
        </p:txBody>
      </p:sp>
      <p:pic>
        <p:nvPicPr>
          <p:cNvPr id="5123" name="Picture 3" descr="C:\Users\Lenovo\Desktop\ДОКЛАД на МО ВОСПИТАТЕЛЕЙ 2017\ПЕСОЧНАЯ ПСИХОТЕРАПИЯ\letnie_i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33" y="3606757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3514" y="311347"/>
            <a:ext cx="6928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такое песочная терапия?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9145" y="1089505"/>
            <a:ext cx="6984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Песочная терапия – это уникальная возможность исследовать свой внутренний мир с помощью множества миниатюрных фигурок, подноса с песком, некоторого количества воды – и ощущения свободы и безопасности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самовыражения.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фото\РАЗНОЕ\спец школа\песоч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91" y="3442698"/>
            <a:ext cx="4297693" cy="31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599"/>
            <a:ext cx="7696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</p:txBody>
      </p:sp>
      <p:pic>
        <p:nvPicPr>
          <p:cNvPr id="7" name="Рисунок 3" descr="13955929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6576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35540" y="1042396"/>
            <a:ext cx="449044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самый органичный для ребенка способ выразить свои переживания.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Ребенок играет в то, что у него «болит». Отыгрывая свои эмоции, ребенок каждый раз сам себя лечит.</a:t>
            </a:r>
          </a:p>
        </p:txBody>
      </p:sp>
    </p:spTree>
    <p:extLst>
      <p:ext uri="{BB962C8B-B14F-4D97-AF65-F5344CB8AC3E}">
        <p14:creationId xmlns:p14="http://schemas.microsoft.com/office/powerpoint/2010/main" val="741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559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принадлежности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ит</dc:creator>
  <cp:lastModifiedBy>User</cp:lastModifiedBy>
  <cp:revision>76</cp:revision>
  <dcterms:created xsi:type="dcterms:W3CDTF">2015-09-22T12:08:41Z</dcterms:created>
  <dcterms:modified xsi:type="dcterms:W3CDTF">2024-05-23T11:51:42Z</dcterms:modified>
</cp:coreProperties>
</file>