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65" r:id="rId8"/>
    <p:sldId id="268" r:id="rId9"/>
    <p:sldId id="257" r:id="rId10"/>
    <p:sldId id="258" r:id="rId11"/>
    <p:sldId id="259" r:id="rId12"/>
    <p:sldId id="267" r:id="rId13"/>
    <p:sldId id="266" r:id="rId14"/>
    <p:sldId id="260" r:id="rId15"/>
    <p:sldId id="261" r:id="rId16"/>
    <p:sldId id="262" r:id="rId17"/>
    <p:sldId id="264" r:id="rId18"/>
    <p:sldId id="26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4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6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1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9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2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2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9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4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8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118D9-8239-4F98-B3C9-19C5A6E7AAC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65FA-9EA1-4BC7-AD52-ADAD7F9E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8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00" y="0"/>
            <a:ext cx="12386100" cy="6967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200" y="191648"/>
            <a:ext cx="134684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6637" y="649223"/>
            <a:ext cx="969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</a:t>
            </a:r>
          </a:p>
          <a:p>
            <a:pPr algn="ctr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техникум»</a:t>
            </a:r>
            <a:endParaRPr lang="ru-RU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737" y="2281402"/>
            <a:ext cx="9791911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развития службы медиации </a:t>
            </a:r>
          </a:p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среды»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0659" y="4868653"/>
            <a:ext cx="3337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Баркевич Ф.В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специальных дисциплин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" y="242502"/>
            <a:ext cx="1625868" cy="16258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7677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73" y="-291"/>
            <a:ext cx="12191999" cy="6858000"/>
          </a:xfrm>
          <a:prstGeom prst="rect">
            <a:avLst/>
          </a:prstGeom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37347" y="455172"/>
            <a:ext cx="4073875" cy="1601788"/>
            <a:chOff x="1997" y="1314"/>
            <a:chExt cx="1889" cy="1009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79216"/>
                    <a:invGamma/>
                  </a:schemeClr>
                </a:gs>
                <a:gs pos="100000">
                  <a:schemeClr val="folHlink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855796" y="2512424"/>
            <a:ext cx="2597049" cy="158010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449170" y="3370666"/>
            <a:ext cx="2630371" cy="16790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Тренерская </a:t>
            </a:r>
          </a:p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«Разрешения</a:t>
            </a:r>
          </a:p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конфликтов»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438210" y="2555755"/>
            <a:ext cx="2521229" cy="18151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Тренерская группа</a:t>
            </a:r>
          </a:p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«Межнациональное</a:t>
            </a:r>
          </a:p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gray">
          <a:xfrm rot="20737506">
            <a:off x="3365719" y="2077136"/>
            <a:ext cx="1445104" cy="98511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9"/>
          <p:cNvSpPr>
            <a:spLocks/>
          </p:cNvSpPr>
          <p:nvPr/>
        </p:nvSpPr>
        <p:spPr bwMode="gray">
          <a:xfrm rot="5164164" flipH="1">
            <a:off x="5046195" y="2076822"/>
            <a:ext cx="1463635" cy="122863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9"/>
          <p:cNvSpPr>
            <a:spLocks/>
          </p:cNvSpPr>
          <p:nvPr/>
        </p:nvSpPr>
        <p:spPr bwMode="gray">
          <a:xfrm rot="1451103" flipH="1">
            <a:off x="6776315" y="2148690"/>
            <a:ext cx="1731359" cy="86949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28788" y="8405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службы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82" y="24297"/>
            <a:ext cx="2331310" cy="23313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312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14" y="0"/>
            <a:ext cx="9741969" cy="64994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0"/>
          <a:stretch/>
        </p:blipFill>
        <p:spPr>
          <a:xfrm>
            <a:off x="6654040" y="5714573"/>
            <a:ext cx="4828275" cy="113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" y="0"/>
            <a:ext cx="1828802" cy="18288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555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5892" y="309706"/>
            <a:ext cx="60442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медиатора</a:t>
            </a:r>
            <a:endParaRPr lang="ru-RU" sz="3600" b="1" dirty="0">
              <a:ln/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6751" y="956037"/>
            <a:ext cx="88710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высказываний;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посланий тела;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Удвоение;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ролей;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Худшая из возможностей;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вопросы;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Мозговая атака;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«+» и «-»;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сообщения (о своих чувствах, мыслях, опасениях);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обобщений (что именно, кто именно);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высказываний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 к высказыванию (если молчит, плачет);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Вздорное предложение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единого текста;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парафраз (краткий без оценочный пересказ своими словами того, что услышал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эмоционального накала;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Препятствие провокациям.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9" y="309706"/>
            <a:ext cx="1831799" cy="18317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8942" r="16169" b="15928"/>
          <a:stretch/>
        </p:blipFill>
        <p:spPr>
          <a:xfrm>
            <a:off x="7769316" y="309706"/>
            <a:ext cx="4113471" cy="22509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3426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73" y="-291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8" y="857106"/>
            <a:ext cx="9605636" cy="58686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182138" y="263531"/>
            <a:ext cx="52842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400" b="1" dirty="0" smtClean="0">
                <a:ln/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работы медиатора</a:t>
            </a:r>
            <a:endParaRPr lang="ru-RU" sz="2400" b="1" dirty="0">
              <a:ln/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3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952" y="218364"/>
            <a:ext cx="56620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Медиативные программы</a:t>
            </a:r>
            <a:endParaRPr lang="ru-RU" sz="3600" b="1" dirty="0">
              <a:ln/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968" y="850543"/>
            <a:ext cx="5374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восстановительной медиации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конференция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Восстановительная конференция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сообщества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9113" y="3254460"/>
            <a:ext cx="659186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</a:t>
            </a:r>
          </a:p>
          <a:p>
            <a:r>
              <a:rPr lang="ru-RU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Группавая</a:t>
            </a:r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ситуаций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Диспуты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контроля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опрос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эссе</a:t>
            </a:r>
          </a:p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в роли медиатора или стороны спора</a:t>
            </a: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4505" y="2375706"/>
            <a:ext cx="974450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«Медиативный подход к урегулированию</a:t>
            </a:r>
          </a:p>
          <a:p>
            <a:pPr algn="ctr"/>
            <a:r>
              <a:rPr lang="ru-RU" sz="2400" b="1" dirty="0">
                <a:ln/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конфликтных ситуаций в образовательном пространстве»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60" y="52969"/>
            <a:ext cx="2337693" cy="23376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186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73" y="-291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r="924" b="5644"/>
          <a:stretch/>
        </p:blipFill>
        <p:spPr>
          <a:xfrm>
            <a:off x="868560" y="195895"/>
            <a:ext cx="9339966" cy="64656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60" y="52969"/>
            <a:ext cx="2337693" cy="23376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805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4376" y="1901021"/>
            <a:ext cx="89529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основой создания и деятельности служб школьной медиации является: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Российской Федерации;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Российской Федерации;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июля 1998 г. № 124-ФЗ «Об основных гарантиях прав ребенка в Российской Федерации»;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 г. № 273-ФЗ «Об образовании в Российской Федерации»;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Конвенции о защите прав детей и сотрудничестве, заключенные в г. Гааге, 1980, 1996, 2007 годов;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2010 г. № 193-ФЗ «Об альтернативной процедуре урегулирования споров с участием посредника (процедуре медиации)»;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4918" y="146695"/>
            <a:ext cx="865267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организации служб </a:t>
            </a:r>
            <a:endParaRPr lang="ru-RU" sz="3600" b="1" dirty="0" smtClean="0">
              <a:ln/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</a:t>
            </a:r>
            <a:r>
              <a:rPr lang="ru-RU" sz="3600" b="1" dirty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 </a:t>
            </a:r>
            <a:endParaRPr lang="ru-RU" sz="3600" b="1" dirty="0" smtClean="0">
              <a:ln/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4" t="49382" r="1635"/>
          <a:stretch/>
        </p:blipFill>
        <p:spPr>
          <a:xfrm>
            <a:off x="200166" y="274662"/>
            <a:ext cx="2838735" cy="16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4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4164" r="2671"/>
          <a:stretch/>
        </p:blipFill>
        <p:spPr>
          <a:xfrm>
            <a:off x="1201003" y="532262"/>
            <a:ext cx="10085696" cy="56000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271333"/>
            <a:ext cx="1666649" cy="16666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1779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5429" y="810298"/>
            <a:ext cx="11259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служб школьной медиации направлена на формирование безопасного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(среды) не только для детей, но и для взрослых, путем содействия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воспитанию у них культуры конструктивного поведения в различных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конфликтных ситуациях.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11549" r="3671" b="4945"/>
          <a:stretch/>
        </p:blipFill>
        <p:spPr>
          <a:xfrm>
            <a:off x="1646291" y="2010627"/>
            <a:ext cx="8686801" cy="4494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8795" y="236074"/>
            <a:ext cx="519635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smtClean="0">
                <a:ln/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600" b="1" dirty="0">
              <a:ln/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92" y="236074"/>
            <a:ext cx="1707591" cy="17075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85184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7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r="34641"/>
          <a:stretch/>
        </p:blipFill>
        <p:spPr>
          <a:xfrm>
            <a:off x="4622313" y="175569"/>
            <a:ext cx="3248167" cy="244390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0" y="5149791"/>
            <a:ext cx="1348828" cy="13488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439182" y="3176746"/>
            <a:ext cx="5313634" cy="707886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00" y="0"/>
            <a:ext cx="12386100" cy="69671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9931" y="475700"/>
            <a:ext cx="46203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6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медиация?</a:t>
            </a:r>
            <a:endParaRPr lang="ru-RU" sz="3600" b="1" dirty="0">
              <a:ln/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1" y="115167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— способ разрешения конфликтных ситуаций путём переговоров с участием нейтрального посредника, во время которого участники переговоров достигают взаимовыгодных договорённостей.</a:t>
            </a:r>
          </a:p>
          <a:p>
            <a:pPr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медиации является наиболее мягкой формой альтернативного разрешения споров.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3970" y="365730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медиации – это структура, созданная в образовательной организации и состоящая из педагогов, учащихся и их родителей, которая призвана оказывать помощь всем участникам образовательного процесса в разрешении конфликтных ситуаций, возникающих в образовательном учреждении.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64" y="272955"/>
            <a:ext cx="3029804" cy="3029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58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39" y="-109182"/>
            <a:ext cx="12386100" cy="696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024" y="0"/>
            <a:ext cx="104678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создания служб школьной медиации в образовательных организациях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7078" y="4346487"/>
            <a:ext cx="7831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все в большей степени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расслоение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миграционные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межнациональные и межконфессиональные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навыка умения жить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вести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межкультурный диалог.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45572" r="39651"/>
          <a:stretch/>
        </p:blipFill>
        <p:spPr>
          <a:xfrm>
            <a:off x="10797276" y="149081"/>
            <a:ext cx="1197208" cy="1375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57331" y="836973"/>
            <a:ext cx="102767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медиации в современном цивилизованном обществе во многом связана с глобализацией, способствующей упразднению иерархии и росту взаимосвязей. Это отражается на всех уровнях общественного устройства - в семье, в мире экономики и труда, в государственной управленческой практике. Процессы происходящие в современном мире порой требуют новых неординарных подходов к разрешению возникающих споров и конфликтов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этом фоне происходят процессы ослабления роли семьи как фундаментального общественного института. Семья утрачивает свои ведущие позиции в процессах социализации детей, в организации их досуга. При этом все в большей степени эти функции начинают возлагаться на образовательные организации. В результате этих и других факторов растут или остаются стабильно высокими асоциальные проявления: детская наркомания, алкоголизм, безнадзорность и беспризорность, детская и подростковая преступность, правонарушения, совершаемые несовершеннолетними, проявление суицидального поведения.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1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6100" cy="696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54818" y="184134"/>
            <a:ext cx="629723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2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 </a:t>
            </a:r>
            <a:r>
              <a:rPr lang="ru-RU" sz="3200" b="1" dirty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медиации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7569" y="1144223"/>
            <a:ext cx="1013573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служб школьной медиации состоит в формирование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just"/>
            <a:r>
              <a:rPr lang="ru-RU" sz="2800" b="1" dirty="0" smtClean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медиации:</a:t>
            </a:r>
            <a:endParaRPr lang="ru-RU" sz="2800" b="1" dirty="0"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благоприятной, гуманной и безопасной среды для развития и социализации личности, умеющей принимать решения и нести ответственность за свои поступки;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воспитание культуры конструктивного поведения в конфликте, основанной на медиативном подходе, который базируется на таких общечеловеческих ценностях как признание уникальности каждой личности, взаимное принятие, уважение права каждого на удовлетворение собственных потребностей и защиту своих интересов не в ущерб чужим;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улучшение качества жизни всех участников образовательно-воспитательного процесса, каковыми являются дети, семьи, педагоги и воспитатели, администраторы, психологи, социальные работники, социальные педагоги и др.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3" y="0"/>
            <a:ext cx="1864057" cy="1864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40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00" y="0"/>
            <a:ext cx="12386100" cy="696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2896" y="1899561"/>
            <a:ext cx="80248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обучающихся, родителей и педагогов альтернативных способов разрешения конфликтов; принципов и ценностей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разрешении конфликтных и криминальных ситуаций на основе принципов медиации;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альтернативных административному способов реагирования на конфликты и правонарушения, снижение количества административных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медиаций, школьных и семейных конференций, восстановительных программ для участников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образовательного процесса альтернативным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 урегулирования конфликтов;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психологической компетентности участников образовательного процесса, в том числе в сфере эффективной коммуникации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 ровесников.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13153" y="426117"/>
            <a:ext cx="378930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медиации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33"/>
            <a:ext cx="6575557" cy="165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42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00" y="0"/>
            <a:ext cx="12386100" cy="6967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1561" y="433566"/>
            <a:ext cx="45650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медиации</a:t>
            </a:r>
            <a:endParaRPr lang="ru-RU" sz="4000" b="1" dirty="0">
              <a:ln/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9357" y="2703621"/>
            <a:ext cx="105648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в ее современном понимании начала развиваться во второй половине XX столетия, и прежде всего в странах англосаксонского права - США, Австралии, Великобритании.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постепенно стала распространяться и в Европе. Первые попытки применения медиации, как правило, предпринимались при разрешении споров в сфере семейных отношений.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получила признание при урегулировании конфликтов самого широкого круга.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В1958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международного уровня: Нью-Йоркская конвенция ООН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признании и приведении в исполнение иностранных арбитражных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решений»,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Согласительный регламент Комиссии международного права ООН (ЮНСИТРАЛ), Директива Европейского Парламента и Совета Европейского союза 2008/52/ЕС от 21 мая 2008 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аспектах посредничества (медиации) в гражданских и коммерческих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делах».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0" y="246142"/>
            <a:ext cx="5489261" cy="138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1811" y="1503292"/>
            <a:ext cx="11480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является очень старым инструментом международного права. Если заглянуть в глубь истории, то ее можно встретить там, где без принятия различий дальнейшее движение вперед было невозможно или обязательного к исполнению решения можно было скорее добиться переговорами, нежели через нормы или иерархический порядок. Так, например, конец Тридцатилетней войне был положен благодаря медиации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0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00" y="0"/>
            <a:ext cx="12386100" cy="696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9074" y="965114"/>
            <a:ext cx="849686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об институте медиации в России на государственном уровне было заявлено на первой международной конференции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«Медиация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Новый шаг на пути построения правового государства и гражданского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2005 г., которая была проведена Аппаратом полномочного представителя Президента в ЦФО совместно с Межрегиональным центром управленческого и политического консультирования (ООО "МЦУПК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Российским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медиация также предусмотрена.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1 января 2010 года вступил в силу Федеральный закон РФ «Об альтернативной процедуре урегулирования споров с участием посредника (процедуре медиации)» от 27 июля 2010 года № 193-ФЗ, а также Федеральный закон РФ «О внесении изменений в отдельные законодательные акты Российской федерации в связи с принятием Федерального закона «Об альтернативной процедуре урегулирования споров с участием посредника (процедуре медиации)» от 27 июля 2010 года. № 194-ФЗ.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9436" y="380339"/>
            <a:ext cx="52478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медиации в России</a:t>
            </a:r>
            <a:endParaRPr lang="ru-RU" sz="3200" b="1" dirty="0">
              <a:ln/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62" y="0"/>
            <a:ext cx="2524836" cy="2524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47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00" y="-95534"/>
            <a:ext cx="12386100" cy="6967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1" y="259307"/>
            <a:ext cx="1992574" cy="1992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1" y="-95534"/>
            <a:ext cx="9212237" cy="690917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3576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0" y="162932"/>
            <a:ext cx="1638102" cy="16381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91319" y="1529384"/>
            <a:ext cx="10481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84716" y="1739573"/>
            <a:ext cx="3953742" cy="4136669"/>
            <a:chOff x="839" y="1224"/>
            <a:chExt cx="862" cy="862"/>
          </a:xfrm>
        </p:grpSpPr>
        <p:sp>
          <p:nvSpPr>
            <p:cNvPr id="14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89"/>
            <p:cNvSpPr>
              <a:spLocks noChangeArrowheads="1"/>
            </p:cNvSpPr>
            <p:nvPr/>
          </p:nvSpPr>
          <p:spPr bwMode="gray">
            <a:xfrm>
              <a:off x="839" y="1569"/>
              <a:ext cx="89" cy="173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96"/>
            <p:cNvSpPr>
              <a:spLocks noChangeArrowheads="1"/>
            </p:cNvSpPr>
            <p:nvPr/>
          </p:nvSpPr>
          <p:spPr bwMode="gray">
            <a:xfrm>
              <a:off x="1001" y="1414"/>
              <a:ext cx="539" cy="483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431012" y="2977515"/>
            <a:ext cx="328866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endParaRPr lang="ru-RU" sz="2400" b="1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 </a:t>
            </a:r>
          </a:p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endParaRPr lang="ru-RU" sz="2400" b="1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24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gray">
          <a:xfrm>
            <a:off x="3631854" y="1452879"/>
            <a:ext cx="8019930" cy="172326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(первое полугодие учебного года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курс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 эффективного взаимодействия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урегулирования конфликтов,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работы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работы являются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добавлением информации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посредничестве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</a:t>
            </a:r>
          </a:p>
          <a:p>
            <a:pPr algn="just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>
            <a:off x="3688834" y="3407026"/>
            <a:ext cx="7946997" cy="153455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(второй полугодие учебного года)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приобретение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 деятельности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посредниками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проведения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примирения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междужертвой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обидчиком)</a:t>
            </a:r>
          </a:p>
          <a:p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gray">
          <a:xfrm>
            <a:off x="3632679" y="5172463"/>
            <a:ext cx="8059309" cy="96981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работе по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1115</Words>
  <Application>Microsoft Office PowerPoint</Application>
  <PresentationFormat>Широкоэкранный</PresentationFormat>
  <Paragraphs>131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Фатима Баркевич</dc:creator>
  <cp:lastModifiedBy>Фатима Баркевич</cp:lastModifiedBy>
  <cp:revision>33</cp:revision>
  <dcterms:created xsi:type="dcterms:W3CDTF">2024-04-16T19:53:42Z</dcterms:created>
  <dcterms:modified xsi:type="dcterms:W3CDTF">2024-05-06T15:17:54Z</dcterms:modified>
</cp:coreProperties>
</file>