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sldIdLst>
    <p:sldId id="258" r:id="rId2"/>
    <p:sldId id="259" r:id="rId3"/>
    <p:sldId id="288" r:id="rId4"/>
    <p:sldId id="289" r:id="rId5"/>
    <p:sldId id="263" r:id="rId6"/>
    <p:sldId id="264" r:id="rId7"/>
    <p:sldId id="265" r:id="rId8"/>
    <p:sldId id="266" r:id="rId9"/>
    <p:sldId id="282" r:id="rId10"/>
    <p:sldId id="283" r:id="rId11"/>
    <p:sldId id="267" r:id="rId12"/>
    <p:sldId id="281" r:id="rId13"/>
    <p:sldId id="268" r:id="rId14"/>
    <p:sldId id="269" r:id="rId15"/>
    <p:sldId id="284" r:id="rId16"/>
    <p:sldId id="270" r:id="rId17"/>
    <p:sldId id="271" r:id="rId18"/>
    <p:sldId id="272" r:id="rId19"/>
    <p:sldId id="273" r:id="rId20"/>
    <p:sldId id="285" r:id="rId21"/>
    <p:sldId id="274" r:id="rId22"/>
    <p:sldId id="275" r:id="rId23"/>
    <p:sldId id="287" r:id="rId24"/>
    <p:sldId id="286" r:id="rId25"/>
    <p:sldId id="280" r:id="rId26"/>
    <p:sldId id="276" r:id="rId27"/>
    <p:sldId id="277" r:id="rId28"/>
    <p:sldId id="278" r:id="rId29"/>
    <p:sldId id="279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DC9E1F"/>
                </a:solidFill>
              </a:rPr>
              <a:t>13.07.2016</a:t>
            </a:r>
            <a:endParaRPr lang="ru-RU">
              <a:solidFill>
                <a:srgbClr val="DC9E1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DC9E1F"/>
                </a:solidFill>
              </a:rPr>
              <a:t>Зиазетдинова Н.Ф.</a:t>
            </a:r>
            <a:endParaRPr lang="ru-RU">
              <a:solidFill>
                <a:srgbClr val="DC9E1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C9E1F"/>
                </a:solidFill>
              </a:rPr>
              <a:pPr/>
              <a:t>‹#›</a:t>
            </a:fld>
            <a:endParaRPr lang="ru-RU">
              <a:solidFill>
                <a:srgbClr val="DC9E1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1F2123"/>
                </a:solidFill>
              </a:rPr>
              <a:t>13.07.2016</a:t>
            </a:r>
            <a:endParaRPr lang="ru-RU">
              <a:solidFill>
                <a:srgbClr val="1F212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1F2123"/>
                </a:solidFill>
              </a:rPr>
              <a:t>Зиазетдинова Н.Ф.</a:t>
            </a:r>
            <a:endParaRPr lang="ru-RU">
              <a:solidFill>
                <a:srgbClr val="1F212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1F2123"/>
                </a:solidFill>
              </a:rPr>
              <a:pPr/>
              <a:t>‹#›</a:t>
            </a:fld>
            <a:endParaRPr lang="ru-RU">
              <a:solidFill>
                <a:srgbClr val="1F212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1F2123"/>
                </a:solidFill>
              </a:rPr>
              <a:t>13.07.2016</a:t>
            </a:r>
            <a:endParaRPr lang="ru-RU">
              <a:solidFill>
                <a:srgbClr val="1F212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1F2123"/>
                </a:solidFill>
              </a:rPr>
              <a:t>Зиазетдинова Н.Ф.</a:t>
            </a:r>
            <a:endParaRPr lang="ru-RU">
              <a:solidFill>
                <a:srgbClr val="1F212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1F2123"/>
                </a:solidFill>
              </a:rPr>
              <a:pPr/>
              <a:t>‹#›</a:t>
            </a:fld>
            <a:endParaRPr lang="ru-RU">
              <a:solidFill>
                <a:srgbClr val="1F212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1F2123"/>
                </a:solidFill>
              </a:rPr>
              <a:t>13.07.2016</a:t>
            </a:r>
            <a:endParaRPr lang="ru-RU">
              <a:solidFill>
                <a:srgbClr val="1F212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1F2123"/>
                </a:solidFill>
              </a:rPr>
              <a:t>Зиазетдинова Н.Ф.</a:t>
            </a:r>
            <a:endParaRPr lang="ru-RU">
              <a:solidFill>
                <a:srgbClr val="1F212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1F2123"/>
                </a:solidFill>
              </a:rPr>
              <a:pPr/>
              <a:t>‹#›</a:t>
            </a:fld>
            <a:endParaRPr lang="ru-RU">
              <a:solidFill>
                <a:srgbClr val="1F2123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1F2123"/>
                </a:solidFill>
              </a:rPr>
              <a:t>13.07.2016</a:t>
            </a:r>
            <a:endParaRPr lang="ru-RU">
              <a:solidFill>
                <a:srgbClr val="1F212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1F2123"/>
                </a:solidFill>
              </a:rPr>
              <a:t>Зиазетдинова Н.Ф.</a:t>
            </a:r>
            <a:endParaRPr lang="ru-RU">
              <a:solidFill>
                <a:srgbClr val="1F212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1F2123"/>
                </a:solidFill>
              </a:rPr>
              <a:pPr/>
              <a:t>‹#›</a:t>
            </a:fld>
            <a:endParaRPr lang="ru-RU">
              <a:solidFill>
                <a:srgbClr val="1F212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1F2123"/>
                </a:solidFill>
              </a:rPr>
              <a:t>13.07.2016</a:t>
            </a:r>
            <a:endParaRPr lang="ru-RU">
              <a:solidFill>
                <a:srgbClr val="1F212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1F2123"/>
                </a:solidFill>
              </a:rPr>
              <a:t>Зиазетдинова Н.Ф.</a:t>
            </a:r>
            <a:endParaRPr lang="ru-RU">
              <a:solidFill>
                <a:srgbClr val="1F212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1F2123"/>
                </a:solidFill>
              </a:rPr>
              <a:pPr/>
              <a:t>‹#›</a:t>
            </a:fld>
            <a:endParaRPr lang="ru-RU">
              <a:solidFill>
                <a:srgbClr val="1F2123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1F2123"/>
                </a:solidFill>
              </a:rPr>
              <a:t>13.07.2016</a:t>
            </a:r>
            <a:endParaRPr lang="ru-RU">
              <a:solidFill>
                <a:srgbClr val="1F2123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1F2123"/>
                </a:solidFill>
              </a:rPr>
              <a:t>Зиазетдинова Н.Ф.</a:t>
            </a:r>
            <a:endParaRPr lang="ru-RU">
              <a:solidFill>
                <a:srgbClr val="1F2123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1F2123"/>
                </a:solidFill>
              </a:rPr>
              <a:pPr/>
              <a:t>‹#›</a:t>
            </a:fld>
            <a:endParaRPr lang="ru-RU">
              <a:solidFill>
                <a:srgbClr val="1F2123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1F2123"/>
                </a:solidFill>
              </a:rPr>
              <a:t>13.07.2016</a:t>
            </a:r>
            <a:endParaRPr lang="ru-RU">
              <a:solidFill>
                <a:srgbClr val="1F2123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1F2123"/>
                </a:solidFill>
              </a:rPr>
              <a:t>Зиазетдинова Н.Ф.</a:t>
            </a:r>
            <a:endParaRPr lang="ru-RU">
              <a:solidFill>
                <a:srgbClr val="1F2123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1F2123"/>
                </a:solidFill>
              </a:rPr>
              <a:pPr/>
              <a:t>‹#›</a:t>
            </a:fld>
            <a:endParaRPr lang="ru-RU">
              <a:solidFill>
                <a:srgbClr val="1F212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1F2123"/>
                </a:solidFill>
              </a:rPr>
              <a:t>13.07.2016</a:t>
            </a:r>
            <a:endParaRPr lang="ru-RU">
              <a:solidFill>
                <a:srgbClr val="1F212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1F2123"/>
                </a:solidFill>
              </a:rPr>
              <a:t>Зиазетдинова Н.Ф.</a:t>
            </a:r>
            <a:endParaRPr lang="ru-RU">
              <a:solidFill>
                <a:srgbClr val="1F212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1F2123"/>
                </a:solidFill>
              </a:rPr>
              <a:pPr/>
              <a:t>‹#›</a:t>
            </a:fld>
            <a:endParaRPr lang="ru-RU">
              <a:solidFill>
                <a:srgbClr val="1F212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1F2123"/>
                </a:solidFill>
              </a:rPr>
              <a:t>13.07.2016</a:t>
            </a:r>
            <a:endParaRPr lang="ru-RU">
              <a:solidFill>
                <a:srgbClr val="1F212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1F2123"/>
                </a:solidFill>
              </a:rPr>
              <a:t>Зиазетдинова Н.Ф.</a:t>
            </a:r>
            <a:endParaRPr lang="ru-RU">
              <a:solidFill>
                <a:srgbClr val="1F212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1F2123"/>
                </a:solidFill>
              </a:rPr>
              <a:pPr/>
              <a:t>‹#›</a:t>
            </a:fld>
            <a:endParaRPr lang="ru-RU">
              <a:solidFill>
                <a:srgbClr val="1F212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1F2123"/>
                </a:solidFill>
              </a:rPr>
              <a:t>13.07.2016</a:t>
            </a:r>
            <a:endParaRPr lang="ru-RU">
              <a:solidFill>
                <a:srgbClr val="1F212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1F2123"/>
                </a:solidFill>
              </a:rPr>
              <a:t>Зиазетдинова Н.Ф.</a:t>
            </a:r>
            <a:endParaRPr lang="ru-RU">
              <a:solidFill>
                <a:srgbClr val="1F212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1F2123"/>
                </a:solidFill>
              </a:rPr>
              <a:pPr/>
              <a:t>‹#›</a:t>
            </a:fld>
            <a:endParaRPr lang="ru-RU">
              <a:solidFill>
                <a:srgbClr val="1F2123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ru-RU" smtClean="0">
                <a:solidFill>
                  <a:srgbClr val="1F2123"/>
                </a:solidFill>
              </a:rPr>
              <a:t>13.07.2016</a:t>
            </a:r>
            <a:endParaRPr lang="ru-RU">
              <a:solidFill>
                <a:srgbClr val="1F212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ru-RU" smtClean="0">
                <a:solidFill>
                  <a:srgbClr val="1F2123"/>
                </a:solidFill>
              </a:rPr>
              <a:t>Зиазетдинова Н.Ф.</a:t>
            </a:r>
            <a:endParaRPr lang="ru-RU">
              <a:solidFill>
                <a:srgbClr val="1F212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1F2123"/>
                </a:solidFill>
              </a:rPr>
              <a:pPr/>
              <a:t>‹#›</a:t>
            </a:fld>
            <a:endParaRPr lang="ru-RU">
              <a:solidFill>
                <a:srgbClr val="1F2123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iming>
    <p:tnLst>
      <p:par>
        <p:cTn id="1" dur="indefinite" restart="never" nodeType="tmRoot"/>
      </p:par>
    </p:tnLst>
  </p:timing>
  <p:hf hdr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microsoft.com/office/2007/relationships/hdphoto" Target="../media/hdphoto6.wdp"/><Relationship Id="rId4" Type="http://schemas.openxmlformats.org/officeDocument/2006/relationships/image" Target="../media/image20.png"/><Relationship Id="rId9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microsoft.com/office/2007/relationships/hdphoto" Target="../media/hdphoto12.wdp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microsoft.com/office/2007/relationships/hdphoto" Target="../media/hdphoto15.wdp"/><Relationship Id="rId4" Type="http://schemas.openxmlformats.org/officeDocument/2006/relationships/image" Target="../media/image50.jpeg"/><Relationship Id="rId9" Type="http://schemas.microsoft.com/office/2007/relationships/hdphoto" Target="../media/hdphoto17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7" Type="http://schemas.microsoft.com/office/2007/relationships/hdphoto" Target="../media/hdphoto20.wdp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microsoft.com/office/2007/relationships/hdphoto" Target="../media/hdphoto19.wdp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7" Type="http://schemas.microsoft.com/office/2007/relationships/hdphoto" Target="../media/hdphoto23.wdp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microsoft.com/office/2007/relationships/hdphoto" Target="../media/hdphoto22.wdp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045" y="2348880"/>
            <a:ext cx="66271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0000"/>
                </a:solidFill>
                <a:latin typeface="Comic Sans MS" pitchFamily="66" charset="0"/>
              </a:rPr>
              <a:t>Югра – мой край родной</a:t>
            </a:r>
            <a:endParaRPr lang="ru-RU" sz="40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1F2123"/>
                </a:solidFill>
              </a:rPr>
              <a:t>12.02.2024 г.</a:t>
            </a:r>
            <a:endParaRPr lang="ru-RU" dirty="0">
              <a:solidFill>
                <a:srgbClr val="1F2123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1F2123"/>
                </a:solidFill>
              </a:rPr>
              <a:pPr/>
              <a:t>1</a:t>
            </a:fld>
            <a:endParaRPr lang="ru-RU">
              <a:solidFill>
                <a:srgbClr val="1F2123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260648"/>
            <a:ext cx="79928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000000"/>
                </a:solidFill>
              </a:rPr>
              <a:t>МАДОУ детский сад «Рябинушка»</a:t>
            </a:r>
            <a:endParaRPr lang="ru-RU" sz="1600" dirty="0">
              <a:solidFill>
                <a:srgbClr val="0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95936" y="4440769"/>
            <a:ext cx="49892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</a:rPr>
              <a:t>Автор работы</a:t>
            </a:r>
            <a:r>
              <a:rPr lang="ru-RU" sz="1600" dirty="0" smtClean="0">
                <a:solidFill>
                  <a:srgbClr val="000000"/>
                </a:solidFill>
              </a:rPr>
              <a:t>: Артемова Ю.Ю</a:t>
            </a:r>
            <a:endParaRPr lang="ru-RU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875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1F2123"/>
                </a:solidFill>
              </a:rPr>
              <a:pPr/>
              <a:t>10</a:t>
            </a:fld>
            <a:endParaRPr lang="ru-RU">
              <a:solidFill>
                <a:srgbClr val="1F2123"/>
              </a:solidFill>
            </a:endParaRPr>
          </a:p>
        </p:txBody>
      </p:sp>
      <p:pic>
        <p:nvPicPr>
          <p:cNvPr id="2050" name="Picture 2" descr="C:\Users\Зира\Desktop\лодка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3660076" cy="27431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Зира\Desktop\DTvNAwOL9l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64" t="27069"/>
          <a:stretch/>
        </p:blipFill>
        <p:spPr bwMode="auto">
          <a:xfrm>
            <a:off x="683568" y="3140968"/>
            <a:ext cx="3593464" cy="198525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Зира\Desktop\93956503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071" b="1"/>
          <a:stretch/>
        </p:blipFill>
        <p:spPr bwMode="auto">
          <a:xfrm>
            <a:off x="3419872" y="3717032"/>
            <a:ext cx="2720465" cy="230720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Зира\Desktop\лыжи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88640"/>
            <a:ext cx="2811394" cy="413979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9259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1F2123"/>
                </a:solidFill>
              </a:rPr>
              <a:pPr/>
              <a:t>11</a:t>
            </a:fld>
            <a:endParaRPr lang="ru-RU">
              <a:solidFill>
                <a:srgbClr val="1F2123"/>
              </a:solidFill>
            </a:endParaRPr>
          </a:p>
        </p:txBody>
      </p:sp>
      <p:pic>
        <p:nvPicPr>
          <p:cNvPr id="2052" name="Picture 4" descr="C:\Users\Зира\Desktop\лось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5"/>
            <a:ext cx="3312368" cy="31010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Зира\Desktop\медведь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78" t="20625" r="2187" b="3958"/>
          <a:stretch/>
        </p:blipFill>
        <p:spPr bwMode="auto">
          <a:xfrm>
            <a:off x="4572000" y="1340768"/>
            <a:ext cx="3738917" cy="36758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536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1F2123"/>
                </a:solidFill>
              </a:rPr>
              <a:pPr/>
              <a:t>12</a:t>
            </a:fld>
            <a:endParaRPr lang="ru-RU">
              <a:solidFill>
                <a:srgbClr val="1F2123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55315"/>
            <a:ext cx="3672408" cy="2794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192" y="255315"/>
            <a:ext cx="3087021" cy="2794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140968"/>
            <a:ext cx="2994025" cy="248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566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984461" y="6487867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1F2123"/>
                </a:solidFill>
              </a:rPr>
              <a:pPr/>
              <a:t>13</a:t>
            </a:fld>
            <a:endParaRPr lang="ru-RU" dirty="0">
              <a:solidFill>
                <a:srgbClr val="1F2123"/>
              </a:solidFill>
            </a:endParaRPr>
          </a:p>
        </p:txBody>
      </p:sp>
      <p:pic>
        <p:nvPicPr>
          <p:cNvPr id="3074" name="Picture 2" descr="C:\Users\Зира\Desktop\норка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0" t="8545" b="12526"/>
          <a:stretch/>
        </p:blipFill>
        <p:spPr bwMode="auto">
          <a:xfrm>
            <a:off x="6591018" y="179106"/>
            <a:ext cx="2320923" cy="23552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5" name="Picture 3" descr="C:\Users\Зира\Desktop\песец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02"/>
          <a:stretch/>
        </p:blipFill>
        <p:spPr bwMode="auto">
          <a:xfrm>
            <a:off x="179512" y="179107"/>
            <a:ext cx="2835517" cy="18097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0" b="23413"/>
          <a:stretch/>
        </p:blipFill>
        <p:spPr bwMode="auto">
          <a:xfrm>
            <a:off x="3240437" y="179105"/>
            <a:ext cx="3159726" cy="21092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6"/>
          <a:stretch/>
        </p:blipFill>
        <p:spPr bwMode="auto">
          <a:xfrm>
            <a:off x="1399636" y="4599661"/>
            <a:ext cx="2118359" cy="19036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21" y="2225472"/>
            <a:ext cx="2517775" cy="2146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473045"/>
            <a:ext cx="2771832" cy="19739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528" y="1613294"/>
            <a:ext cx="764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</a:rPr>
              <a:t>песец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71031" y="2103713"/>
            <a:ext cx="806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</a:rPr>
              <a:t>норка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14262" y="6118535"/>
            <a:ext cx="84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</a:rPr>
              <a:t>выдра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9173" y="3969278"/>
            <a:ext cx="777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</a:rPr>
              <a:t>ласка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79346" y="1804174"/>
            <a:ext cx="944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</a:rPr>
              <a:t>куница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47581" y="4014418"/>
            <a:ext cx="1140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</a:rPr>
              <a:t>росомаха</a:t>
            </a:r>
            <a:endParaRPr lang="ru-RU" b="1" dirty="0">
              <a:solidFill>
                <a:srgbClr val="000000"/>
              </a:solidFill>
            </a:endParaRPr>
          </a:p>
        </p:txBody>
      </p:sp>
      <p:pic>
        <p:nvPicPr>
          <p:cNvPr id="2053" name="Picture 5" descr="C:\Users\Зира\Desktop\бобёр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223" y="4545119"/>
            <a:ext cx="2513120" cy="19581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1" name="TextBox 10"/>
          <p:cNvSpPr txBox="1"/>
          <p:nvPr/>
        </p:nvSpPr>
        <p:spPr>
          <a:xfrm>
            <a:off x="6295597" y="6104125"/>
            <a:ext cx="656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</a:rPr>
              <a:t>бобр</a:t>
            </a:r>
            <a:endParaRPr lang="ru-RU" b="1" dirty="0">
              <a:solidFill>
                <a:srgbClr val="000000"/>
              </a:solidFill>
            </a:endParaRPr>
          </a:p>
        </p:txBody>
      </p:sp>
      <p:pic>
        <p:nvPicPr>
          <p:cNvPr id="2054" name="Picture 6" descr="C:\Users\Зира\Desktop\соболь 1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4" t="19889" r="1778" b="15251"/>
          <a:stretch/>
        </p:blipFill>
        <p:spPr bwMode="auto">
          <a:xfrm>
            <a:off x="5868140" y="2668138"/>
            <a:ext cx="3043797" cy="17788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2" name="TextBox 11"/>
          <p:cNvSpPr txBox="1"/>
          <p:nvPr/>
        </p:nvSpPr>
        <p:spPr>
          <a:xfrm>
            <a:off x="6951739" y="4077649"/>
            <a:ext cx="879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</a:rPr>
              <a:t>соболь</a:t>
            </a:r>
            <a:endParaRPr lang="ru-RU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290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1F2123"/>
                </a:solidFill>
              </a:rPr>
              <a:pPr/>
              <a:t>14</a:t>
            </a:fld>
            <a:endParaRPr lang="ru-RU">
              <a:solidFill>
                <a:srgbClr val="1F2123"/>
              </a:solidFill>
            </a:endParaRPr>
          </a:p>
        </p:txBody>
      </p:sp>
      <p:pic>
        <p:nvPicPr>
          <p:cNvPr id="3075" name="Picture 3" descr="C:\Users\Зира\Desktop\глухарь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660" y="226903"/>
            <a:ext cx="2996241" cy="26029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Зира\Desktop\рыбчик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74" y="226901"/>
            <a:ext cx="2865376" cy="21626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Зира\Desktop\куропатк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05064"/>
            <a:ext cx="3228587" cy="20903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Зира\Desktop\утки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56992"/>
            <a:ext cx="4105474" cy="2738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Зира\Desktop\тетерев 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6902"/>
            <a:ext cx="2396380" cy="35945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13566" y="308743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</a:rPr>
              <a:t>тетерев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56506" y="404664"/>
            <a:ext cx="1000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</a:rPr>
              <a:t>глухарь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54480" y="1916832"/>
            <a:ext cx="940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</a:rPr>
              <a:t>рябчик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33550" y="4181473"/>
            <a:ext cx="1274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</a:rPr>
              <a:t>куропатка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68344" y="5529825"/>
            <a:ext cx="658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</a:rPr>
              <a:t>утка</a:t>
            </a:r>
            <a:endParaRPr lang="ru-RU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632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1F2123"/>
                </a:solidFill>
              </a:rPr>
              <a:pPr/>
              <a:t>15</a:t>
            </a:fld>
            <a:endParaRPr lang="ru-RU">
              <a:solidFill>
                <a:srgbClr val="1F2123"/>
              </a:solidFill>
            </a:endParaRPr>
          </a:p>
        </p:txBody>
      </p:sp>
      <p:pic>
        <p:nvPicPr>
          <p:cNvPr id="3074" name="Picture 2" descr="C:\Users\Зира\Desktop\орудие 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48680"/>
            <a:ext cx="6711334" cy="44644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189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1F2123"/>
                </a:solidFill>
              </a:rPr>
              <a:pPr/>
              <a:t>16</a:t>
            </a:fld>
            <a:endParaRPr lang="ru-RU">
              <a:solidFill>
                <a:srgbClr val="1F2123"/>
              </a:solidFill>
            </a:endParaRPr>
          </a:p>
        </p:txBody>
      </p:sp>
      <p:pic>
        <p:nvPicPr>
          <p:cNvPr id="2050" name="Picture 2" descr="C:\Users\Зира\Desktop\олени 1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19" r="7635"/>
          <a:stretch/>
        </p:blipFill>
        <p:spPr bwMode="auto">
          <a:xfrm>
            <a:off x="971600" y="548680"/>
            <a:ext cx="7165475" cy="4824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</p:pic>
    </p:spTree>
    <p:extLst>
      <p:ext uri="{BB962C8B-B14F-4D97-AF65-F5344CB8AC3E}">
        <p14:creationId xmlns:p14="http://schemas.microsoft.com/office/powerpoint/2010/main" val="2136651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1F2123"/>
                </a:solidFill>
              </a:rPr>
              <a:pPr/>
              <a:t>17</a:t>
            </a:fld>
            <a:endParaRPr lang="ru-RU" dirty="0">
              <a:solidFill>
                <a:srgbClr val="1F2123"/>
              </a:solidFill>
            </a:endParaRPr>
          </a:p>
        </p:txBody>
      </p:sp>
      <p:pic>
        <p:nvPicPr>
          <p:cNvPr id="1026" name="Picture 2" descr="C:\Users\Зира\Desktop\чум77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8640"/>
            <a:ext cx="4402460" cy="3301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Зира\Desktop\чум 22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39" r="14649" b="12202"/>
          <a:stretch/>
        </p:blipFill>
        <p:spPr bwMode="auto">
          <a:xfrm>
            <a:off x="179512" y="188640"/>
            <a:ext cx="3960440" cy="4080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025" y="3645024"/>
            <a:ext cx="3859213" cy="2882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9395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1F2123"/>
                </a:solidFill>
              </a:rPr>
              <a:pPr/>
              <a:t>18</a:t>
            </a:fld>
            <a:endParaRPr lang="ru-RU">
              <a:solidFill>
                <a:srgbClr val="1F2123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0648"/>
            <a:ext cx="7481697" cy="47049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1856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1F2123"/>
                </a:solidFill>
              </a:rPr>
              <a:pPr/>
              <a:t>19</a:t>
            </a:fld>
            <a:endParaRPr lang="ru-RU">
              <a:solidFill>
                <a:srgbClr val="1F2123"/>
              </a:solidFill>
            </a:endParaRPr>
          </a:p>
        </p:txBody>
      </p:sp>
      <p:pic>
        <p:nvPicPr>
          <p:cNvPr id="1027" name="Picture 3" descr="C:\Users\Зира\Desktop\рыбы югры\рыб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495996" cy="29973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Зира\Desktop\мясо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071" y="2708920"/>
            <a:ext cx="5347977" cy="30082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197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1F2123"/>
                </a:solidFill>
              </a:rPr>
              <a:pPr/>
              <a:t>2</a:t>
            </a:fld>
            <a:endParaRPr lang="ru-RU">
              <a:solidFill>
                <a:srgbClr val="1F2123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980728"/>
            <a:ext cx="835780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0000"/>
                </a:solidFill>
              </a:rPr>
              <a:t>Цель</a:t>
            </a:r>
            <a:r>
              <a:rPr lang="ru-RU" dirty="0" smtClean="0">
                <a:solidFill>
                  <a:srgbClr val="000000"/>
                </a:solidFill>
              </a:rPr>
              <a:t>: знакомство детей старшего дошкольного возраста с родным округом Югрой.</a:t>
            </a:r>
          </a:p>
          <a:p>
            <a:endParaRPr lang="ru-RU" dirty="0">
              <a:solidFill>
                <a:srgbClr val="000000"/>
              </a:solidFill>
            </a:endParaRPr>
          </a:p>
          <a:p>
            <a:r>
              <a:rPr lang="ru-RU" dirty="0" smtClean="0">
                <a:solidFill>
                  <a:srgbClr val="000000"/>
                </a:solidFill>
              </a:rPr>
              <a:t>Задачи: </a:t>
            </a:r>
          </a:p>
          <a:p>
            <a:r>
              <a:rPr lang="ru-RU" dirty="0" smtClean="0">
                <a:solidFill>
                  <a:srgbClr val="000000"/>
                </a:solidFill>
              </a:rPr>
              <a:t>- знакомство с коренными народами ХМАО-Югры, их бытом;</a:t>
            </a:r>
          </a:p>
          <a:p>
            <a:r>
              <a:rPr lang="ru-RU" dirty="0" smtClean="0">
                <a:solidFill>
                  <a:srgbClr val="000000"/>
                </a:solidFill>
              </a:rPr>
              <a:t>- знакомство с символикой, природными богатствами Югры;</a:t>
            </a:r>
          </a:p>
          <a:p>
            <a:r>
              <a:rPr lang="ru-RU" dirty="0" smtClean="0">
                <a:solidFill>
                  <a:srgbClr val="000000"/>
                </a:solidFill>
              </a:rPr>
              <a:t>- развитие познавательного интереса;</a:t>
            </a:r>
          </a:p>
          <a:p>
            <a:r>
              <a:rPr lang="ru-RU" dirty="0" smtClean="0">
                <a:solidFill>
                  <a:srgbClr val="000000"/>
                </a:solidFill>
              </a:rPr>
              <a:t>- воспитание уважения к разным народам. </a:t>
            </a:r>
          </a:p>
        </p:txBody>
      </p:sp>
    </p:spTree>
    <p:extLst>
      <p:ext uri="{BB962C8B-B14F-4D97-AF65-F5344CB8AC3E}">
        <p14:creationId xmlns:p14="http://schemas.microsoft.com/office/powerpoint/2010/main" val="14636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1F2123"/>
                </a:solidFill>
              </a:rPr>
              <a:pPr/>
              <a:t>20</a:t>
            </a:fld>
            <a:endParaRPr lang="ru-RU">
              <a:solidFill>
                <a:srgbClr val="1F2123"/>
              </a:solidFill>
            </a:endParaRPr>
          </a:p>
        </p:txBody>
      </p:sp>
      <p:pic>
        <p:nvPicPr>
          <p:cNvPr id="4098" name="Picture 2" descr="C:\Users\Зира\Desktop\посуда береста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309" y="413140"/>
            <a:ext cx="4376810" cy="24099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6" name="Picture 2" descr="C:\Users\Зира\Desktop\посуда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924580"/>
            <a:ext cx="2855174" cy="20077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7" name="Picture 3" descr="C:\Users\Зира\Desktop\люлька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0" t="6904" r="7344" b="11586"/>
          <a:stretch/>
        </p:blipFill>
        <p:spPr bwMode="auto">
          <a:xfrm>
            <a:off x="4220887" y="3212976"/>
            <a:ext cx="4345232" cy="27665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C:\Users\Зира\Desktop\посуда6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63" t="26541" r="7771" b="21287"/>
          <a:stretch/>
        </p:blipFill>
        <p:spPr bwMode="auto">
          <a:xfrm>
            <a:off x="539552" y="908720"/>
            <a:ext cx="2884714" cy="2206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TextBox 4"/>
          <p:cNvSpPr txBox="1"/>
          <p:nvPr/>
        </p:nvSpPr>
        <p:spPr>
          <a:xfrm>
            <a:off x="6732240" y="5517232"/>
            <a:ext cx="1700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</a:t>
            </a:r>
            <a:r>
              <a:rPr lang="ru-RU" dirty="0" smtClean="0"/>
              <a:t>етская люлька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455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1F2123"/>
                </a:solidFill>
              </a:rPr>
              <a:pPr/>
              <a:t>21</a:t>
            </a:fld>
            <a:endParaRPr lang="ru-RU">
              <a:solidFill>
                <a:srgbClr val="1F2123"/>
              </a:solidFill>
            </a:endParaRPr>
          </a:p>
        </p:txBody>
      </p:sp>
      <p:pic>
        <p:nvPicPr>
          <p:cNvPr id="1026" name="Picture 2" descr="C:\Users\Зира\Desktop\орнамент.g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7968"/>
            <a:ext cx="3877586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7" name="Picture 3" descr="C:\Users\Зира\Desktop\орнамент 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33" t="25394" r="55697" b="8181"/>
          <a:stretch/>
        </p:blipFill>
        <p:spPr bwMode="auto">
          <a:xfrm>
            <a:off x="5911311" y="127968"/>
            <a:ext cx="2817091" cy="37961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C:\Users\Зира\Desktop\орнамент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35" t="17755" r="10011" b="5043"/>
          <a:stretch/>
        </p:blipFill>
        <p:spPr bwMode="auto">
          <a:xfrm>
            <a:off x="2202300" y="3212976"/>
            <a:ext cx="3707827" cy="29925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049203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1F2123"/>
                </a:solidFill>
              </a:rPr>
              <a:pPr/>
              <a:t>22</a:t>
            </a:fld>
            <a:endParaRPr lang="ru-RU">
              <a:solidFill>
                <a:srgbClr val="1F2123"/>
              </a:solidFill>
            </a:endParaRPr>
          </a:p>
        </p:txBody>
      </p:sp>
      <p:pic>
        <p:nvPicPr>
          <p:cNvPr id="1026" name="Picture 2" descr="C:\Users\Зира\Desktop\2.1.1 Манс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320480" cy="3789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Зира\Desktop\2.2.1 Ханты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40768"/>
            <a:ext cx="4415640" cy="4005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5874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1F2123"/>
                </a:solidFill>
              </a:rPr>
              <a:pPr/>
              <a:t>23</a:t>
            </a:fld>
            <a:endParaRPr lang="ru-RU">
              <a:solidFill>
                <a:srgbClr val="1F2123"/>
              </a:solidFill>
            </a:endParaRPr>
          </a:p>
        </p:txBody>
      </p:sp>
      <p:pic>
        <p:nvPicPr>
          <p:cNvPr id="1026" name="Picture 2" descr="C:\Users\Зира\Desktop\глухар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05" y="341537"/>
            <a:ext cx="2898728" cy="211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Зира\Desktop\жук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41537"/>
            <a:ext cx="2525266" cy="211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Зира\Desktop\кедровая шишк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183" y="341537"/>
            <a:ext cx="2344749" cy="211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Зира\Desktop\лягушк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098441"/>
            <a:ext cx="2525167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Зира\Desktop\медведь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212976"/>
            <a:ext cx="2878129" cy="200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43608" y="323364"/>
            <a:ext cx="934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глухарь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259632" y="3212976"/>
            <a:ext cx="977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медведь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499453" y="341537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жук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478198" y="306064"/>
            <a:ext cx="1801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</a:t>
            </a:r>
            <a:r>
              <a:rPr lang="ru-RU" dirty="0" smtClean="0"/>
              <a:t>едровая шишка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956116" y="3035208"/>
            <a:ext cx="1005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лягушка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2339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1F2123"/>
                </a:solidFill>
              </a:rPr>
              <a:pPr/>
              <a:t>24</a:t>
            </a:fld>
            <a:endParaRPr lang="ru-RU">
              <a:solidFill>
                <a:srgbClr val="1F2123"/>
              </a:solidFill>
            </a:endParaRPr>
          </a:p>
        </p:txBody>
      </p:sp>
      <p:pic>
        <p:nvPicPr>
          <p:cNvPr id="1027" name="Picture 3" descr="C:\Users\Зира\Desktop\цвета орнамента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8" t="6492" r="6695" b="31141"/>
          <a:stretch/>
        </p:blipFill>
        <p:spPr bwMode="auto">
          <a:xfrm>
            <a:off x="323528" y="620688"/>
            <a:ext cx="4604572" cy="318240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Зира\Desktop\цвета 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1" t="5323" r="34736" b="19786"/>
          <a:stretch/>
        </p:blipFill>
        <p:spPr bwMode="auto">
          <a:xfrm>
            <a:off x="5220072" y="1881029"/>
            <a:ext cx="3573938" cy="340053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390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1F2123"/>
                </a:solidFill>
              </a:rPr>
              <a:pPr/>
              <a:t>25</a:t>
            </a:fld>
            <a:endParaRPr lang="ru-RU">
              <a:solidFill>
                <a:srgbClr val="1F2123"/>
              </a:solidFill>
            </a:endParaRPr>
          </a:p>
        </p:txBody>
      </p:sp>
      <p:pic>
        <p:nvPicPr>
          <p:cNvPr id="1026" name="Picture 2" descr="C:\Users\Зира\Desktop\0_ccfd7_19c0568a_XX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618"/>
          <a:stretch/>
        </p:blipFill>
        <p:spPr bwMode="auto">
          <a:xfrm>
            <a:off x="251520" y="188640"/>
            <a:ext cx="2570609" cy="3441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Зира\Desktop\nenci1 co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2000" contrast="-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980728"/>
            <a:ext cx="2376264" cy="3481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Зира\Desktop\малица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bright="2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564904"/>
            <a:ext cx="3324461" cy="2607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497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980731" y="6475063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1F2123"/>
                </a:solidFill>
              </a:rPr>
              <a:pPr/>
              <a:t>26</a:t>
            </a:fld>
            <a:endParaRPr lang="ru-RU" dirty="0">
              <a:solidFill>
                <a:srgbClr val="1F2123"/>
              </a:solidFill>
            </a:endParaRPr>
          </a:p>
        </p:txBody>
      </p:sp>
      <p:pic>
        <p:nvPicPr>
          <p:cNvPr id="1026" name="Picture 2" descr="C:\Users\Зира\Desktop\лесна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11" y="143923"/>
            <a:ext cx="3249361" cy="2160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Зира\Desktop\река рыб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487" y="143923"/>
            <a:ext cx="3394663" cy="2160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Зира\Desktop\пушнина 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11" y="2559205"/>
            <a:ext cx="2603289" cy="14875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Зира\Desktop\пушнин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904" y="3646425"/>
            <a:ext cx="2448272" cy="18362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Зира\Desktop\оленеводство 1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604" y="2559204"/>
            <a:ext cx="3661388" cy="24409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Зира\Desktop\оленеводство 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4044846"/>
            <a:ext cx="3522802" cy="23485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Зира\Desktop\dikriba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2" t="33860"/>
          <a:stretch/>
        </p:blipFill>
        <p:spPr bwMode="auto">
          <a:xfrm>
            <a:off x="6516215" y="801226"/>
            <a:ext cx="2442683" cy="1643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597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1F2123"/>
                </a:solidFill>
              </a:rPr>
              <a:pPr/>
              <a:t>27</a:t>
            </a:fld>
            <a:endParaRPr lang="ru-RU" dirty="0">
              <a:solidFill>
                <a:srgbClr val="1F2123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84025"/>
            <a:ext cx="3673047" cy="27910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84025"/>
            <a:ext cx="3485778" cy="27910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 descr="C:\Users\Зира\Desktop\газ югр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545" y="3284984"/>
            <a:ext cx="3048000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Зира\Desktop\нефть 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84984"/>
            <a:ext cx="3404398" cy="25515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Зира\Desktop\нефть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563104"/>
            <a:ext cx="1988871" cy="18295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282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1F2123"/>
                </a:solidFill>
              </a:rPr>
              <a:pPr/>
              <a:t>28</a:t>
            </a:fld>
            <a:endParaRPr lang="ru-RU">
              <a:solidFill>
                <a:srgbClr val="1F2123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2640" y="1268760"/>
            <a:ext cx="87129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Интернет-ресурсы:</a:t>
            </a:r>
          </a:p>
          <a:p>
            <a:endParaRPr lang="ru-RU" dirty="0"/>
          </a:p>
          <a:p>
            <a:r>
              <a:rPr lang="ru-RU" dirty="0" smtClean="0"/>
              <a:t>1. </a:t>
            </a:r>
            <a:r>
              <a:rPr lang="en-US" dirty="0"/>
              <a:t>https://ru.wikipedia.org/wiki/</a:t>
            </a:r>
            <a:r>
              <a:rPr lang="ru-RU" dirty="0"/>
              <a:t>Ханты-</a:t>
            </a:r>
            <a:r>
              <a:rPr lang="ru-RU" dirty="0" err="1"/>
              <a:t>Мансийский_автономный_округ</a:t>
            </a:r>
            <a:r>
              <a:rPr lang="ru-RU" dirty="0"/>
              <a:t>_—_Югра</a:t>
            </a:r>
          </a:p>
          <a:p>
            <a:endParaRPr lang="ru-RU" dirty="0"/>
          </a:p>
          <a:p>
            <a:r>
              <a:rPr lang="ru-RU" dirty="0"/>
              <a:t>2</a:t>
            </a:r>
            <a:r>
              <a:rPr lang="ru-RU" dirty="0" smtClean="0"/>
              <a:t>. </a:t>
            </a:r>
            <a:r>
              <a:rPr lang="ru-RU" dirty="0"/>
              <a:t>http://karamelika.com/index.php/interesno/item/83-ornament-narodov-sibiri</a:t>
            </a:r>
          </a:p>
        </p:txBody>
      </p:sp>
    </p:spTree>
    <p:extLst>
      <p:ext uri="{BB962C8B-B14F-4D97-AF65-F5344CB8AC3E}">
        <p14:creationId xmlns:p14="http://schemas.microsoft.com/office/powerpoint/2010/main" val="1927667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1F2123"/>
                </a:solidFill>
              </a:rPr>
              <a:pPr/>
              <a:t>29</a:t>
            </a:fld>
            <a:endParaRPr lang="ru-RU">
              <a:solidFill>
                <a:srgbClr val="1F2123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5656" y="2155503"/>
            <a:ext cx="61189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000000"/>
                </a:solidFill>
                <a:latin typeface="Comic Sans MS" pitchFamily="66" charset="0"/>
              </a:rPr>
              <a:t>Спасибо </a:t>
            </a:r>
            <a:r>
              <a:rPr lang="ru-RU" sz="4400" smtClean="0">
                <a:solidFill>
                  <a:srgbClr val="000000"/>
                </a:solidFill>
                <a:latin typeface="Comic Sans MS" pitchFamily="66" charset="0"/>
              </a:rPr>
              <a:t>за внимание</a:t>
            </a:r>
            <a:endParaRPr lang="ru-RU" sz="4400" dirty="0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18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</a:t>
            </a:fld>
            <a:endParaRPr lang="ru-RU"/>
          </a:p>
        </p:txBody>
      </p:sp>
      <p:pic>
        <p:nvPicPr>
          <p:cNvPr id="1026" name="Picture 2" descr="C:\Users\Зира\Desktop\image_galler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95" y="265482"/>
            <a:ext cx="8913669" cy="533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83968" y="1628800"/>
            <a:ext cx="2370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ХМАО-Югра</a:t>
            </a:r>
            <a:endParaRPr lang="ru-RU" sz="28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23" b="96586" l="4524" r="962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363687"/>
            <a:ext cx="2590577" cy="2232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9171" y="3717032"/>
            <a:ext cx="2156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/>
              <a:t>Кондинский</a:t>
            </a:r>
            <a:r>
              <a:rPr lang="ru-RU" b="1" dirty="0" smtClean="0"/>
              <a:t> район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809794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1F2123"/>
                </a:solidFill>
              </a:rPr>
              <a:pPr/>
              <a:t>4</a:t>
            </a:fld>
            <a:endParaRPr lang="ru-RU">
              <a:solidFill>
                <a:srgbClr val="1F2123"/>
              </a:solidFill>
            </a:endParaRPr>
          </a:p>
        </p:txBody>
      </p:sp>
      <p:pic>
        <p:nvPicPr>
          <p:cNvPr id="1026" name="Picture 2" descr="C:\Users\Зира\Desktop\1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3511"/>
            <a:ext cx="7286997" cy="486084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304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1F2123"/>
                </a:solidFill>
              </a:rPr>
              <a:pPr/>
              <a:t>5</a:t>
            </a:fld>
            <a:endParaRPr lang="ru-RU">
              <a:solidFill>
                <a:srgbClr val="1F2123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16" y="794842"/>
            <a:ext cx="5566930" cy="2778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105" y="605619"/>
            <a:ext cx="2725093" cy="3156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7623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1F2123"/>
                </a:solidFill>
              </a:rPr>
              <a:pPr/>
              <a:t>6</a:t>
            </a:fld>
            <a:endParaRPr lang="ru-RU">
              <a:solidFill>
                <a:srgbClr val="1F2123"/>
              </a:solidFill>
            </a:endParaRPr>
          </a:p>
        </p:txBody>
      </p:sp>
      <p:pic>
        <p:nvPicPr>
          <p:cNvPr id="1030" name="Picture 6" descr="C:\Users\Зира\Desktop\03b23392b3d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67" b="3311"/>
          <a:stretch/>
        </p:blipFill>
        <p:spPr bwMode="auto">
          <a:xfrm>
            <a:off x="2267744" y="332655"/>
            <a:ext cx="4680520" cy="548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589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1F2123"/>
                </a:solidFill>
              </a:rPr>
              <a:pPr/>
              <a:t>7</a:t>
            </a:fld>
            <a:endParaRPr lang="ru-RU">
              <a:solidFill>
                <a:srgbClr val="1F2123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3000" contras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204864"/>
            <a:ext cx="5040560" cy="37591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683745" cy="3598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9436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989967" y="6492875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1F2123"/>
                </a:solidFill>
              </a:rPr>
              <a:pPr/>
              <a:t>8</a:t>
            </a:fld>
            <a:endParaRPr lang="ru-RU" dirty="0">
              <a:solidFill>
                <a:srgbClr val="1F2123"/>
              </a:solidFill>
            </a:endParaRPr>
          </a:p>
        </p:txBody>
      </p:sp>
      <p:pic>
        <p:nvPicPr>
          <p:cNvPr id="1026" name="Picture 2" descr="C:\Users\Зира\Desktop\щука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95" y="188640"/>
            <a:ext cx="3121791" cy="207916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Зира\Desktop\окунь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136" y="188641"/>
            <a:ext cx="2758431" cy="151216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Зира\Desktop\стерлядь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492896"/>
            <a:ext cx="2806942" cy="187220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Зира\Desktop\налим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88640"/>
            <a:ext cx="2638723" cy="257344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Зира\Desktop\муксун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807" y="2492896"/>
            <a:ext cx="3204697" cy="151722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Зира\Desktop\карась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54" y="4594760"/>
            <a:ext cx="2367357" cy="133163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Зира\Desktop\язь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520" y="4779121"/>
            <a:ext cx="2639678" cy="148199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Зира\Desktop\осётр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581" y="4619596"/>
            <a:ext cx="3531958" cy="104165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68912" y="1834905"/>
            <a:ext cx="740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</a:rPr>
              <a:t>щука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6076" y="1306709"/>
            <a:ext cx="800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</a:rPr>
              <a:t>окунь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84705" y="2213351"/>
            <a:ext cx="855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</a:rPr>
              <a:t>налим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32933" y="3933360"/>
            <a:ext cx="1119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</a:rPr>
              <a:t>стерлядь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56176" y="3532366"/>
            <a:ext cx="932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</a:rPr>
              <a:t>муксун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81659" y="5520121"/>
            <a:ext cx="897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</a:rPr>
              <a:t>карась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12234" y="4864108"/>
            <a:ext cx="524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</a:rPr>
              <a:t>язь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14427" y="5287357"/>
            <a:ext cx="750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</a:rPr>
              <a:t>осётр</a:t>
            </a:r>
            <a:endParaRPr lang="ru-RU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04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1F2123"/>
                </a:solidFill>
              </a:rPr>
              <a:pPr/>
              <a:t>9</a:t>
            </a:fld>
            <a:endParaRPr lang="ru-RU">
              <a:solidFill>
                <a:srgbClr val="1F2123"/>
              </a:solidFill>
            </a:endParaRPr>
          </a:p>
        </p:txBody>
      </p:sp>
      <p:pic>
        <p:nvPicPr>
          <p:cNvPr id="1026" name="Picture 2" descr="C:\Users\Зира\Desktop\острога!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1" t="3409" r="1832" b="3499"/>
          <a:stretch/>
        </p:blipFill>
        <p:spPr bwMode="auto">
          <a:xfrm>
            <a:off x="251520" y="260648"/>
            <a:ext cx="4562764" cy="332509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Зира\Desktop\сети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4" b="4785"/>
          <a:stretch/>
        </p:blipFill>
        <p:spPr bwMode="auto">
          <a:xfrm>
            <a:off x="3779912" y="2498184"/>
            <a:ext cx="5066928" cy="328377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482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204</TotalTime>
  <Words>143</Words>
  <Application>Microsoft Office PowerPoint</Application>
  <PresentationFormat>Экран (4:3)</PresentationFormat>
  <Paragraphs>75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Зира</dc:creator>
  <cp:lastModifiedBy>пчелка</cp:lastModifiedBy>
  <cp:revision>41</cp:revision>
  <dcterms:created xsi:type="dcterms:W3CDTF">2016-09-21T05:00:12Z</dcterms:created>
  <dcterms:modified xsi:type="dcterms:W3CDTF">2024-05-16T09:35:42Z</dcterms:modified>
</cp:coreProperties>
</file>