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8" r:id="rId15"/>
    <p:sldId id="272" r:id="rId16"/>
    <p:sldId id="274" r:id="rId17"/>
    <p:sldId id="276" r:id="rId18"/>
    <p:sldId id="278" r:id="rId19"/>
    <p:sldId id="279" r:id="rId20"/>
    <p:sldId id="280" r:id="rId21"/>
    <p:sldId id="281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0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6400440" cy="5396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578320" y="1391760"/>
            <a:ext cx="6400440" cy="5396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257832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85828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742280" y="80028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906600" y="80028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2578320" y="139176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4742280" y="139176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906600" y="139176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2578320" y="800280"/>
            <a:ext cx="6400440" cy="1131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6400440" cy="113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2578320" y="1950120"/>
            <a:ext cx="6400440" cy="794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257832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2578320" y="800280"/>
            <a:ext cx="6400440" cy="1131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85828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2578320" y="1391760"/>
            <a:ext cx="6400440" cy="5396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6400440" cy="5396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2578320" y="1391760"/>
            <a:ext cx="6400440" cy="5396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257832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585828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742280" y="80028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906600" y="80028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2578320" y="139176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4742280" y="139176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906600" y="139176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78320" y="800280"/>
            <a:ext cx="6400440" cy="1131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6400440" cy="113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6400440" cy="113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78320" y="1950120"/>
            <a:ext cx="6400440" cy="794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57832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585828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2578320" y="1391760"/>
            <a:ext cx="6400440" cy="5396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6400440" cy="5396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2578320" y="1391760"/>
            <a:ext cx="6400440" cy="5396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57832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585828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742280" y="80028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906600" y="80028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2578320" y="139176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742280" y="139176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906600" y="139176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2578320" y="800280"/>
            <a:ext cx="6400440" cy="1131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6400440" cy="113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2578320" y="1950120"/>
            <a:ext cx="6400440" cy="794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257832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585828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2578320" y="1391760"/>
            <a:ext cx="6400440" cy="5396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6400440" cy="5396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2578320" y="1391760"/>
            <a:ext cx="6400440" cy="5396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257832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585828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742280" y="80028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906600" y="80028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2578320" y="139176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4742280" y="139176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6906600" y="1391760"/>
            <a:ext cx="2060640" cy="5396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2578320" y="1950120"/>
            <a:ext cx="6400440" cy="794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57832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113184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858280" y="139176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57832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858280" y="800280"/>
            <a:ext cx="3123360" cy="5396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78320" y="1391760"/>
            <a:ext cx="6400440" cy="5396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-815760" y="-612000"/>
            <a:ext cx="1638360" cy="122868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168840" y="15840"/>
            <a:ext cx="1701720" cy="1276200"/>
          </a:xfrm>
          <a:prstGeom prst="ellipse">
            <a:avLst/>
          </a:prstGeom>
          <a:noFill/>
          <a:ln w="27305" cap="rnd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880" y="791280"/>
            <a:ext cx="1125360" cy="8265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B099CA">
                  <a:alpha val="60000"/>
                </a:srgbClr>
              </a:gs>
              <a:gs pos="100000">
                <a:srgbClr val="FAF7FA">
                  <a:alpha val="70196"/>
                </a:srgbClr>
              </a:gs>
            </a:gsLst>
            <a:lin ang="13500000"/>
          </a:gradFill>
          <a:ln w="7350" cap="rnd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4843" dir="4557825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30600" cy="5143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72720" cy="5143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1432440" y="270000"/>
            <a:ext cx="7406280" cy="11037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300" b="0" strike="noStrike" spc="-1">
                <a:solidFill>
                  <a:srgbClr val="69666E"/>
                </a:solidFill>
                <a:latin typeface="Gill Sans MT"/>
              </a:rPr>
              <a:t>Образец заголовка</a:t>
            </a:r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3581280" y="4729320"/>
            <a:ext cx="2133360" cy="3567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E5A7554-755C-4971-BA52-5E1DD109D5F4}" type="datetime">
              <a:rPr lang="en-US" sz="1200" b="0" strike="noStrike" spc="-1">
                <a:solidFill>
                  <a:srgbClr val="93899F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5/11/2024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5715000" y="4729320"/>
            <a:ext cx="2895120" cy="3567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8613720" y="4729320"/>
            <a:ext cx="456840" cy="3567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0B518136-AB07-4CFB-9471-7A45EBC045F6}" type="slidenum">
              <a:rPr lang="ru" sz="1200" b="0" strike="noStrike" spc="-1">
                <a:solidFill>
                  <a:srgbClr val="93899F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921600" y="1060200"/>
            <a:ext cx="209880" cy="157320"/>
          </a:xfrm>
          <a:prstGeom prst="ellipse">
            <a:avLst/>
          </a:prstGeom>
          <a:gradFill rotWithShape="0">
            <a:gsLst>
              <a:gs pos="0">
                <a:srgbClr val="FFF8E1">
                  <a:alpha val="95294"/>
                </a:srgbClr>
              </a:gs>
              <a:gs pos="100000">
                <a:srgbClr val="FFD326">
                  <a:alpha val="85098"/>
                </a:srgbClr>
              </a:gs>
            </a:gsLst>
            <a:path path="circle">
              <a:fillToRect l="25000" t="12000" r="75000" b="88000"/>
            </a:path>
          </a:gradFill>
          <a:ln w="2000" cap="rnd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1157040" y="1008720"/>
            <a:ext cx="63720" cy="47520"/>
          </a:xfrm>
          <a:prstGeom prst="ellipse">
            <a:avLst/>
          </a:prstGeom>
          <a:noFill/>
          <a:ln w="12700" cap="rnd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Gill Sans MT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-815760" y="-612000"/>
            <a:ext cx="1638360" cy="122868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168840" y="15840"/>
            <a:ext cx="1701720" cy="1276200"/>
          </a:xfrm>
          <a:prstGeom prst="ellipse">
            <a:avLst/>
          </a:prstGeom>
          <a:noFill/>
          <a:ln w="27305" cap="rnd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CustomShape 3"/>
          <p:cNvSpPr/>
          <p:nvPr/>
        </p:nvSpPr>
        <p:spPr>
          <a:xfrm rot="2315400">
            <a:off x="182880" y="791280"/>
            <a:ext cx="1125360" cy="8265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B099CA">
                  <a:alpha val="60000"/>
                </a:srgbClr>
              </a:gs>
              <a:gs pos="100000">
                <a:srgbClr val="FAF7FA">
                  <a:alpha val="70196"/>
                </a:srgbClr>
              </a:gs>
            </a:gsLst>
            <a:lin ang="13500000"/>
          </a:gradFill>
          <a:ln w="7350" cap="rnd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4843" dir="4557825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1013040" y="0"/>
            <a:ext cx="8130600" cy="5143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1014840" y="0"/>
            <a:ext cx="72720" cy="5143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PlaceHolder 6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7070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311760" y="1266480"/>
            <a:ext cx="8520120" cy="330228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</a:rPr>
              <a:t>Седьмой уровень структуры</a:t>
            </a:r>
          </a:p>
        </p:txBody>
      </p:sp>
      <p:sp>
        <p:nvSpPr>
          <p:cNvPr id="55" name="PlaceHolder 8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2015EAC2-9C9B-421D-A785-C5417E0354E3}" type="slidenum">
              <a:rPr lang="ru" sz="1200" b="0" strike="noStrike" spc="-1">
                <a:solidFill>
                  <a:srgbClr val="93899F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-815760" y="-612000"/>
            <a:ext cx="1638360" cy="122868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168840" y="15840"/>
            <a:ext cx="1701720" cy="1276200"/>
          </a:xfrm>
          <a:prstGeom prst="ellipse">
            <a:avLst/>
          </a:prstGeom>
          <a:noFill/>
          <a:ln w="27305" cap="rnd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4" name="CustomShape 3"/>
          <p:cNvSpPr/>
          <p:nvPr/>
        </p:nvSpPr>
        <p:spPr>
          <a:xfrm rot="2315400">
            <a:off x="182880" y="791280"/>
            <a:ext cx="1125360" cy="8265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B099CA">
                  <a:alpha val="60000"/>
                </a:srgbClr>
              </a:gs>
              <a:gs pos="100000">
                <a:srgbClr val="FAF7FA">
                  <a:alpha val="70196"/>
                </a:srgbClr>
              </a:gs>
            </a:gsLst>
            <a:lin ang="13500000"/>
          </a:gradFill>
          <a:ln w="7350" cap="rnd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4843" dir="4557825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5" name="CustomShape 4"/>
          <p:cNvSpPr/>
          <p:nvPr/>
        </p:nvSpPr>
        <p:spPr>
          <a:xfrm>
            <a:off x="1013040" y="0"/>
            <a:ext cx="8130600" cy="5143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6" name="CustomShape 5"/>
          <p:cNvSpPr/>
          <p:nvPr/>
        </p:nvSpPr>
        <p:spPr>
          <a:xfrm>
            <a:off x="1014840" y="0"/>
            <a:ext cx="72720" cy="5143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7" name="PlaceHolder 6"/>
          <p:cNvSpPr>
            <a:spLocks noGrp="1"/>
          </p:cNvSpPr>
          <p:nvPr>
            <p:ph type="title"/>
          </p:nvPr>
        </p:nvSpPr>
        <p:spPr>
          <a:xfrm>
            <a:off x="1435680" y="205920"/>
            <a:ext cx="7497720" cy="85680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300" b="0" strike="noStrike" spc="-1">
                <a:solidFill>
                  <a:srgbClr val="69666E"/>
                </a:solidFill>
                <a:latin typeface="Gill Sans MT"/>
              </a:rPr>
              <a:t>Образец заголовка</a:t>
            </a:r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1435680" y="1085760"/>
            <a:ext cx="7497720" cy="360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CEB966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</a:rPr>
              <a:t>Образец текста</a:t>
            </a:r>
          </a:p>
          <a:p>
            <a:pPr marL="640080" lvl="1" indent="-237240">
              <a:lnSpc>
                <a:spcPct val="100000"/>
              </a:lnSpc>
              <a:spcBef>
                <a:spcPts val="550"/>
              </a:spcBef>
              <a:buClr>
                <a:srgbClr val="CEB966"/>
              </a:buClr>
              <a:buFont typeface="Verdana"/>
              <a:buChar char="◦"/>
            </a:pPr>
            <a:r>
              <a:rPr lang="ru-RU" sz="2800" b="0" strike="noStrike" spc="-1">
                <a:solidFill>
                  <a:srgbClr val="000000"/>
                </a:solidFill>
                <a:latin typeface="Gill Sans MT"/>
              </a:rPr>
              <a:t>Второй уровень</a:t>
            </a:r>
          </a:p>
          <a:p>
            <a:pPr marL="887040" lvl="2" indent="-228240">
              <a:lnSpc>
                <a:spcPct val="100000"/>
              </a:lnSpc>
              <a:spcBef>
                <a:spcPts val="479"/>
              </a:spcBef>
              <a:buClr>
                <a:srgbClr val="9CB084"/>
              </a:buClr>
              <a:buFont typeface="Wingdings 2" charset="2"/>
              <a:buChar char=""/>
            </a:pPr>
            <a:r>
              <a:rPr lang="ru-RU" sz="2400" b="0" strike="noStrike" spc="-1">
                <a:solidFill>
                  <a:srgbClr val="000000"/>
                </a:solidFill>
                <a:latin typeface="Gill Sans MT"/>
              </a:rPr>
              <a:t>Третий уровень</a:t>
            </a:r>
          </a:p>
          <a:p>
            <a:pPr marL="1097280" lvl="3" indent="-173520">
              <a:lnSpc>
                <a:spcPct val="100000"/>
              </a:lnSpc>
              <a:spcBef>
                <a:spcPts val="400"/>
              </a:spcBef>
              <a:buClr>
                <a:srgbClr val="6BB1C9"/>
              </a:buClr>
              <a:buFont typeface="Wingdings 2" charset="2"/>
              <a:buChar char="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Четвертый уровень</a:t>
            </a:r>
          </a:p>
          <a:p>
            <a:pPr marL="1298520" lvl="4" indent="-182520">
              <a:lnSpc>
                <a:spcPct val="100000"/>
              </a:lnSpc>
              <a:spcBef>
                <a:spcPts val="400"/>
              </a:spcBef>
              <a:buClr>
                <a:srgbClr val="6585CF"/>
              </a:buClr>
              <a:buFont typeface="Wingdings 2" charset="2"/>
              <a:buChar char="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Пятый уровень</a:t>
            </a:r>
          </a:p>
        </p:txBody>
      </p:sp>
      <p:sp>
        <p:nvSpPr>
          <p:cNvPr id="99" name="PlaceHolder 8"/>
          <p:cNvSpPr>
            <a:spLocks noGrp="1"/>
          </p:cNvSpPr>
          <p:nvPr>
            <p:ph type="dt"/>
          </p:nvPr>
        </p:nvSpPr>
        <p:spPr>
          <a:xfrm>
            <a:off x="3581280" y="4729320"/>
            <a:ext cx="2133360" cy="3567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C61C72D-0660-4FFE-8B66-913D0AF0BF5D}" type="datetime">
              <a:rPr lang="en-US" sz="1200" b="0" strike="noStrike" spc="-1">
                <a:solidFill>
                  <a:srgbClr val="93899F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5/11/2024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00" name="PlaceHolder 9"/>
          <p:cNvSpPr>
            <a:spLocks noGrp="1"/>
          </p:cNvSpPr>
          <p:nvPr>
            <p:ph type="ftr"/>
          </p:nvPr>
        </p:nvSpPr>
        <p:spPr>
          <a:xfrm>
            <a:off x="5715000" y="4729320"/>
            <a:ext cx="2895120" cy="3567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1" name="PlaceHolder 10"/>
          <p:cNvSpPr>
            <a:spLocks noGrp="1"/>
          </p:cNvSpPr>
          <p:nvPr>
            <p:ph type="sldNum"/>
          </p:nvPr>
        </p:nvSpPr>
        <p:spPr>
          <a:xfrm>
            <a:off x="8613720" y="4729320"/>
            <a:ext cx="456840" cy="3567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FE509674-8436-4513-9C06-5948DA29D9EF}" type="slidenum">
              <a:rPr lang="ru" sz="1200" b="0" strike="noStrike" spc="-1">
                <a:solidFill>
                  <a:srgbClr val="93899F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 hidden="1"/>
          <p:cNvSpPr/>
          <p:nvPr/>
        </p:nvSpPr>
        <p:spPr>
          <a:xfrm>
            <a:off x="-815760" y="-612000"/>
            <a:ext cx="1638360" cy="122868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9" name="CustomShape 2" hidden="1"/>
          <p:cNvSpPr/>
          <p:nvPr/>
        </p:nvSpPr>
        <p:spPr>
          <a:xfrm>
            <a:off x="168840" y="15840"/>
            <a:ext cx="1701720" cy="1276200"/>
          </a:xfrm>
          <a:prstGeom prst="ellipse">
            <a:avLst/>
          </a:prstGeom>
          <a:noFill/>
          <a:ln w="27305" cap="rnd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0" name="CustomShape 3" hidden="1"/>
          <p:cNvSpPr/>
          <p:nvPr/>
        </p:nvSpPr>
        <p:spPr>
          <a:xfrm rot="2315400">
            <a:off x="182880" y="791280"/>
            <a:ext cx="1125360" cy="8265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B099CA">
                  <a:alpha val="60000"/>
                </a:srgbClr>
              </a:gs>
              <a:gs pos="100000">
                <a:srgbClr val="FAF7FA">
                  <a:alpha val="70196"/>
                </a:srgbClr>
              </a:gs>
            </a:gsLst>
            <a:lin ang="13500000"/>
          </a:gradFill>
          <a:ln w="7350" cap="rnd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4843" dir="4557825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1" name="CustomShape 4" hidden="1"/>
          <p:cNvSpPr/>
          <p:nvPr/>
        </p:nvSpPr>
        <p:spPr>
          <a:xfrm>
            <a:off x="1013040" y="0"/>
            <a:ext cx="8130600" cy="5143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2" name="CustomShape 5" hidden="1"/>
          <p:cNvSpPr/>
          <p:nvPr/>
        </p:nvSpPr>
        <p:spPr>
          <a:xfrm>
            <a:off x="1014840" y="0"/>
            <a:ext cx="72720" cy="5143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3" name="CustomShape 6"/>
          <p:cNvSpPr/>
          <p:nvPr/>
        </p:nvSpPr>
        <p:spPr>
          <a:xfrm>
            <a:off x="2282760" y="0"/>
            <a:ext cx="6857640" cy="5143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4" name="PlaceHolder 7"/>
          <p:cNvSpPr>
            <a:spLocks noGrp="1"/>
          </p:cNvSpPr>
          <p:nvPr>
            <p:ph type="title"/>
          </p:nvPr>
        </p:nvSpPr>
        <p:spPr>
          <a:xfrm>
            <a:off x="2578320" y="1950120"/>
            <a:ext cx="6400440" cy="17143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ts val="4501"/>
              </a:lnSpc>
            </a:pPr>
            <a:r>
              <a:rPr lang="ru-RU" sz="4000" b="1" strike="noStrike" cap="all" spc="-1">
                <a:solidFill>
                  <a:srgbClr val="69666E"/>
                </a:solidFill>
                <a:latin typeface="Gill Sans MT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8"/>
          <p:cNvSpPr>
            <a:spLocks noGrp="1"/>
          </p:cNvSpPr>
          <p:nvPr>
            <p:ph type="body"/>
          </p:nvPr>
        </p:nvSpPr>
        <p:spPr>
          <a:xfrm>
            <a:off x="2578320" y="800280"/>
            <a:ext cx="6400440" cy="113184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marL="18360">
              <a:lnSpc>
                <a:spcPts val="2299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3E3C41"/>
                </a:solidFill>
                <a:latin typeface="Gill Sans MT"/>
              </a:rPr>
              <a:t>Образец текста</a:t>
            </a:r>
            <a:endParaRPr lang="ru-RU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6" name="PlaceHolder 9"/>
          <p:cNvSpPr>
            <a:spLocks noGrp="1"/>
          </p:cNvSpPr>
          <p:nvPr>
            <p:ph type="dt"/>
          </p:nvPr>
        </p:nvSpPr>
        <p:spPr>
          <a:xfrm>
            <a:off x="3581280" y="4729320"/>
            <a:ext cx="2133360" cy="3567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7139F47-8CCE-404D-B314-88FB29B16F75}" type="datetime">
              <a:rPr lang="en-US" sz="1200" b="0" strike="noStrike" spc="-1">
                <a:solidFill>
                  <a:srgbClr val="93899F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5/11/2024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7" name="PlaceHolder 10"/>
          <p:cNvSpPr>
            <a:spLocks noGrp="1"/>
          </p:cNvSpPr>
          <p:nvPr>
            <p:ph type="ftr"/>
          </p:nvPr>
        </p:nvSpPr>
        <p:spPr>
          <a:xfrm>
            <a:off x="5715000" y="4729320"/>
            <a:ext cx="2895120" cy="3567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48" name="PlaceHolder 11"/>
          <p:cNvSpPr>
            <a:spLocks noGrp="1"/>
          </p:cNvSpPr>
          <p:nvPr>
            <p:ph type="sldNum"/>
          </p:nvPr>
        </p:nvSpPr>
        <p:spPr>
          <a:xfrm>
            <a:off x="8613720" y="4729320"/>
            <a:ext cx="456840" cy="3567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8FA54FFD-5505-47F4-9670-B29FC18CF980}" type="slidenum">
              <a:rPr lang="ru" sz="1200" b="0" strike="noStrike" spc="-1">
                <a:solidFill>
                  <a:srgbClr val="93899F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9" name="CustomShape 12"/>
          <p:cNvSpPr/>
          <p:nvPr/>
        </p:nvSpPr>
        <p:spPr>
          <a:xfrm>
            <a:off x="2286000" y="0"/>
            <a:ext cx="75960" cy="5143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0" name="CustomShape 13"/>
          <p:cNvSpPr/>
          <p:nvPr/>
        </p:nvSpPr>
        <p:spPr>
          <a:xfrm>
            <a:off x="2172240" y="2111040"/>
            <a:ext cx="209880" cy="157320"/>
          </a:xfrm>
          <a:prstGeom prst="ellipse">
            <a:avLst/>
          </a:prstGeom>
          <a:gradFill rotWithShape="0">
            <a:gsLst>
              <a:gs pos="0">
                <a:srgbClr val="FFF8E1">
                  <a:alpha val="95294"/>
                </a:srgbClr>
              </a:gs>
              <a:gs pos="100000">
                <a:srgbClr val="FFD326">
                  <a:alpha val="85098"/>
                </a:srgbClr>
              </a:gs>
            </a:gsLst>
            <a:path path="circle">
              <a:fillToRect l="25000" t="12000" r="75000" b="88000"/>
            </a:path>
          </a:gradFill>
          <a:ln w="2000" cap="rnd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1" name="CustomShape 14"/>
          <p:cNvSpPr/>
          <p:nvPr/>
        </p:nvSpPr>
        <p:spPr>
          <a:xfrm>
            <a:off x="2408040" y="2059560"/>
            <a:ext cx="63720" cy="47520"/>
          </a:xfrm>
          <a:prstGeom prst="ellipse">
            <a:avLst/>
          </a:prstGeom>
          <a:noFill/>
          <a:ln w="12700" cap="rnd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272600" y="0"/>
            <a:ext cx="7353000" cy="3238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r>
              <a:rPr lang="ru" sz="2600" b="1" i="1" strike="noStrike" spc="-1" dirty="0">
                <a:solidFill>
                  <a:srgbClr val="69666E"/>
                </a:solidFill>
                <a:highlight>
                  <a:srgbClr val="FFFFFF"/>
                </a:highlight>
                <a:latin typeface="Gill Sans MT"/>
              </a:rPr>
              <a:t>«</a:t>
            </a:r>
            <a:r>
              <a:rPr lang="ru-RU" sz="2800" b="1" strike="noStrike" spc="-1" dirty="0">
                <a:solidFill>
                  <a:srgbClr val="69666E"/>
                </a:solidFill>
                <a:highlight>
                  <a:srgbClr val="FFFFFF"/>
                </a:highlight>
                <a:latin typeface="Gill Sans MT"/>
              </a:rPr>
              <a:t>Обучение функциональной грамотности на уроках английского языка на примере УМК “</a:t>
            </a:r>
            <a:r>
              <a:rPr lang="ru-RU" sz="2800" b="1" strike="noStrike" spc="-1" dirty="0" err="1">
                <a:solidFill>
                  <a:srgbClr val="69666E"/>
                </a:solidFill>
                <a:highlight>
                  <a:srgbClr val="FFFFFF"/>
                </a:highlight>
                <a:latin typeface="Gill Sans MT"/>
              </a:rPr>
              <a:t>Spotlight</a:t>
            </a:r>
            <a:r>
              <a:rPr lang="ru-RU" sz="2800" b="1" strike="noStrike" spc="-1" dirty="0">
                <a:solidFill>
                  <a:srgbClr val="69666E"/>
                </a:solidFill>
                <a:highlight>
                  <a:srgbClr val="FFFFFF"/>
                </a:highlight>
                <a:latin typeface="Gill Sans MT"/>
              </a:rPr>
              <a:t>”</a:t>
            </a:r>
            <a:br>
              <a:rPr dirty="0"/>
            </a:b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623520" y="3380760"/>
            <a:ext cx="8520120" cy="15109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r">
              <a:lnSpc>
                <a:spcPct val="115000"/>
              </a:lnSpc>
              <a:tabLst>
                <a:tab pos="0" algn="l"/>
              </a:tabLst>
            </a:pPr>
            <a:r>
              <a:rPr lang="ru" sz="1800" b="1" strike="noStrike" spc="-1" dirty="0">
                <a:solidFill>
                  <a:srgbClr val="404040"/>
                </a:solidFill>
                <a:highlight>
                  <a:srgbClr val="FFFFFF"/>
                </a:highlight>
                <a:latin typeface="Gill Sans MT"/>
              </a:rPr>
              <a:t>Выполнили: Иванова С.А.</a:t>
            </a:r>
            <a:endParaRPr lang="ru-RU" sz="1800" b="0" strike="noStrike" spc="-1" dirty="0">
              <a:latin typeface="Arial"/>
            </a:endParaRPr>
          </a:p>
          <a:p>
            <a:pPr algn="r">
              <a:lnSpc>
                <a:spcPct val="115000"/>
              </a:lnSpc>
              <a:tabLst>
                <a:tab pos="0" algn="l"/>
              </a:tabLst>
            </a:pPr>
            <a:r>
              <a:rPr lang="ru" sz="1800" b="1" strike="noStrike" spc="-1" dirty="0">
                <a:solidFill>
                  <a:srgbClr val="404040"/>
                </a:solidFill>
                <a:highlight>
                  <a:srgbClr val="FFFFFF"/>
                </a:highlight>
                <a:latin typeface="Gill Sans MT"/>
                <a:ea typeface="Gulim"/>
              </a:rPr>
              <a:t>Ринглер Г.А</a:t>
            </a:r>
            <a:r>
              <a:rPr lang="ru" sz="1800" b="1" strike="noStrike" spc="-1" dirty="0">
                <a:solidFill>
                  <a:srgbClr val="404040"/>
                </a:solidFill>
                <a:highlight>
                  <a:srgbClr val="FFFFFF"/>
                </a:highlight>
                <a:latin typeface="Arabic Typesetting"/>
                <a:ea typeface="Gulim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r">
              <a:lnSpc>
                <a:spcPct val="115000"/>
              </a:lnSpc>
              <a:tabLst>
                <a:tab pos="0" algn="l"/>
              </a:tabLst>
            </a:pPr>
            <a:r>
              <a:rPr lang="ru" sz="1800" b="1" strike="noStrike" spc="-1" dirty="0">
                <a:solidFill>
                  <a:srgbClr val="404040"/>
                </a:solidFill>
                <a:highlight>
                  <a:srgbClr val="FFFFFF"/>
                </a:highlight>
                <a:latin typeface="Gill Sans MT"/>
                <a:ea typeface="Gulim"/>
              </a:rPr>
              <a:t>Учителя английского языка</a:t>
            </a:r>
            <a:endParaRPr lang="ru-RU" sz="1800" b="0" strike="noStrike" spc="-1" dirty="0">
              <a:latin typeface="Arial"/>
            </a:endParaRPr>
          </a:p>
          <a:p>
            <a:pPr algn="r">
              <a:lnSpc>
                <a:spcPct val="115000"/>
              </a:lnSpc>
              <a:tabLst>
                <a:tab pos="0" algn="l"/>
              </a:tabLst>
            </a:pPr>
            <a:r>
              <a:rPr lang="ru" sz="1800" b="1" strike="noStrike" spc="-1" dirty="0">
                <a:solidFill>
                  <a:srgbClr val="404040"/>
                </a:solidFill>
                <a:highlight>
                  <a:srgbClr val="FFFFFF"/>
                </a:highlight>
                <a:latin typeface="Gill Sans MT"/>
                <a:ea typeface="Gulim"/>
              </a:rPr>
              <a:t>МОУ СОШ №7</a:t>
            </a:r>
            <a:endParaRPr lang="ru-RU" sz="1800" b="0" strike="noStrike" spc="-1" dirty="0">
              <a:latin typeface="Arial"/>
            </a:endParaRPr>
          </a:p>
          <a:p>
            <a:pPr algn="r">
              <a:lnSpc>
                <a:spcPct val="115000"/>
              </a:lnSpc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404040"/>
                </a:solidFill>
                <a:highlight>
                  <a:srgbClr val="FFFFFF"/>
                </a:highlight>
                <a:latin typeface="Gill Sans MT"/>
                <a:ea typeface="Gulim"/>
              </a:rPr>
              <a:t>г</a:t>
            </a:r>
            <a:r>
              <a:rPr lang="ru" sz="1800" b="1" strike="noStrike" spc="-1" dirty="0">
                <a:solidFill>
                  <a:srgbClr val="404040"/>
                </a:solidFill>
                <a:highlight>
                  <a:srgbClr val="FFFFFF"/>
                </a:highlight>
                <a:latin typeface="Gill Sans MT"/>
                <a:ea typeface="Gulim"/>
              </a:rPr>
              <a:t>.Тверь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043608" y="0"/>
            <a:ext cx="3600400" cy="51435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457200" indent="-342720">
              <a:lnSpc>
                <a:spcPct val="100000"/>
              </a:lnSpc>
              <a:buClr>
                <a:srgbClr val="CEB966"/>
              </a:buClr>
            </a:pPr>
            <a:r>
              <a:rPr lang="ru-RU" sz="1400" b="0" strike="noStrike" spc="-1" dirty="0">
                <a:solidFill>
                  <a:srgbClr val="000000"/>
                </a:solidFill>
                <a:latin typeface="Gill Sans MT"/>
              </a:rPr>
              <a:t>Изучив и проанализировав предложенные задания из учебника (УМК </a:t>
            </a:r>
            <a:r>
              <a:rPr lang="en-US" sz="1400" b="0" strike="noStrike" spc="-1" dirty="0">
                <a:solidFill>
                  <a:srgbClr val="000000"/>
                </a:solidFill>
                <a:latin typeface="Gill Sans MT"/>
              </a:rPr>
              <a:t>Spotlight</a:t>
            </a:r>
            <a:r>
              <a:rPr lang="ru-RU" sz="1400" b="0" strike="noStrike" spc="-1" dirty="0">
                <a:solidFill>
                  <a:srgbClr val="000000"/>
                </a:solidFill>
                <a:latin typeface="Gill Sans MT"/>
              </a:rPr>
              <a:t>), я предлагаю примеры, как можно сформировать все выше указанные направления на уроках английского языка.</a:t>
            </a:r>
          </a:p>
          <a:p>
            <a:pPr marL="457200" indent="-342720">
              <a:lnSpc>
                <a:spcPct val="100000"/>
              </a:lnSpc>
              <a:buClr>
                <a:srgbClr val="CEB966"/>
              </a:buClr>
            </a:pPr>
            <a:r>
              <a:rPr lang="ru-RU" sz="1400" b="0" strike="noStrike" spc="-1" dirty="0">
                <a:solidFill>
                  <a:srgbClr val="000000"/>
                </a:solidFill>
                <a:latin typeface="Gill Sans MT"/>
              </a:rPr>
              <a:t>   Формирование математической грамотности начинается, как правило в тот момент, когда учащиеся работают с числительными на разных этапах обучения. На примере вводного модуля учебника, который включает в себя различные задания, где ребятам предлагается провести простейшие вычисления на английском языке, что характерно обычной проверке математической подготовки.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3" name="Picture 2" descr="C:\Users\Ser_Mi\Downloads\dHZgkvw6a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39952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211760" y="389880"/>
            <a:ext cx="8107920" cy="33022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1043608" y="0"/>
            <a:ext cx="2880320" cy="359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Финансовой грамотностью можно считать способность человека контролировать и управлять своими расходами и доходами, принимать корректные решения по распределению денежных средств. В качестве примера можно рассмотреть упражнение, где ребятам предлагается составить диалог, где и может быть реализована поставленная задача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5" name="Picture 2" descr="C:\Users\Ser_Mi\Downloads\2PyKlPddQ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983160" y="313920"/>
            <a:ext cx="8160840" cy="44028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Gill Sans MT"/>
              </a:rPr>
              <a:t>Во время формирования естественнонаучной грамотности нужно рассмотреть три уровня ситуации</a:t>
            </a:r>
            <a:r>
              <a:rPr lang="ru-RU" sz="1600" b="0" strike="noStrike" spc="-1">
                <a:solidFill>
                  <a:srgbClr val="000000"/>
                </a:solidFill>
                <a:latin typeface="Gill Sans MT"/>
              </a:rPr>
              <a:t>:</a:t>
            </a: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endParaRPr lang="ru-RU" sz="1600" b="0" strike="noStrike" spc="-1">
              <a:solidFill>
                <a:srgbClr val="000000"/>
              </a:solidFill>
              <a:latin typeface="Gill Sans MT"/>
            </a:endParaRP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Gill Sans MT"/>
              </a:rPr>
              <a:t>- Личностная (напрямую связанная с самим учеником, его семьей и друзьями)</a:t>
            </a: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Gill Sans MT"/>
              </a:rPr>
              <a:t>- Местная/национальная (связанная с проблемами данной местности или страны)</a:t>
            </a: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Gill Sans MT"/>
              </a:rPr>
              <a:t>- Глобальная (рассматриваются явления, которые происходят в различных уголках мира)</a:t>
            </a: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endParaRPr lang="ru-RU" sz="1600" b="0" strike="noStrike" spc="-1">
              <a:solidFill>
                <a:srgbClr val="000000"/>
              </a:solidFill>
              <a:latin typeface="Gill Sans MT"/>
            </a:endParaRP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Gill Sans MT"/>
              </a:rPr>
              <a:t>  Необходимо выделить тематические области, в контексте которых реализуется естественнонаучная грамотность:  окружающая среда, природные ресурсы, здоровье, наука и современные технологии.</a:t>
            </a: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endParaRPr lang="ru-RU" sz="1600" b="0" strike="noStrike" spc="-1">
              <a:solidFill>
                <a:srgbClr val="000000"/>
              </a:solidFill>
              <a:latin typeface="Gill Sans MT"/>
            </a:endParaRP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Gill Sans MT"/>
              </a:rPr>
              <a:t> При этом каждая из ситуаций может рассматриваться на одном из трех выше перечисленных уровней.</a:t>
            </a:r>
          </a:p>
          <a:p>
            <a:pPr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endParaRPr lang="ru-RU" sz="16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1020960" y="0"/>
            <a:ext cx="3263008" cy="51435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Gill Sans MT"/>
              </a:rPr>
              <a:t>Глобальные компетенции </a:t>
            </a:r>
            <a:r>
              <a:rPr lang="ru-RU" sz="1400" b="0" strike="noStrike" spc="-1" dirty="0">
                <a:solidFill>
                  <a:srgbClr val="000000"/>
                </a:solidFill>
                <a:latin typeface="Gill Sans MT"/>
              </a:rPr>
              <a:t>– это многогранная цель обучения на протяжении всей жизни. Она способна изучать местные, глобальные проблемы, вопросы межкультурного взаимодействия, оценивать и понимать разные точки мировоззрения, успешно и респектабельно взаимодействовать с другими и действовать ответственно для обеспечения благоприятного развития и коллективного благополучия.</a:t>
            </a: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Gill Sans MT"/>
              </a:rPr>
              <a:t>   Одну из глобальных проблем современного мира – проблему экологии активно можно обсудить на уроках английского языка в 8 классе.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3" name="Picture 2" descr="C:\Users\Ser_Mi\Downloads\z7vcJKDtC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347864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998280" y="0"/>
            <a:ext cx="3573720" cy="51435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ru-RU" sz="1600" b="0" strike="noStrike" spc="-1" dirty="0" err="1">
                <a:solidFill>
                  <a:srgbClr val="000000"/>
                </a:solidFill>
                <a:latin typeface="Gill Sans MT"/>
              </a:rPr>
              <a:t>Креативное</a:t>
            </a:r>
            <a:r>
              <a:rPr lang="ru-RU" sz="1600" b="0" strike="noStrike" spc="-1" dirty="0">
                <a:solidFill>
                  <a:srgbClr val="000000"/>
                </a:solidFill>
                <a:latin typeface="Gill Sans MT"/>
              </a:rPr>
              <a:t> мышление – это привычка размышлять и мыслить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Gill Sans MT"/>
              </a:rPr>
              <a:t>креативно</a:t>
            </a:r>
            <a:r>
              <a:rPr lang="ru-RU" sz="1600" b="0" strike="noStrike" spc="-1" dirty="0">
                <a:solidFill>
                  <a:srgbClr val="000000"/>
                </a:solidFill>
                <a:latin typeface="Gill Sans MT"/>
              </a:rPr>
              <a:t>. Эта способность основывается на знаниях и опыте и может быть предметом целенаправленного формирования. Следует делать акцент на заданиях, которые могут постепенно стимулировать привычку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Gill Sans MT"/>
              </a:rPr>
              <a:t>креативно</a:t>
            </a:r>
            <a:r>
              <a:rPr lang="ru-RU" sz="1600" b="0" strike="noStrike" spc="-1" dirty="0">
                <a:solidFill>
                  <a:srgbClr val="000000"/>
                </a:solidFill>
                <a:latin typeface="Gill Sans MT"/>
              </a:rPr>
              <a:t> мыслить и отзываться на различные проблемы. Каждому ребенку свойственно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Gill Sans MT"/>
              </a:rPr>
              <a:t>креативное</a:t>
            </a:r>
            <a:r>
              <a:rPr lang="ru-RU" sz="1600" b="0" strike="noStrike" spc="-1" dirty="0">
                <a:solidFill>
                  <a:srgbClr val="000000"/>
                </a:solidFill>
                <a:latin typeface="Gill Sans MT"/>
              </a:rPr>
              <a:t> мышление. И очень важно его не заглушить, а активно поддерживать и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Gill Sans MT"/>
              </a:rPr>
              <a:t>развивать.На</a:t>
            </a:r>
            <a:r>
              <a:rPr lang="ru-RU" sz="1600" b="0" strike="noStrike" spc="-1" dirty="0">
                <a:solidFill>
                  <a:srgbClr val="000000"/>
                </a:solidFill>
                <a:latin typeface="Gill Sans MT"/>
              </a:rPr>
              <a:t> мой взгляд, самый большой спектр возможностей для развития творческого потенциала есть в разделе </a:t>
            </a:r>
            <a:r>
              <a:rPr lang="en-US" sz="1600" b="0" strike="noStrike" spc="-1" dirty="0">
                <a:solidFill>
                  <a:srgbClr val="000000"/>
                </a:solidFill>
                <a:latin typeface="Gill Sans MT"/>
              </a:rPr>
              <a:t>PORTFOLIO</a:t>
            </a:r>
            <a:r>
              <a:rPr lang="ru-RU" sz="1600" b="0" strike="noStrike" spc="-1" dirty="0">
                <a:solidFill>
                  <a:srgbClr val="000000"/>
                </a:solidFill>
                <a:latin typeface="Gill Sans MT"/>
              </a:rPr>
              <a:t>. </a:t>
            </a:r>
          </a:p>
          <a:p>
            <a:pPr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Gill Sans MT"/>
              </a:rPr>
              <a:t>Ребятам предлагается создать  различные доклады, альбомы,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Gill Sans MT"/>
              </a:rPr>
              <a:t>постеры</a:t>
            </a:r>
            <a:r>
              <a:rPr lang="ru-RU" sz="1600" b="0" strike="noStrike" spc="-1" dirty="0">
                <a:solidFill>
                  <a:srgbClr val="000000"/>
                </a:solidFill>
                <a:latin typeface="Gill Sans MT"/>
              </a:rPr>
              <a:t>, презентации.</a:t>
            </a:r>
          </a:p>
        </p:txBody>
      </p:sp>
      <p:pic>
        <p:nvPicPr>
          <p:cNvPr id="3" name="Picture 2" descr="C:\Users\Ser_Mi\Downloads\4K3pEFmYZ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925200" y="411840"/>
            <a:ext cx="8218440" cy="856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br/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1013400" y="411480"/>
            <a:ext cx="7927560" cy="4731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CEB966"/>
              </a:buClr>
              <a:buSzPct val="80000"/>
              <a:buFont typeface="Wingdings 2" charset="2"/>
              <a:buChar char=""/>
            </a:pPr>
            <a:r>
              <a:rPr lang="ru-RU" sz="2000" b="1" strike="noStrike" spc="-1" dirty="0">
                <a:solidFill>
                  <a:srgbClr val="000000"/>
                </a:solidFill>
                <a:latin typeface="Gill Sans MT"/>
              </a:rPr>
              <a:t>Читательская грамотность 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является одним из базовых направлений функциональной грамотности. Исходя из личного опыта, должна заметить, что часто возникают затруднения у ребят при работе с текстом. Часто сложно выделить ключевые слова, определить главную мысль, подобрать к нему заголовок. Есть трудности с чтением диаграмм, интерпретации  информации из таблиц и переноса знаний из одной области в другую. И, чтобы не утратить внимание ребят, а заинтересовать их на активную работу, можно воспользоваться следующими заданиями: перефразировать предложения, используя определенную грамматическую структуру; подобрать синонимы или антонимы к словам; прочитать текст и разделить его на смысловые части и озаглавить их; пересказать текст от лица персонажей; написать свои вопросы и т.д.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1435680" y="205920"/>
            <a:ext cx="7497720" cy="856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300" b="0" strike="noStrike" spc="-1">
                <a:solidFill>
                  <a:srgbClr val="69666E"/>
                </a:solidFill>
                <a:latin typeface="Gill Sans MT"/>
              </a:rPr>
              <a:t>ВЫВОД</a:t>
            </a:r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1435680" y="1085760"/>
            <a:ext cx="749772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55000" lnSpcReduction="10000"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CEB966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</a:rPr>
              <a:t>Конечно же, невозможно на нескольких страницах показать все формы, методы и способы формирования и развития функциональной грамотности на уроках английского языка. Однако несомненно, что готовность и желание к обучению во многом зависит от результатов, которые можно достичь. На сегодняшний день, можно сделать вывод, формирование функциональной грамотности – является обязательным условием в нашей работе. Работа должна быть грамотно продумана, тщательно спланирована, должна быть возможность оценивания результатов. В результате, должны быть готовы успешно взаимодействовать с быстрыми темпами меняющегося мира, уметь благополучно решать ряд учебных и коммуникативных задач, обладать набором рефлексивных навыков для оценки свой грамотности  быть мотивированными к дальнейшему образованию.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2430720" y="556200"/>
            <a:ext cx="6540480" cy="210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94500"/>
          </a:bodyPr>
          <a:lstStyle/>
          <a:p>
            <a:pPr algn="ctr">
              <a:lnSpc>
                <a:spcPts val="4501"/>
              </a:lnSpc>
            </a:pPr>
            <a:r>
              <a:rPr lang="en-US" sz="8000" b="1" strike="noStrike" cap="all" spc="-1" dirty="0">
                <a:solidFill>
                  <a:srgbClr val="69666E"/>
                </a:solidFill>
                <a:latin typeface="Arabic Typesetting"/>
              </a:rPr>
              <a:t>THANK YOU FOR YOUR ATTENTION</a:t>
            </a:r>
            <a:endParaRPr lang="ru-RU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7" name="Picture 2" descr="C:\Users\Ser_Mi\Desktop\image_image_917604.jpg"/>
          <p:cNvPicPr/>
          <p:nvPr/>
        </p:nvPicPr>
        <p:blipFill>
          <a:blip r:embed="rId2" cstate="print"/>
          <a:stretch/>
        </p:blipFill>
        <p:spPr>
          <a:xfrm>
            <a:off x="3061800" y="1620720"/>
            <a:ext cx="5343480" cy="3339360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FAFD36-9F1B-41C1-8622-08C12EF91908}"/>
              </a:ext>
            </a:extLst>
          </p:cNvPr>
          <p:cNvSpPr txBox="1"/>
          <p:nvPr/>
        </p:nvSpPr>
        <p:spPr>
          <a:xfrm>
            <a:off x="2301468" y="-220772"/>
            <a:ext cx="65190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                                    </a:t>
            </a:r>
          </a:p>
          <a:p>
            <a:pPr algn="l"/>
            <a:r>
              <a:rPr lang="ru-RU" dirty="0">
                <a:solidFill>
                  <a:srgbClr val="010101"/>
                </a:solidFill>
                <a:latin typeface="roboto"/>
              </a:rPr>
              <a:t>                                 </a:t>
            </a:r>
            <a:r>
              <a:rPr lang="ru-RU" b="0" i="0">
                <a:solidFill>
                  <a:srgbClr val="010101"/>
                </a:solidFill>
                <a:effectLst/>
                <a:latin typeface="roboto"/>
              </a:rPr>
              <a:t>Список используемой литературы:</a:t>
            </a:r>
            <a:endParaRPr lang="ru-RU" b="0" i="0" dirty="0">
              <a:solidFill>
                <a:srgbClr val="010101"/>
              </a:solidFill>
              <a:effectLst/>
              <a:latin typeface="roboto"/>
            </a:endParaRPr>
          </a:p>
          <a:p>
            <a:pPr algn="l"/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 </a:t>
            </a:r>
          </a:p>
          <a:p>
            <a:pPr algn="l"/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1.  Бутенко, А. В., </a:t>
            </a:r>
            <a:r>
              <a:rPr lang="ru-RU" b="0" i="0" dirty="0" err="1">
                <a:solidFill>
                  <a:srgbClr val="010101"/>
                </a:solidFill>
                <a:effectLst/>
                <a:latin typeface="roboto"/>
              </a:rPr>
              <a:t>Ходос</a:t>
            </a:r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, Е. А. Критическое мышление: метод, теория, практика: Учебно-методическое пособие. : МИРОС, 2002.</a:t>
            </a:r>
          </a:p>
          <a:p>
            <a:pPr algn="l"/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2.  Ваулина, Ю. Е., Дули, Д.,  </a:t>
            </a:r>
            <a:r>
              <a:rPr lang="ru-RU" b="0" i="0" dirty="0" err="1">
                <a:solidFill>
                  <a:srgbClr val="010101"/>
                </a:solidFill>
                <a:effectLst/>
                <a:latin typeface="roboto"/>
              </a:rPr>
              <a:t>Подоляко</a:t>
            </a:r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, О. Е. Английский язык. Книга для </a:t>
            </a:r>
            <a:r>
              <a:rPr lang="ru-RU" b="0" i="0" dirty="0" err="1">
                <a:solidFill>
                  <a:srgbClr val="010101"/>
                </a:solidFill>
                <a:effectLst/>
                <a:latin typeface="roboto"/>
              </a:rPr>
              <a:t>учителяУчеб</a:t>
            </a:r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. пособие для </a:t>
            </a:r>
            <a:r>
              <a:rPr lang="ru-RU" b="0" i="0" dirty="0" err="1">
                <a:solidFill>
                  <a:srgbClr val="010101"/>
                </a:solidFill>
                <a:effectLst/>
                <a:latin typeface="roboto"/>
              </a:rPr>
              <a:t>общеобразоват</a:t>
            </a:r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. организаций М.: </a:t>
            </a:r>
            <a:r>
              <a:rPr lang="ru-RU" b="0" i="0" dirty="0" err="1">
                <a:solidFill>
                  <a:srgbClr val="010101"/>
                </a:solidFill>
                <a:effectLst/>
                <a:latin typeface="roboto"/>
              </a:rPr>
              <a:t>Express</a:t>
            </a:r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10101"/>
                </a:solidFill>
                <a:effectLst/>
                <a:latin typeface="roboto"/>
              </a:rPr>
              <a:t>Publishing</a:t>
            </a:r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: Просвещение, 2017.</a:t>
            </a:r>
          </a:p>
          <a:p>
            <a:pPr algn="l"/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3.  М.В. Вербицкая, И.А. Басова, Н.Н. </a:t>
            </a:r>
            <a:r>
              <a:rPr lang="ru-RU" b="0" i="0" dirty="0" err="1">
                <a:solidFill>
                  <a:srgbClr val="010101"/>
                </a:solidFill>
                <a:effectLst/>
                <a:latin typeface="roboto"/>
              </a:rPr>
              <a:t>Трубанева</a:t>
            </a:r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. Методические материалы для предметных комиссий субъектов Российской Федерации по проверке выполнения заданий с развернутым ответом экзаменационных работ ОГЭ 2022 [Электронный ресурс] // </a:t>
            </a:r>
            <a:r>
              <a:rPr lang="ru-RU" b="0" i="0" dirty="0" err="1">
                <a:solidFill>
                  <a:srgbClr val="010101"/>
                </a:solidFill>
                <a:effectLst/>
                <a:latin typeface="roboto"/>
              </a:rPr>
              <a:t>Федеральнаяслужба</a:t>
            </a:r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 по надзору в сфере образования и науки: </a:t>
            </a:r>
            <a:r>
              <a:rPr lang="ru-RU" b="0" i="0" dirty="0" err="1">
                <a:solidFill>
                  <a:srgbClr val="010101"/>
                </a:solidFill>
                <a:effectLst/>
                <a:latin typeface="roboto"/>
              </a:rPr>
              <a:t>Инернет</a:t>
            </a:r>
            <a:r>
              <a:rPr lang="ru-RU" b="0" i="0" dirty="0">
                <a:solidFill>
                  <a:srgbClr val="010101"/>
                </a:solidFill>
                <a:effectLst/>
                <a:latin typeface="roboto"/>
              </a:rPr>
              <a:t>-портал.          </a:t>
            </a:r>
          </a:p>
        </p:txBody>
      </p:sp>
    </p:spTree>
    <p:extLst>
      <p:ext uri="{BB962C8B-B14F-4D97-AF65-F5344CB8AC3E}">
        <p14:creationId xmlns:p14="http://schemas.microsoft.com/office/powerpoint/2010/main" val="364193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432440" y="270000"/>
            <a:ext cx="7406280" cy="110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600" b="1" strike="noStrike" spc="-1" dirty="0">
                <a:solidFill>
                  <a:srgbClr val="000000"/>
                </a:solidFill>
                <a:latin typeface="Gill Sans MT"/>
              </a:rPr>
              <a:t>Функциональная грамотность человека</a:t>
            </a:r>
            <a:endParaRPr lang="ru-RU" sz="26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1080000" y="1620000"/>
            <a:ext cx="7560000" cy="30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algn="just">
              <a:spcAft>
                <a:spcPts val="1414"/>
              </a:spcAft>
            </a:pPr>
            <a:r>
              <a:rPr lang="ru-RU" sz="2400" b="0" strike="noStrike" spc="-1" dirty="0">
                <a:latin typeface="PT Astra Serif"/>
              </a:rPr>
              <a:t>Термин «грамотность», </a:t>
            </a:r>
            <a:r>
              <a:rPr lang="ru-RU" sz="2400" b="0" strike="noStrike" spc="-1" dirty="0" err="1">
                <a:latin typeface="PT Astra Serif"/>
              </a:rPr>
              <a:t>введенныи</a:t>
            </a:r>
            <a:r>
              <a:rPr lang="ru-RU" sz="2400" b="0" strike="noStrike" spc="-1" dirty="0">
                <a:latin typeface="PT Astra Serif"/>
              </a:rPr>
              <a:t>̆ в 1957 г. ЮНЕСКО, первоначально определялся как совокупность умений, включающих чтение и письмо, которые применяются в социальном контексте.</a:t>
            </a:r>
          </a:p>
          <a:p>
            <a:pPr algn="just">
              <a:spcAft>
                <a:spcPts val="1414"/>
              </a:spcAft>
            </a:pPr>
            <a:r>
              <a:rPr lang="ru-RU" sz="2400" b="0" strike="noStrike" spc="-1" dirty="0">
                <a:latin typeface="PT Astra Serif"/>
              </a:rPr>
              <a:t>Одновременно были введены понятия «</a:t>
            </a:r>
            <a:r>
              <a:rPr lang="ru-RU" sz="2400" b="0" strike="noStrike" spc="-1" dirty="0" err="1">
                <a:latin typeface="PT Astra Serif"/>
              </a:rPr>
              <a:t>минимальнои</a:t>
            </a:r>
            <a:r>
              <a:rPr lang="ru-RU" sz="2400" b="0" strike="noStrike" spc="-1" dirty="0">
                <a:latin typeface="PT Astra Serif"/>
              </a:rPr>
              <a:t>̆ грамотности» и «</a:t>
            </a:r>
            <a:r>
              <a:rPr lang="ru-RU" sz="2400" b="0" strike="noStrike" spc="-1" dirty="0" err="1">
                <a:latin typeface="PT Astra Serif"/>
              </a:rPr>
              <a:t>функциональнои</a:t>
            </a:r>
            <a:r>
              <a:rPr lang="ru-RU" sz="2400" b="0" strike="noStrike" spc="-1" dirty="0">
                <a:latin typeface="PT Astra Serif"/>
              </a:rPr>
              <a:t>̆ грамотности». </a:t>
            </a: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432440" y="270000"/>
            <a:ext cx="7406280" cy="110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2200" b="0" strike="noStrike" spc="-1">
                <a:solidFill>
                  <a:srgbClr val="000000"/>
                </a:solidFill>
                <a:latin typeface="PT Astra Serif"/>
              </a:rPr>
              <a:t>В.А. Ермоленко описывает следующие 4 этапа развития понятия о функциональной грамотности.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1080000" y="1517040"/>
            <a:ext cx="79200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algn="just">
              <a:spcAft>
                <a:spcPts val="1414"/>
              </a:spcAft>
            </a:pPr>
            <a:r>
              <a:rPr lang="ru-RU" sz="1400" b="1" strike="noStrike" spc="-1">
                <a:latin typeface="PT Astra Serif"/>
              </a:rPr>
              <a:t>1-й этап (конец 1960-х – начало 1970-х гг.).</a:t>
            </a:r>
            <a:r>
              <a:rPr lang="ru-RU" sz="1400" b="0" strike="noStrike" spc="-1">
                <a:latin typeface="PT Astra Serif"/>
              </a:rPr>
              <a:t> Функциональная грамотность рассматривается как дополнение к традиционной, следствием чего является метод обучения грамотности, строящийся с учетом функционального знания, главным образом, экономического характера.</a:t>
            </a:r>
          </a:p>
          <a:p>
            <a:pPr algn="just">
              <a:spcAft>
                <a:spcPts val="1414"/>
              </a:spcAft>
            </a:pPr>
            <a:r>
              <a:rPr lang="ru-RU" sz="1400" b="1" strike="noStrike" spc="-1">
                <a:latin typeface="PT Astra Serif"/>
              </a:rPr>
              <a:t>2-й этап (середина 1970-х – начало 1980-х гг.).</a:t>
            </a:r>
            <a:r>
              <a:rPr lang="ru-RU" sz="1400" b="0" strike="noStrike" spc="-1">
                <a:latin typeface="PT Astra Serif"/>
              </a:rPr>
              <a:t> Осознание функциональной грамотности как потребности развитых стран</a:t>
            </a:r>
          </a:p>
          <a:p>
            <a:pPr algn="just">
              <a:spcAft>
                <a:spcPts val="1414"/>
              </a:spcAft>
            </a:pPr>
            <a:r>
              <a:rPr lang="ru-RU" sz="1400" b="1" strike="noStrike" spc="-1">
                <a:latin typeface="PT Astra Serif"/>
              </a:rPr>
              <a:t>3-й этап (середина 1980-х – конец 1990-х гг.). </a:t>
            </a:r>
            <a:r>
              <a:rPr lang="ru-RU" sz="1400" b="0" strike="noStrike" spc="-1">
                <a:latin typeface="PT Astra Serif"/>
              </a:rPr>
              <a:t>Установление связи функциональной грамотности с повышающимся уровнем общего образования и владения письменным словом, с изменениями в сфере труда.</a:t>
            </a:r>
          </a:p>
          <a:p>
            <a:pPr algn="just">
              <a:spcAft>
                <a:spcPts val="1414"/>
              </a:spcAft>
            </a:pPr>
            <a:r>
              <a:rPr lang="ru-RU" sz="1400" b="1" strike="noStrike" spc="-1">
                <a:latin typeface="PT Astra Serif"/>
              </a:rPr>
              <a:t>4-й этап (начало ХХI века).</a:t>
            </a:r>
            <a:r>
              <a:rPr lang="ru-RU" sz="1400" b="0" strike="noStrike" spc="-1">
                <a:latin typeface="PT Astra Serif"/>
              </a:rPr>
              <a:t> Установление изменений в составе и содержании функциональной грамотности при переходе к постиндустриальному обществу.</a:t>
            </a: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1432440" y="270000"/>
            <a:ext cx="7406280" cy="110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2600" b="0" strike="noStrike" spc="-1">
                <a:solidFill>
                  <a:srgbClr val="000000"/>
                </a:solidFill>
                <a:latin typeface="PT Astra Serif"/>
              </a:rPr>
              <a:t>Результаты исследования функциональной грамотности взрослых в 2015 году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1260000" y="1620000"/>
            <a:ext cx="768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algn="just">
              <a:spcAft>
                <a:spcPts val="1414"/>
              </a:spcAft>
            </a:pPr>
            <a:r>
              <a:rPr lang="ru-RU" sz="2200" b="0" strike="noStrike" spc="-1">
                <a:latin typeface="PT Astra Serif"/>
              </a:rPr>
              <a:t>Читательская грамотность - 26-е место</a:t>
            </a:r>
          </a:p>
          <a:p>
            <a:pPr algn="just">
              <a:spcAft>
                <a:spcPts val="1414"/>
              </a:spcAft>
            </a:pPr>
            <a:r>
              <a:rPr lang="ru-RU" sz="2200" b="0" strike="noStrike" spc="-1">
                <a:latin typeface="PT Astra Serif"/>
              </a:rPr>
              <a:t> Математическая – 23-е место </a:t>
            </a:r>
          </a:p>
          <a:p>
            <a:pPr algn="just">
              <a:spcAft>
                <a:spcPts val="1414"/>
              </a:spcAft>
            </a:pPr>
            <a:r>
              <a:rPr lang="ru-RU" sz="2200" b="0" strike="noStrike" spc="-1">
                <a:latin typeface="PT Astra Serif"/>
              </a:rPr>
              <a:t> Естественно-научная – 32-е место </a:t>
            </a:r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096560" y="277560"/>
            <a:ext cx="8520120" cy="707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69666E"/>
                </a:solidFill>
                <a:latin typeface="Gill Sans MT"/>
              </a:rPr>
              <a:t>Обучение функциональной </a:t>
            </a:r>
            <a:br/>
            <a:r>
              <a:rPr lang="ru-RU" sz="3600" b="1" strike="noStrike" spc="-1">
                <a:solidFill>
                  <a:srgbClr val="69666E"/>
                </a:solidFill>
                <a:latin typeface="Gill Sans MT"/>
              </a:rPr>
              <a:t>грамотности </a:t>
            </a:r>
            <a:br/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867960" y="1129320"/>
            <a:ext cx="8275680" cy="33022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457200" indent="-342720">
              <a:lnSpc>
                <a:spcPct val="100000"/>
              </a:lnSpc>
              <a:buClr>
                <a:srgbClr val="CEB966"/>
              </a:buClr>
              <a:buFont typeface="Wingdings 2" charset="2"/>
              <a:buChar char=""/>
            </a:pPr>
            <a:r>
              <a:rPr lang="ru-RU" sz="1800" b="0" strike="noStrike" spc="-1" dirty="0">
                <a:solidFill>
                  <a:srgbClr val="000000"/>
                </a:solidFill>
                <a:latin typeface="Gill Sans MT"/>
              </a:rPr>
              <a:t>Язык является важнейшим средством человеческого общения. При обучении иностранному языку особое внимание уделяется формированию и развитию коммуникативной компетенции, навыков свободного общения и практического применения английского языка. </a:t>
            </a:r>
          </a:p>
          <a:p>
            <a:pPr marL="457200" indent="-342720">
              <a:lnSpc>
                <a:spcPct val="100000"/>
              </a:lnSpc>
              <a:buClr>
                <a:srgbClr val="CEB966"/>
              </a:buClr>
              <a:buFont typeface="Wingdings 2" charset="2"/>
              <a:buChar char=""/>
            </a:pPr>
            <a:r>
              <a:rPr lang="ru-RU" sz="1800" b="0" strike="noStrike" spc="-1" dirty="0">
                <a:solidFill>
                  <a:srgbClr val="000000"/>
                </a:solidFill>
                <a:latin typeface="Gill Sans MT"/>
              </a:rPr>
              <a:t>Все формы работы, способы организации учебного процесса, каждый вид деятельности на уроке английского языка должны быть направлены на формирование у учащихся компетенций, которые  можно перенести в другие сферы своей жизнедеятельности, что в дальнейшем будет способствовать их личностному развитию.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1211760" y="389880"/>
            <a:ext cx="8107920" cy="33022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Gill Sans MT"/>
              </a:rPr>
              <a:t>Одним из показателей успешности образовательного процесса является выполнение и реализация государственных образовательных стандартов, в которых формирование функциональной грамотности указано в качестве одного из приоритетов.</a:t>
            </a: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endParaRPr lang="ru-RU" sz="3200" b="0" strike="noStrike" spc="-1" dirty="0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211760" y="389880"/>
            <a:ext cx="8107920" cy="33022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1" i="1" strike="noStrike" spc="-1" dirty="0">
                <a:solidFill>
                  <a:srgbClr val="000000"/>
                </a:solidFill>
                <a:latin typeface="Gill Sans MT"/>
              </a:rPr>
              <a:t>Функциональная грамотность</a:t>
            </a:r>
            <a:r>
              <a:rPr lang="ru-RU" sz="1800" b="0" strike="noStrike" spc="-1" dirty="0">
                <a:solidFill>
                  <a:srgbClr val="000000"/>
                </a:solidFill>
                <a:latin typeface="Gill Sans MT"/>
              </a:rPr>
              <a:t> – это способность человека использовать умения чтения и письма в условиях его взаимодействия с социумом: </a:t>
            </a:r>
            <a:r>
              <a:rPr lang="ru-RU" spc="-1" dirty="0">
                <a:solidFill>
                  <a:srgbClr val="000000"/>
                </a:solidFill>
                <a:latin typeface="Gill Sans MT"/>
              </a:rPr>
              <a:t>открыть</a:t>
            </a:r>
            <a:r>
              <a:rPr lang="ru-RU" sz="1800" b="0" strike="noStrike" spc="-1" dirty="0">
                <a:solidFill>
                  <a:srgbClr val="000000"/>
                </a:solidFill>
                <a:latin typeface="Gill Sans MT"/>
              </a:rPr>
              <a:t> счет в банке, прочитать инструкцию, заполнить анкету обратной связи и т.д. Это тот уровень грамотности, который дает человеку возможность вступать в отношения с внешней средой и максимально быстро адаптироваться и функционировать в ней.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Gill Sans MT"/>
              </a:rPr>
              <a:t> Лучше всего мы можем узнать о наличии функциональной грамотности, когда сталкиваемся с ее отсутствием. Недостаток функциональной грамотности часто обнаруживается изменении ситуации, образа жизни или профессии; а так же когда человек сталкивается с новыми для него технологиями. Например, человек не может разобрать схемы, инструкции, не может воспользоваться каким-либо устройством (например, новой версией мобильного телефона, банкоматов и т.д.).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1211760" y="389880"/>
            <a:ext cx="8107920" cy="33022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Gill Sans MT"/>
              </a:rPr>
              <a:t>Цель обучения функциональной грамотности </a:t>
            </a:r>
            <a:r>
              <a:rPr lang="ru-RU" sz="1800" b="0" strike="noStrike" spc="-1">
                <a:solidFill>
                  <a:srgbClr val="000000"/>
                </a:solidFill>
                <a:latin typeface="Gill Sans MT"/>
              </a:rPr>
              <a:t>на уроках иностранного языка является совершенствование иноязычной компетенции, способность и готовность школьников использовать язык для решения коммуникативных задач. Создание благоприятных условий для формирования функциональной грамотности, ее коммуникативной составляющей, – одна из приоритетных задач развития образования сегодня.</a:t>
            </a: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Gill Sans MT"/>
              </a:rPr>
              <a:t>Исходя из этого, можно </a:t>
            </a:r>
            <a:r>
              <a:rPr lang="ru-RU" sz="1800" b="1" strike="noStrike" spc="-1">
                <a:solidFill>
                  <a:srgbClr val="000000"/>
                </a:solidFill>
                <a:latin typeface="Gill Sans MT"/>
              </a:rPr>
              <a:t>обозначить следующую проблему</a:t>
            </a:r>
            <a:r>
              <a:rPr lang="ru-RU" sz="1800" b="0" strike="noStrike" spc="-1">
                <a:solidFill>
                  <a:srgbClr val="000000"/>
                </a:solidFill>
                <a:latin typeface="Gill Sans MT"/>
              </a:rPr>
              <a:t>: как организовать работу на уроке английского языка, чтобы в процессе обучения была сформирована функциональная грамотность у учащихся.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Gill Sans MT"/>
              </a:rPr>
              <a:t>Достичь этого в процессе обучения можно разными способами. По моему мнению, самой главной составляющей является – заинтересованность обучающихся.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1211760" y="389880"/>
            <a:ext cx="8107920" cy="33022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Gill Sans MT"/>
              </a:rPr>
              <a:t>Предлагаю выделить несколько особенностей заданий для формирования функциональной грамотности</a:t>
            </a:r>
            <a:r>
              <a:rPr lang="ru-RU" sz="1800" b="0" strike="noStrike" spc="-1" dirty="0">
                <a:solidFill>
                  <a:srgbClr val="000000"/>
                </a:solidFill>
                <a:latin typeface="Gill Sans MT"/>
              </a:rPr>
              <a:t>:</a:t>
            </a: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Gill Sans MT"/>
              </a:rPr>
              <a:t>1. Задача, поставленная вне предметной области и решаемая с помощью предметных знаний.</a:t>
            </a: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Gill Sans MT"/>
              </a:rPr>
              <a:t>2. Контекст заданий близок к проблемным ситуациям, которые возникают в повседневной жизни.</a:t>
            </a: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Gill Sans MT"/>
              </a:rPr>
              <a:t>3. Ситуация требует осознанного выбора модели поведения.</a:t>
            </a: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Gill Sans MT"/>
              </a:rPr>
              <a:t>4. Вопросы изложены простым и понятным языком.</a:t>
            </a: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Gill Sans MT"/>
              </a:rPr>
              <a:t>5. Используются иллюстрации, схемы, диаграммы, различные таблицы.</a:t>
            </a:r>
            <a:endParaRPr lang="en-US" sz="18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457200" indent="-34272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003798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pc="-1" dirty="0">
                <a:solidFill>
                  <a:srgbClr val="000000"/>
                </a:solidFill>
                <a:latin typeface="Gill Sans MT"/>
              </a:rPr>
              <a:t>И обращаю внимание на следующие </a:t>
            </a:r>
            <a:r>
              <a:rPr lang="ru-RU" b="1" spc="-1" dirty="0">
                <a:solidFill>
                  <a:srgbClr val="000000"/>
                </a:solidFill>
                <a:latin typeface="Gill Sans MT"/>
              </a:rPr>
              <a:t>направления формирования функциональной грамотности</a:t>
            </a:r>
            <a:r>
              <a:rPr lang="ru-RU" spc="-1" dirty="0">
                <a:solidFill>
                  <a:srgbClr val="000000"/>
                </a:solidFill>
                <a:latin typeface="Gill Sans MT"/>
              </a:rPr>
              <a:t>:</a:t>
            </a:r>
          </a:p>
          <a:p>
            <a:pPr marL="342900" indent="-342900">
              <a:lnSpc>
                <a:spcPct val="100000"/>
              </a:lnSpc>
              <a:buAutoNum type="arabicPeriod"/>
              <a:tabLst>
                <a:tab pos="0" algn="l"/>
              </a:tabLst>
            </a:pPr>
            <a:r>
              <a:rPr lang="ru-RU" spc="-1" dirty="0">
                <a:solidFill>
                  <a:srgbClr val="000000"/>
                </a:solidFill>
                <a:latin typeface="Gill Sans MT"/>
              </a:rPr>
              <a:t>Математическая грамотность</a:t>
            </a:r>
          </a:p>
          <a:p>
            <a:pPr marL="342900" indent="-342900">
              <a:lnSpc>
                <a:spcPct val="100000"/>
              </a:lnSpc>
              <a:buAutoNum type="arabicPeriod"/>
              <a:tabLst>
                <a:tab pos="0" algn="l"/>
              </a:tabLst>
            </a:pPr>
            <a:r>
              <a:rPr lang="ru-RU" spc="-1" dirty="0">
                <a:solidFill>
                  <a:srgbClr val="000000"/>
                </a:solidFill>
                <a:latin typeface="Gill Sans MT"/>
              </a:rPr>
              <a:t>Финансовая грамотность</a:t>
            </a:r>
          </a:p>
          <a:p>
            <a:pPr marL="342900" indent="-342900">
              <a:lnSpc>
                <a:spcPct val="100000"/>
              </a:lnSpc>
              <a:buAutoNum type="arabicPeriod"/>
              <a:tabLst>
                <a:tab pos="0" algn="l"/>
              </a:tabLst>
            </a:pPr>
            <a:r>
              <a:rPr lang="ru-RU" spc="-1" dirty="0">
                <a:solidFill>
                  <a:srgbClr val="000000"/>
                </a:solidFill>
                <a:latin typeface="Gill Sans MT"/>
              </a:rPr>
              <a:t>Читательская грамотность</a:t>
            </a:r>
          </a:p>
          <a:p>
            <a:pPr marL="342900" indent="-342900">
              <a:lnSpc>
                <a:spcPct val="100000"/>
              </a:lnSpc>
              <a:buAutoNum type="arabicPeriod"/>
              <a:tabLst>
                <a:tab pos="0" algn="l"/>
              </a:tabLst>
            </a:pPr>
            <a:r>
              <a:rPr lang="ru-RU" spc="-1" dirty="0">
                <a:solidFill>
                  <a:srgbClr val="000000"/>
                </a:solidFill>
                <a:latin typeface="Gill Sans MT"/>
              </a:rPr>
              <a:t>Глобальные компетенции</a:t>
            </a:r>
          </a:p>
          <a:p>
            <a:pPr marL="342900" indent="-342900">
              <a:lnSpc>
                <a:spcPct val="100000"/>
              </a:lnSpc>
              <a:buAutoNum type="arabicPeriod"/>
              <a:tabLst>
                <a:tab pos="0" algn="l"/>
              </a:tabLst>
            </a:pPr>
            <a:r>
              <a:rPr lang="ru-RU" spc="-1" dirty="0" err="1">
                <a:solidFill>
                  <a:srgbClr val="000000"/>
                </a:solidFill>
                <a:latin typeface="Gill Sans MT"/>
              </a:rPr>
              <a:t>Креативное</a:t>
            </a:r>
            <a:r>
              <a:rPr lang="ru-RU" spc="-1" dirty="0">
                <a:solidFill>
                  <a:srgbClr val="000000"/>
                </a:solidFill>
                <a:latin typeface="Gill Sans MT"/>
              </a:rPr>
              <a:t> мышления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296</TotalTime>
  <Words>1426</Words>
  <Application>Microsoft Office PowerPoint</Application>
  <PresentationFormat>Экран (16:9)</PresentationFormat>
  <Paragraphs>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Arabic Typesetting</vt:lpstr>
      <vt:lpstr>Arial</vt:lpstr>
      <vt:lpstr>Gill Sans MT</vt:lpstr>
      <vt:lpstr>PT Astra Serif</vt:lpstr>
      <vt:lpstr>roboto</vt:lpstr>
      <vt:lpstr>Symbol</vt:lpstr>
      <vt:lpstr>Times New Roman</vt:lpstr>
      <vt:lpstr>Verdana</vt:lpstr>
      <vt:lpstr>Wingdings</vt:lpstr>
      <vt:lpstr>Wingdings 2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Театрализация на уроках английского языка как средство развития устной речи учащихся и повышения мотивации изучения английского языка»</dc:title>
  <dc:creator>Владислав</dc:creator>
  <cp:lastModifiedBy>Светлана Иванова</cp:lastModifiedBy>
  <cp:revision>50</cp:revision>
  <dcterms:modified xsi:type="dcterms:W3CDTF">2024-05-11T11:34:22Z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16</vt:i4>
  </property>
  <property fmtid="{D5CDD505-2E9C-101B-9397-08002B2CF9AE}" pid="3" name="PresentationFormat">
    <vt:lpwstr>Экран (16:9)</vt:lpwstr>
  </property>
  <property fmtid="{D5CDD505-2E9C-101B-9397-08002B2CF9AE}" pid="4" name="Slides">
    <vt:i4>22</vt:i4>
  </property>
</Properties>
</file>