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7" r:id="rId3"/>
    <p:sldId id="258" r:id="rId4"/>
    <p:sldId id="271" r:id="rId5"/>
    <p:sldId id="272" r:id="rId6"/>
    <p:sldId id="269" r:id="rId7"/>
    <p:sldId id="270" r:id="rId8"/>
    <p:sldId id="259" r:id="rId9"/>
    <p:sldId id="260" r:id="rId10"/>
    <p:sldId id="263" r:id="rId11"/>
    <p:sldId id="261" r:id="rId12"/>
    <p:sldId id="262" r:id="rId13"/>
    <p:sldId id="264" r:id="rId14"/>
    <p:sldId id="265" r:id="rId15"/>
    <p:sldId id="266" r:id="rId16"/>
    <p:sldId id="267" r:id="rId17"/>
    <p:sldId id="268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54" autoAdjust="0"/>
    <p:restoredTop sz="94660"/>
  </p:normalViewPr>
  <p:slideViewPr>
    <p:cSldViewPr>
      <p:cViewPr>
        <p:scale>
          <a:sx n="60" d="100"/>
          <a:sy n="60" d="100"/>
        </p:scale>
        <p:origin x="1296" y="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1E003-03CD-49E3-A6E0-21DB74CC3F54}" type="datetimeFigureOut">
              <a:rPr lang="ru-RU" smtClean="0"/>
              <a:t>28.05.2024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D5CCD-2CB5-4FB3-9054-AB793503DC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965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1E003-03CD-49E3-A6E0-21DB74CC3F54}" type="datetimeFigureOut">
              <a:rPr lang="ru-RU" smtClean="0"/>
              <a:t>28.05.2024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D5CCD-2CB5-4FB3-9054-AB793503DC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701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1E003-03CD-49E3-A6E0-21DB74CC3F54}" type="datetimeFigureOut">
              <a:rPr lang="ru-RU" smtClean="0"/>
              <a:t>28.05.2024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D5CCD-2CB5-4FB3-9054-AB793503DC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757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1E003-03CD-49E3-A6E0-21DB74CC3F54}" type="datetimeFigureOut">
              <a:rPr lang="ru-RU" smtClean="0"/>
              <a:t>28.05.2024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D5CCD-2CB5-4FB3-9054-AB793503DC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223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1E003-03CD-49E3-A6E0-21DB74CC3F54}" type="datetimeFigureOut">
              <a:rPr lang="ru-RU" smtClean="0"/>
              <a:t>28.05.2024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D5CCD-2CB5-4FB3-9054-AB793503DC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4488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1E003-03CD-49E3-A6E0-21DB74CC3F54}" type="datetimeFigureOut">
              <a:rPr lang="ru-RU" smtClean="0"/>
              <a:t>28.05.2024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D5CCD-2CB5-4FB3-9054-AB793503DC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946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1E003-03CD-49E3-A6E0-21DB74CC3F54}" type="datetimeFigureOut">
              <a:rPr lang="ru-RU" smtClean="0"/>
              <a:t>28.05.2024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D5CCD-2CB5-4FB3-9054-AB793503DC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199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1E003-03CD-49E3-A6E0-21DB74CC3F54}" type="datetimeFigureOut">
              <a:rPr lang="ru-RU" smtClean="0"/>
              <a:t>28.05.2024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D5CCD-2CB5-4FB3-9054-AB793503DC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695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1E003-03CD-49E3-A6E0-21DB74CC3F54}" type="datetimeFigureOut">
              <a:rPr lang="ru-RU" smtClean="0"/>
              <a:t>28.05.2024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D5CCD-2CB5-4FB3-9054-AB793503DC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8921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1E003-03CD-49E3-A6E0-21DB74CC3F54}" type="datetimeFigureOut">
              <a:rPr lang="ru-RU" smtClean="0"/>
              <a:t>28.05.2024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D5CCD-2CB5-4FB3-9054-AB793503DC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010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1E003-03CD-49E3-A6E0-21DB74CC3F54}" type="datetimeFigureOut">
              <a:rPr lang="ru-RU" smtClean="0"/>
              <a:t>28.05.2024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D5CCD-2CB5-4FB3-9054-AB793503DC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291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1E003-03CD-49E3-A6E0-21DB74CC3F54}" type="datetimeFigureOut">
              <a:rPr lang="ru-RU" smtClean="0"/>
              <a:t>28.05.2024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D5CCD-2CB5-4FB3-9054-AB793503DC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409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0DB2D73B-95C5-A28F-F53E-E364180513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" t="11151" r="2750" b="2750"/>
          <a:stretch/>
        </p:blipFill>
        <p:spPr bwMode="auto">
          <a:xfrm>
            <a:off x="611560" y="1121144"/>
            <a:ext cx="8013593" cy="5475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5592BD2-3C0A-578C-4339-1CBB3E6266D9}"/>
              </a:ext>
            </a:extLst>
          </p:cNvPr>
          <p:cNvSpPr txBox="1"/>
          <p:nvPr/>
        </p:nvSpPr>
        <p:spPr>
          <a:xfrm>
            <a:off x="971600" y="248454"/>
            <a:ext cx="7272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Обитатели пресных водоёмов.</a:t>
            </a:r>
          </a:p>
        </p:txBody>
      </p:sp>
    </p:spTree>
    <p:extLst>
      <p:ext uri="{BB962C8B-B14F-4D97-AF65-F5344CB8AC3E}">
        <p14:creationId xmlns:p14="http://schemas.microsoft.com/office/powerpoint/2010/main" val="67515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proribu.ru/images/lovlya-okynya-posle-nerest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7" r="5163"/>
          <a:stretch/>
        </p:blipFill>
        <p:spPr bwMode="auto">
          <a:xfrm>
            <a:off x="791580" y="228632"/>
            <a:ext cx="7488832" cy="4724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79812" y="4953361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Окунь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5661247"/>
            <a:ext cx="88569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Окунь предпочитает водоемы с чистой водой. Это могут быть реки, пруды, озера, водохранилища и т.д. Окунь является самым часто встречающимся хищником, но его никогда не найдешь там, где вода мутная и грязная.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938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avatars.mds.yandex.net/get-zen_doc/98844/pub_5c67bc20704af500ae5263cd_5c67c5ef4a187700aeb4662c/scale_120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5" t="20388" r="11419" b="9073"/>
          <a:stretch/>
        </p:blipFill>
        <p:spPr bwMode="auto">
          <a:xfrm>
            <a:off x="971600" y="404664"/>
            <a:ext cx="7272808" cy="3593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76984" y="4149080"/>
            <a:ext cx="36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Судак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5000982"/>
            <a:ext cx="87129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Судак, как и окунь, предпочитает чистую воду, насыщенную кислородом. Прирост судака может составлять до 35 см. Его максимальный вес может достигать до 20-ти кг.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953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avatars.mds.yandex.net/get-zen_doc/3985451/pub_5f724c0f315c38725c3719ab_5f724c30315c38725c373ff3/scale_120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15" b="5759"/>
          <a:stretch/>
        </p:blipFill>
        <p:spPr bwMode="auto">
          <a:xfrm>
            <a:off x="1043608" y="188640"/>
            <a:ext cx="7128792" cy="3941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59816" y="4159024"/>
            <a:ext cx="4464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Карась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36160" y="4866910"/>
            <a:ext cx="871296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0" i="0" dirty="0">
                <a:solidFill>
                  <a:srgbClr val="000000"/>
                </a:solidFill>
                <a:effectLst/>
                <a:latin typeface="YS Text Optional"/>
              </a:rPr>
              <a:t>Карась водится практически во всех водоемах, не зависимо от качества воды и концентрации в ней кислорода. Карась способен жить в водоемах, где другая рыба немедленно погибнет. Зимой, если в воде становится очень мало кислорода, карась впадает в спячку и находится в таком состоянии до самой весны. 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7374874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avatars.mds.yandex.net/get-zen_doc/1645803/pub_5f5695769080502492fd6766_5f56999f3b3fcc0674b7405b/scale_120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72" b="7631"/>
          <a:stretch/>
        </p:blipFill>
        <p:spPr bwMode="auto">
          <a:xfrm>
            <a:off x="1087072" y="432040"/>
            <a:ext cx="6916557" cy="438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65130" y="4881354"/>
            <a:ext cx="3960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Ёрш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5589240"/>
            <a:ext cx="85689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Ерш имеет колючие плавники, которые защищают его от хищников. Ерш всегда предпочитает находиться на глубине, так как не любит солнечного света.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0166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avatars.mds.yandex.net/get-zen_doc/1668009/pub_5e72026784227f55c7e08772_5e7204d0441c2a303839b7cf/scale_120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5" t="13727" r="13188" b="18114"/>
          <a:stretch/>
        </p:blipFill>
        <p:spPr bwMode="auto">
          <a:xfrm>
            <a:off x="602512" y="620688"/>
            <a:ext cx="7938976" cy="3798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11760" y="4504065"/>
            <a:ext cx="4752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Плотва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5211951"/>
            <a:ext cx="87849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Обитает эта рыба в прудах, озерах, реках, водохранилищах. Ее цвет во многом определяется составом воды, которая имеется в данном водоеме. В рацион питания плотвы входят различные водоросли, личинки различных насекомых, а также мальки рыб.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9265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i.mycdn.me/i?r=AzEPZsRbOZEKgBhR0XGMT1Rk0cN2GfBREgsFWode0kK_X6aKTM5SRkZCeTgDn6uOyi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91"/>
          <a:stretch/>
        </p:blipFill>
        <p:spPr bwMode="auto">
          <a:xfrm>
            <a:off x="1090338" y="213608"/>
            <a:ext cx="7107340" cy="4205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43808" y="4366052"/>
            <a:ext cx="4032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Карп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5013176"/>
            <a:ext cx="864096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Эта рыба способна прожить около ста лет. Отличительной особенностью карповых является наличие усов. Карп считается прожорливой и ненасытной рыбой. Обитает карп в реках, прудах, озерах, водохранилищах, где имеется илистое дно. Карп любит пропускать податливый ил через свой рот, в поисках различных жучков и червячков.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9265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avatars.mds.yandex.net/get-zen_doc/3385233/pub_600c05bd27eccf7f0051a54a_600c081dcdf9ab055a79c528/scale_120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4" t="16626" r="15026" b="19045"/>
          <a:stretch/>
        </p:blipFill>
        <p:spPr bwMode="auto">
          <a:xfrm>
            <a:off x="797832" y="404664"/>
            <a:ext cx="7653528" cy="417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04416" y="4602880"/>
            <a:ext cx="3240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Лещ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5310766"/>
            <a:ext cx="88569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Его можно встретить там, где имеется тихая вода или слабое течение. Лещ обладает темно-серебристым оттенком. Живет лещ не больше 20-ти лет, но растет очень медленно. Например, 10-ти летний экземпляр может набрать вес не больше 3-х или 4-х килограммов.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5580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manrule.ru/images/article/orig/2020/10/osobennosti-lovli-peskarya-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4" t="39720" r="14092" b="7480"/>
          <a:stretch/>
        </p:blipFill>
        <p:spPr bwMode="auto">
          <a:xfrm>
            <a:off x="611560" y="332656"/>
            <a:ext cx="7900416" cy="352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75756" y="4005064"/>
            <a:ext cx="4464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Пескарь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4712950"/>
            <a:ext cx="8568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Обитает в водоемах, где присутствует течение и имеется чистая вода. Питается пескарь личинками насекомых и мелкими беспозвоночными.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926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sovetclub.ru/tim/1f029828a6095f1f71ab161661f439d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7"/>
          <a:stretch/>
        </p:blipFill>
        <p:spPr bwMode="auto">
          <a:xfrm>
            <a:off x="2123727" y="188640"/>
            <a:ext cx="4896545" cy="37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4653136"/>
            <a:ext cx="89289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рака прекрасно развиты органы чувств, их глаза состоят из 3000 крохотных глазков. Короткая пара усиков – органы обоняния, а длинные – осязания. Если хищник хватает рака за клешню, то рак ее обламывает и скрывается в норе. Потерянная клешня отрастет снова, а ещё раки меняют панцирь. Раки очень чувствительны к загрязнению воды, поэтому в местах, где они водятся, говорят об экологической чистоте водоемов.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5AE0E2-91BE-4EA7-8664-7B4C63C4E917}"/>
              </a:ext>
            </a:extLst>
          </p:cNvPr>
          <p:cNvSpPr txBox="1"/>
          <p:nvPr/>
        </p:nvSpPr>
        <p:spPr>
          <a:xfrm>
            <a:off x="3275856" y="3974690"/>
            <a:ext cx="2736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Рак</a:t>
            </a:r>
          </a:p>
        </p:txBody>
      </p:sp>
    </p:spTree>
    <p:extLst>
      <p:ext uri="{BB962C8B-B14F-4D97-AF65-F5344CB8AC3E}">
        <p14:creationId xmlns:p14="http://schemas.microsoft.com/office/powerpoint/2010/main" val="1023599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hotocentra.ru/images/main76/768075_mai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88"/>
          <a:stretch/>
        </p:blipFill>
        <p:spPr bwMode="auto">
          <a:xfrm>
            <a:off x="395536" y="1081892"/>
            <a:ext cx="3384376" cy="271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1.wallbox.ru/wallpapers/main/201628/4bffb7444a3c6b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792" y="3987362"/>
            <a:ext cx="4032448" cy="268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photocentra.ru/images/main47/477435_mai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016" y="1096176"/>
            <a:ext cx="4034280" cy="2689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260648"/>
            <a:ext cx="81369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/>
              <a:t>Естественные водоёмы</a:t>
            </a:r>
          </a:p>
          <a:p>
            <a:pPr algn="ctr"/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4139953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vladtime.ru/uploads/posts/2016-06/1465026862_5031269c366a27546c21d85c47ec80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00" y="1412776"/>
            <a:ext cx="3600400" cy="2410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https://get.pxhere.com/photo/landscape-tree-water-nature-forest-sky-leaf-flower-view-river-canal-panorama-pond-foliage-stream-brook-green-reflection-autumn-holiday-romance-blue-reservoir-colorful-tourism-waterway-body-of-water-sunny-bank-colors-vegetation-poland-the-sun-time-of-year-watercourse-ditch-the-silence-peace-of-mind-rural-area-landform-the-brook-geographical-feature-86922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6" descr="https://get.pxhere.com/photo/landscape-tree-water-nature-forest-sky-leaf-flower-view-river-canal-panorama-pond-foliage-stream-brook-green-reflection-autumn-holiday-romance-blue-reservoir-colorful-tourism-waterway-body-of-water-sunny-bank-colors-vegetation-poland-the-sun-time-of-year-watercourse-ditch-the-silence-peace-of-mind-rural-area-landform-the-brook-geographical-feature-869222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8" descr="https://get.pxhere.com/photo/water-nature-technology-river-canal-pond-green-park-harbour-dam-garden-waterway-body-of-water-west-control-barrier-lock-estate-secure-watercourse-water-lock-reflecting-pool-fish-pond-bayou-346077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8" name="Picture 10" descr="https://cdn.pixabay.com/photo/2014/07/06/02/23/water-385200_12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136488"/>
            <a:ext cx="3462443" cy="259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4480" y="845776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пруд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46937" y="3544402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канал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75656" y="160338"/>
            <a:ext cx="6552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/>
              <a:t>Искусственные водоёмы</a:t>
            </a:r>
          </a:p>
        </p:txBody>
      </p:sp>
      <p:pic>
        <p:nvPicPr>
          <p:cNvPr id="2061" name="Picture 13" descr="http://www.rushydro.ru/upload/iblock/f1c/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384200"/>
            <a:ext cx="3493718" cy="2452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483324" y="828001"/>
            <a:ext cx="32552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водохранилище</a:t>
            </a:r>
          </a:p>
        </p:txBody>
      </p:sp>
    </p:spTree>
    <p:extLst>
      <p:ext uri="{BB962C8B-B14F-4D97-AF65-F5344CB8AC3E}">
        <p14:creationId xmlns:p14="http://schemas.microsoft.com/office/powerpoint/2010/main" val="4139953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Соцветия-початки возносятся на толстых прочных цветоноса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984" y="938337"/>
            <a:ext cx="3204912" cy="2499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9" y="415116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Рогоз</a:t>
            </a:r>
          </a:p>
        </p:txBody>
      </p:sp>
      <p:pic>
        <p:nvPicPr>
          <p:cNvPr id="16388" name="Picture 4" descr="Мелкие красноватые цветки собраны в небольшие метелки на верхушке стебле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1058" y="938337"/>
            <a:ext cx="3717406" cy="2490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24129" y="415115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Камыш</a:t>
            </a:r>
          </a:p>
        </p:txBody>
      </p:sp>
      <p:pic>
        <p:nvPicPr>
          <p:cNvPr id="16390" name="Picture 6" descr="Тростник является злаком и имеет соцветие метелку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668" y="4149080"/>
            <a:ext cx="3314648" cy="2484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131840" y="3537894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Тростник</a:t>
            </a:r>
          </a:p>
        </p:txBody>
      </p:sp>
    </p:spTree>
    <p:extLst>
      <p:ext uri="{BB962C8B-B14F-4D97-AF65-F5344CB8AC3E}">
        <p14:creationId xmlns:p14="http://schemas.microsoft.com/office/powerpoint/2010/main" val="541028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s3.nat-geo.ru/images/2019/5/16/8fa9f81817e84454a3f8b78fe8aff8c4.max-1200x80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2" t="16378"/>
          <a:stretch/>
        </p:blipFill>
        <p:spPr bwMode="auto">
          <a:xfrm>
            <a:off x="553971" y="866329"/>
            <a:ext cx="3960440" cy="2524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4011" y="288628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Кувшинка белая</a:t>
            </a:r>
          </a:p>
        </p:txBody>
      </p:sp>
      <p:pic>
        <p:nvPicPr>
          <p:cNvPr id="17412" name="Picture 4" descr="https://ecobabka.ru/wp-content/uploads/2018/06/kubyshka-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882281"/>
            <a:ext cx="3448424" cy="2584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20072" y="366631"/>
            <a:ext cx="345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Кубышка жёлтая</a:t>
            </a:r>
          </a:p>
        </p:txBody>
      </p:sp>
      <p:pic>
        <p:nvPicPr>
          <p:cNvPr id="17414" name="Picture 6" descr="https://reefcoral.ru/wp-content/uploads/c/8/1/c818fe3bcf6924bbda972b41f8536e9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005064"/>
            <a:ext cx="345638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131840" y="3466301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Ряска</a:t>
            </a:r>
          </a:p>
        </p:txBody>
      </p:sp>
    </p:spTree>
    <p:extLst>
      <p:ext uri="{BB962C8B-B14F-4D97-AF65-F5344CB8AC3E}">
        <p14:creationId xmlns:p14="http://schemas.microsoft.com/office/powerpoint/2010/main" val="1068868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ds04.infourok.ru/uploads/ex/0807/000fbf76-316a4f72/img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5" t="20990" r="3813" b="6735"/>
          <a:stretch/>
        </p:blipFill>
        <p:spPr bwMode="auto">
          <a:xfrm>
            <a:off x="683568" y="1196752"/>
            <a:ext cx="7992888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38A6B3F-F6BD-95F6-9629-6DFE34B1CAA3}"/>
              </a:ext>
            </a:extLst>
          </p:cNvPr>
          <p:cNvSpPr txBox="1"/>
          <p:nvPr/>
        </p:nvSpPr>
        <p:spPr>
          <a:xfrm>
            <a:off x="1223628" y="238001"/>
            <a:ext cx="69847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Строение тела рыбы</a:t>
            </a:r>
          </a:p>
        </p:txBody>
      </p:sp>
    </p:spTree>
    <p:extLst>
      <p:ext uri="{BB962C8B-B14F-4D97-AF65-F5344CB8AC3E}">
        <p14:creationId xmlns:p14="http://schemas.microsoft.com/office/powerpoint/2010/main" val="230215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ds04.infourok.ru/uploads/ex/0e4d/0013f7f4-fe17390d/24/img2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16"/>
          <a:stretch/>
        </p:blipFill>
        <p:spPr bwMode="auto">
          <a:xfrm>
            <a:off x="0" y="476672"/>
            <a:ext cx="9144000" cy="5629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1272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avatars.mds.yandex.net/get-zen_doc/147743/pub_5b8bac06aee96400a9235503_5b8bbc4bfd3cf000aae71309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73" y="260648"/>
            <a:ext cx="7680853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70136" y="4581128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Щука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5289014"/>
            <a:ext cx="87849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Это пресноводная рыба, которая встречается практически во всех водоемах земного шара, в которых имеется чистая, насыщенная кислородом вода. Тело и голова щуки удлиненной формы, поэтому ее называют подводной торпедой. Это хищная рыба.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953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avatars.mds.yandex.net/get-zen_doc/98165/pub_5d5eb34ea660d700ad2c25de_5d5fe3ae46f4ff00ae42bc6c/scale_120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98" r="16624" b="8137"/>
          <a:stretch/>
        </p:blipFill>
        <p:spPr bwMode="auto">
          <a:xfrm>
            <a:off x="1023001" y="389563"/>
            <a:ext cx="7097998" cy="4102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61016" y="4437112"/>
            <a:ext cx="3024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Сом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5144998"/>
            <a:ext cx="87849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Сом способен вырастать в длину до 3 метров и весить при этом до 400 кг. Сом имеет коричневый оттенок, но не имеет чешуи. Населяет практически все водоемы Европы и России, где имеются соответствующие условия: чистая вода, наличие водной растительности и подходящая глубина.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9534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508</Words>
  <Application>Microsoft Office PowerPoint</Application>
  <PresentationFormat>Экран (4:3)</PresentationFormat>
  <Paragraphs>35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Times New Roman</vt:lpstr>
      <vt:lpstr>YS Text Optional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</dc:creator>
  <cp:lastModifiedBy>Виктория</cp:lastModifiedBy>
  <cp:revision>13</cp:revision>
  <dcterms:created xsi:type="dcterms:W3CDTF">2021-02-06T10:10:01Z</dcterms:created>
  <dcterms:modified xsi:type="dcterms:W3CDTF">2024-05-28T20:11:11Z</dcterms:modified>
</cp:coreProperties>
</file>