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317" r:id="rId3"/>
    <p:sldId id="280" r:id="rId4"/>
    <p:sldId id="260" r:id="rId5"/>
    <p:sldId id="284" r:id="rId6"/>
    <p:sldId id="314" r:id="rId7"/>
    <p:sldId id="264" r:id="rId8"/>
    <p:sldId id="292" r:id="rId9"/>
    <p:sldId id="319" r:id="rId10"/>
    <p:sldId id="320" r:id="rId11"/>
    <p:sldId id="301" r:id="rId12"/>
    <p:sldId id="321" r:id="rId13"/>
    <p:sldId id="291" r:id="rId14"/>
    <p:sldId id="289" r:id="rId15"/>
    <p:sldId id="318" r:id="rId16"/>
    <p:sldId id="259" r:id="rId17"/>
    <p:sldId id="315" r:id="rId18"/>
    <p:sldId id="25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8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91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8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13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01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49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72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650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66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67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2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219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C6C0C-D4B0-4ED4-946B-12283648E7A8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7EC76-6E9F-4C98-9176-852813A7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4868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0%D0%BE%D0%B7%D0%B5%D0%BD%D0%B1%D0%B5%D1%80%D0%B3,_%D0%90%D0%BB%D1%8C%D1%84%D1%80%D0%B5%D0%B4" TargetMode="External"/><Relationship Id="rId13" Type="http://schemas.openxmlformats.org/officeDocument/2006/relationships/hyperlink" Target="http://ru.wikipedia.org/wiki/%D0%A4%D1%83%D0%BD%D0%BA,_%D0%92%D0%B0%D0%BB%D1%8C%D1%82%D0%B5%D1%80" TargetMode="External"/><Relationship Id="rId18" Type="http://schemas.openxmlformats.org/officeDocument/2006/relationships/hyperlink" Target="http://ru.wikipedia.org/wiki/%D0%93%D0%B8%D1%82%D0%BB%D0%B5%D1%80%D1%8E%D0%B3%D0%B5%D0%BD%D0%B4" TargetMode="External"/><Relationship Id="rId26" Type="http://schemas.openxmlformats.org/officeDocument/2006/relationships/hyperlink" Target="http://ru.wikipedia.org/wiki/%D0%A4%D1%80%D0%B8%D1%87%D0%B5,_%D0%93%D0%B0%D0%BD%D1%81" TargetMode="External"/><Relationship Id="rId3" Type="http://schemas.openxmlformats.org/officeDocument/2006/relationships/hyperlink" Target="http://ru.wikipedia.org/wiki/%D0%93%D0%B5%D1%81%D1%81,_%D0%A0%D1%83%D0%B4%D0%BE%D0%BB%D1%8C%D1%84" TargetMode="External"/><Relationship Id="rId21" Type="http://schemas.openxmlformats.org/officeDocument/2006/relationships/hyperlink" Target="http://ru.wikipedia.org/wiki/%D0%91%D0%BE%D1%80%D0%BC%D0%B0%D0%BD,_%D0%9C%D0%B0%D1%80%D1%82%D0%B8%D0%BD" TargetMode="External"/><Relationship Id="rId7" Type="http://schemas.openxmlformats.org/officeDocument/2006/relationships/hyperlink" Target="http://ru.wikipedia.org/wiki/%D0%9A%D0%B0%D0%BB%D1%8C%D1%82%D0%B5%D0%BD%D0%B1%D1%80%D1%83%D0%BD%D0%BD%D0%B5%D1%80,_%D0%AD%D1%80%D0%BD%D1%81%D1%82" TargetMode="External"/><Relationship Id="rId12" Type="http://schemas.openxmlformats.org/officeDocument/2006/relationships/hyperlink" Target="http://ru.wikipedia.org/wiki/%D0%A8%D0%B0%D1%85%D1%82,_%D0%AF%D0%BB%D0%BC%D0%B0%D1%80" TargetMode="External"/><Relationship Id="rId17" Type="http://schemas.openxmlformats.org/officeDocument/2006/relationships/hyperlink" Target="http://ru.wikipedia.org/wiki/%D0%A8%D0%B8%D1%80%D0%B0%D1%85,_%D0%91%D0%B0%D0%BB%D1%8C%D0%B4%D1%83%D1%80_%D1%84%D0%BE%D0%BD" TargetMode="External"/><Relationship Id="rId25" Type="http://schemas.openxmlformats.org/officeDocument/2006/relationships/hyperlink" Target="http://ru.wikipedia.org/wiki/%D0%9A%D0%BE%D0%BD%D1%81%D1%82%D0%B0%D0%BD%D1%82%D0%B8%D0%BD_%D1%84%D0%BE%D0%BD_%D0%9D%D0%B5%D0%B9%D1%80%D0%B0%D1%82" TargetMode="External"/><Relationship Id="rId2" Type="http://schemas.openxmlformats.org/officeDocument/2006/relationships/hyperlink" Target="http://ru.wikipedia.org/wiki/%D0%93%D0%B5%D1%80%D0%B8%D0%BD%D0%B3,_%D0%93%D0%B5%D1%80%D0%BC%D0%B0%D0%BD_%D0%92%D0%B8%D0%BB%D1%8C%D0%B3%D0%B5%D0%BB%D1%8C%D0%BC" TargetMode="External"/><Relationship Id="rId16" Type="http://schemas.openxmlformats.org/officeDocument/2006/relationships/hyperlink" Target="http://ru.wikipedia.org/wiki/%D0%A0%D0%B5%D0%B4%D0%B5%D1%80,_%D0%AD%D1%80%D0%B8%D1%85" TargetMode="External"/><Relationship Id="rId20" Type="http://schemas.openxmlformats.org/officeDocument/2006/relationships/hyperlink" Target="http://ru.wikipedia.org/wiki/%D0%99%D0%BE%D0%B4%D0%BB%D1%8C,_%D0%90%D0%BB%D1%8C%D1%84%D1%80%D0%B5%D0%B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A%D0%B5%D0%B9%D1%82%D0%B5%D0%BB%D1%8C,_%D0%92%D0%B8%D0%BB%D1%8C%D0%B3%D0%B5%D0%BB%D1%8C%D0%BC" TargetMode="External"/><Relationship Id="rId11" Type="http://schemas.openxmlformats.org/officeDocument/2006/relationships/hyperlink" Target="http://ru.wikipedia.org/wiki/%D0%A8%D1%82%D1%80%D0%B5%D0%B9%D1%85%D0%B5%D1%80,_%D0%AE%D0%BB%D0%B8%D1%83%D1%81" TargetMode="External"/><Relationship Id="rId24" Type="http://schemas.openxmlformats.org/officeDocument/2006/relationships/hyperlink" Target="http://ru.wikipedia.org/wiki/%D0%A8%D0%BF%D0%B5%D0%B5%D1%80,_%D0%90%D0%BB%D1%8C%D0%B1%D0%B5%D1%80%D1%82" TargetMode="External"/><Relationship Id="rId5" Type="http://schemas.openxmlformats.org/officeDocument/2006/relationships/hyperlink" Target="http://ru.wikipedia.org/wiki/%D0%9B%D0%B5%D0%B9,_%D0%A0%D0%BE%D0%B1%D0%B5%D1%80%D1%82" TargetMode="External"/><Relationship Id="rId15" Type="http://schemas.openxmlformats.org/officeDocument/2006/relationships/hyperlink" Target="http://ru.wikipedia.org/wiki/%D0%94%D1%91%D0%BD%D0%B8%D1%86,_%D0%9A%D0%B0%D1%80%D0%BB" TargetMode="External"/><Relationship Id="rId23" Type="http://schemas.openxmlformats.org/officeDocument/2006/relationships/hyperlink" Target="http://ru.wikipedia.org/wiki/%D0%90%D1%80%D1%82%D1%83%D1%80_%D0%97%D0%B5%D0%B9%D1%81%D1%81-%D0%98%D0%BD%D0%BA%D0%B2%D0%B0%D1%80%D1%82" TargetMode="External"/><Relationship Id="rId10" Type="http://schemas.openxmlformats.org/officeDocument/2006/relationships/hyperlink" Target="http://ru.wikipedia.org/wiki/%D0%A4%D1%80%D0%B8%D0%BA,_%D0%92%D0%B8%D0%BB%D1%8C%D0%B3%D0%B5%D0%BB%D1%8C%D0%BC" TargetMode="External"/><Relationship Id="rId19" Type="http://schemas.openxmlformats.org/officeDocument/2006/relationships/hyperlink" Target="http://ru.wikipedia.org/wiki/%D0%97%D0%B0%D1%83%D0%BA%D0%B5%D0%BB%D1%8C,_%D0%A4%D1%80%D0%B8%D1%86" TargetMode="External"/><Relationship Id="rId4" Type="http://schemas.openxmlformats.org/officeDocument/2006/relationships/hyperlink" Target="http://ru.wikipedia.org/wiki/%D0%A0%D0%B8%D0%B1%D0%B1%D0%B5%D0%BD%D1%82%D1%80%D0%BE%D0%BF,_%D0%98%D0%BE%D0%B0%D1%85%D0%B8%D0%BC_%D1%84%D0%BE%D0%BD" TargetMode="External"/><Relationship Id="rId9" Type="http://schemas.openxmlformats.org/officeDocument/2006/relationships/hyperlink" Target="http://ru.wikipedia.org/wiki/%D0%A4%D1%80%D0%B0%D0%BD%D0%BA,_%D0%93%D0%B0%D0%BD%D1%81" TargetMode="External"/><Relationship Id="rId14" Type="http://schemas.openxmlformats.org/officeDocument/2006/relationships/hyperlink" Target="http://ru.wikipedia.org/w/index.php?title=%D0%9A%D1%80%D1%83%D0%BF%D0%BF,_%D0%93%D1%83%D1%81%D1%82%D0%B0%D0%B2&amp;action=edit&amp;redlink=1" TargetMode="External"/><Relationship Id="rId22" Type="http://schemas.openxmlformats.org/officeDocument/2006/relationships/hyperlink" Target="http://ru.wikipedia.org/wiki/%D0%9F%D0%B0%D0%BF%D0%B5%D0%BD,_%D0%A4%D1%80%D0%B0%D0%BD%D1%86_%D1%84%D0%BE%D0%B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go.mail.ru/frame.html?imgurl=http://svytonik.narod.ru/2.JPG&amp;pageurl=http://svytonik.narod.ru/svetverii-mart-angelii.html&amp;id=29808560&amp;iid=4&amp;imgwidth=259&amp;imgheight=436&amp;imgsize=33288&amp;images_links=b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.mail.ru/frame.html?imgurl=http://www.rosconcert.com/ic/img.lenta.ru/news/2005/10/26/camp/picture.jpg&amp;pageurl=http://www.rosconcert.com/common/arc/story.php?id_cat=24&amp;id=228827&amp;id=7040063&amp;iid=7&amp;imgwidth=340&amp;imgheight=255&amp;imgsize=20551&amp;images_links=b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0.jpeg"/><Relationship Id="rId10" Type="http://schemas.openxmlformats.org/officeDocument/2006/relationships/image" Target="../media/image13.png"/><Relationship Id="rId4" Type="http://schemas.openxmlformats.org/officeDocument/2006/relationships/hyperlink" Target="http://go.mail.ru/frame.html?imgurl=http://www.rjevka.com/images/pictures/22215743_big.jpg&amp;pageurl=http://www.rjevka.com/blogs/blg_Indus/238/&amp;id=44604473&amp;iid=6&amp;imgwidth=300&amp;imgheight=163&amp;imgsize=15283&amp;images_links=b" TargetMode="Externa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D3BF30-B46F-A940-223E-53C5E80249E4}"/>
              </a:ext>
            </a:extLst>
          </p:cNvPr>
          <p:cNvSpPr txBox="1">
            <a:spLocks/>
          </p:cNvSpPr>
          <p:nvPr/>
        </p:nvSpPr>
        <p:spPr>
          <a:xfrm>
            <a:off x="587022" y="3781221"/>
            <a:ext cx="6636143" cy="58420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indent="449263" algn="ctr">
              <a:defRPr/>
            </a:pPr>
            <a:r>
              <a:rPr lang="ru-RU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Нюрнбергский процесс</a:t>
            </a:r>
          </a:p>
        </p:txBody>
      </p:sp>
      <p:sp>
        <p:nvSpPr>
          <p:cNvPr id="9219" name="TextBox 1">
            <a:extLst>
              <a:ext uri="{FF2B5EF4-FFF2-40B4-BE49-F238E27FC236}">
                <a16:creationId xmlns:a16="http://schemas.microsoft.com/office/drawing/2014/main" id="{6EA8FF9F-52FE-A779-699F-A13003DA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111" y="3731824"/>
            <a:ext cx="2300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1945-1946гг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8836" y="4440155"/>
            <a:ext cx="857256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Нюрнбергский процесс - первый в истории международный суд, признавший агрессию тягчайшим уголовным преступлением, наказавший как уголовных преступников государственных деятелей, виновных в подготовке, развязывании и ведении агрессивных войн, справедливо и заслуженно покаравший организаторов и исполнителей преступных планов истребления миллионов невинных людей и покорения целых народов.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49927C-E394-1FCD-839B-018B7BF56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032" y="0"/>
            <a:ext cx="640080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95C413-7166-3C69-3D3B-9A3B1C06A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77" y="301804"/>
            <a:ext cx="4175163" cy="27683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F9DFE-4693-674C-F2BC-DA1976966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999" y="4097867"/>
            <a:ext cx="3859886" cy="2572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152F10-2910-BE00-D9A6-1DD0473AF379}"/>
              </a:ext>
            </a:extLst>
          </p:cNvPr>
          <p:cNvSpPr txBox="1"/>
          <p:nvPr/>
        </p:nvSpPr>
        <p:spPr>
          <a:xfrm>
            <a:off x="4681824" y="54746"/>
            <a:ext cx="7510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/>
              <a:t>Аушвиц (Освенцим). </a:t>
            </a:r>
          </a:p>
          <a:p>
            <a:r>
              <a:rPr lang="ru-RU" sz="2800" b="1" dirty="0"/>
              <a:t>                                                  Сошествие во ад</a:t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760C1A-DD96-64B0-9A85-35D642CFF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422" y="1851276"/>
            <a:ext cx="4876800" cy="3238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86D836-ABAC-DDF0-7950-26FBC5EA163C}"/>
              </a:ext>
            </a:extLst>
          </p:cNvPr>
          <p:cNvSpPr txBox="1"/>
          <p:nvPr/>
        </p:nvSpPr>
        <p:spPr>
          <a:xfrm>
            <a:off x="4944937" y="1186008"/>
            <a:ext cx="698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Комплекс немецко-фашистских концентрационных лагерей на территории современной Польши.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DE3535-021A-7EDF-D131-A82ECE1165A9}"/>
              </a:ext>
            </a:extLst>
          </p:cNvPr>
          <p:cNvSpPr txBox="1"/>
          <p:nvPr/>
        </p:nvSpPr>
        <p:spPr>
          <a:xfrm>
            <a:off x="199492" y="2967335"/>
            <a:ext cx="3841930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Надпись на центральных воротах Освенцима I «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Arbeit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macht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Frei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» («Труд освобождает»).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90AAC-C569-8CF7-E09C-F49B87A6F6EF}"/>
              </a:ext>
            </a:extLst>
          </p:cNvPr>
          <p:cNvSpPr txBox="1"/>
          <p:nvPr/>
        </p:nvSpPr>
        <p:spPr>
          <a:xfrm>
            <a:off x="56131" y="5504383"/>
            <a:ext cx="8091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Точное число жертв Освенцима неизвестно до сих пор.</a:t>
            </a:r>
          </a:p>
          <a:p>
            <a:r>
              <a:rPr lang="ru-RU" dirty="0"/>
              <a:t>С 1940 – 1945 г в лагерь депортировали 1,3 млн. чел.</a:t>
            </a:r>
          </a:p>
          <a:p>
            <a:r>
              <a:rPr lang="ru-RU" dirty="0"/>
              <a:t>При освобождении Освенцима Красной армией в лагере находилось 7 тыс. чел.</a:t>
            </a:r>
          </a:p>
        </p:txBody>
      </p:sp>
    </p:spTree>
    <p:extLst>
      <p:ext uri="{BB962C8B-B14F-4D97-AF65-F5344CB8AC3E}">
        <p14:creationId xmlns:p14="http://schemas.microsoft.com/office/powerpoint/2010/main" val="332695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hotogallery.krasnokutsk.org/data/media/54/zhenskij_barak_v_osvencime..jpg">
            <a:extLst>
              <a:ext uri="{FF2B5EF4-FFF2-40B4-BE49-F238E27FC236}">
                <a16:creationId xmlns:a16="http://schemas.microsoft.com/office/drawing/2014/main" id="{45BD19DC-AE17-4C87-48D2-1E8A65521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04" y="175395"/>
            <a:ext cx="60483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B1A65E-7660-0C91-0C29-30C76F0C6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287" y="359391"/>
            <a:ext cx="5179553" cy="41690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9358D7-5132-C47A-BBF8-040F4E0C8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648" y="0"/>
            <a:ext cx="68647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7E772F-8EDB-2A29-45AF-EFEEC6A57A0B}"/>
              </a:ext>
            </a:extLst>
          </p:cNvPr>
          <p:cNvSpPr txBox="1"/>
          <p:nvPr/>
        </p:nvSpPr>
        <p:spPr>
          <a:xfrm>
            <a:off x="398206" y="-17545"/>
            <a:ext cx="66826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400" b="1" i="0" dirty="0">
                <a:effectLst/>
                <a:latin typeface="Linux Libertine"/>
              </a:rPr>
              <a:t>Собибор    </a:t>
            </a:r>
            <a:r>
              <a:rPr lang="ru-RU" alt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смерти</a:t>
            </a:r>
            <a:r>
              <a:rPr lang="ru-RU" sz="4400" b="1" i="0" dirty="0">
                <a:effectLst/>
                <a:latin typeface="Linux Libertine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2736E4-A369-1436-71A9-8B5E7522D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2" y="1317921"/>
            <a:ext cx="3022847" cy="20139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CE3DE5-696E-94E3-07E0-73014533B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014" y="1137975"/>
            <a:ext cx="4533704" cy="33290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EAE48D-C196-42FA-BB33-73FCE2A26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039" y="3910911"/>
            <a:ext cx="3343922" cy="18091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BE79CB-7E57-2CD4-2F77-B7AE0AF90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92" y="3800091"/>
            <a:ext cx="3810000" cy="2857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814537-8519-1579-C0FC-C9481B64870A}"/>
              </a:ext>
            </a:extLst>
          </p:cNvPr>
          <p:cNvSpPr txBox="1"/>
          <p:nvPr/>
        </p:nvSpPr>
        <p:spPr>
          <a:xfrm>
            <a:off x="3292239" y="748535"/>
            <a:ext cx="841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Лагерь уничтожения Собибор просуществовал с мая 1942 г. по октябрь 1943 г.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4ABB26-CB07-AE38-208F-56FE75645ED0}"/>
              </a:ext>
            </a:extLst>
          </p:cNvPr>
          <p:cNvSpPr txBox="1"/>
          <p:nvPr/>
        </p:nvSpPr>
        <p:spPr>
          <a:xfrm>
            <a:off x="3567289" y="1456906"/>
            <a:ext cx="40077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Большинство привозимых </a:t>
            </a:r>
            <a:r>
              <a:rPr lang="ru-RU" dirty="0" err="1"/>
              <a:t>умервщлялись</a:t>
            </a:r>
            <a:r>
              <a:rPr lang="ru-RU" dirty="0"/>
              <a:t> в тот же день. Через газовые камеры.</a:t>
            </a:r>
          </a:p>
          <a:p>
            <a:endParaRPr lang="ru-RU" dirty="0"/>
          </a:p>
          <a:p>
            <a:r>
              <a:rPr lang="ru-RU" dirty="0"/>
              <a:t>Незначительную часть оставляли в живых и использовали  на различных работах в лагере.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FACA1-87FF-C85E-BAF0-F1ACCAB05943}"/>
              </a:ext>
            </a:extLst>
          </p:cNvPr>
          <p:cNvSpPr txBox="1"/>
          <p:nvPr/>
        </p:nvSpPr>
        <p:spPr>
          <a:xfrm>
            <a:off x="5571151" y="6142705"/>
            <a:ext cx="585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 полтора года было уничтожено примерно 250 </a:t>
            </a:r>
            <a:r>
              <a:rPr lang="ru-RU" dirty="0" err="1"/>
              <a:t>тыс.чел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1882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AF65E079-B162-3917-60B8-E83D4416F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73" y="265973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смерти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Саласпилс</a:t>
            </a:r>
          </a:p>
        </p:txBody>
      </p:sp>
      <p:sp>
        <p:nvSpPr>
          <p:cNvPr id="21507" name="Содержимое 2">
            <a:extLst>
              <a:ext uri="{FF2B5EF4-FFF2-40B4-BE49-F238E27FC236}">
                <a16:creationId xmlns:a16="http://schemas.microsoft.com/office/drawing/2014/main" id="{233AF0B8-D8C4-EB05-3F83-B6FF33DA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67" y="1639275"/>
            <a:ext cx="6400800" cy="3048000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лагере смерти Саласпилс мученической смертью погибли около 3 тысяч детей до 9 лет в период с 18 мая 1942 года по 19 мая 1943 года, тела были частью сожжены, а частью захоронены на старом гарнизонном кладбище у Саласпилса. Подавляющее большинство из них подвергались выкачиванию крови для солдат Германской армии, всевозможным опытам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8B3201-BD09-B46E-B986-988490497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159" y="511878"/>
            <a:ext cx="4676037" cy="25971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9EA9D8-3C2E-9C1D-26C0-197659DDB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761" y="3429000"/>
            <a:ext cx="2826327" cy="30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83BA56-F037-A04B-7524-58E0CD08F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717" y="4311925"/>
            <a:ext cx="4816257" cy="22801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FC5A6C-5F51-A0E7-F61E-11F9FB2D2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910" y="345932"/>
            <a:ext cx="4876800" cy="2581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1F8D02-3A89-4952-B896-4B3E82786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570" y="3733369"/>
            <a:ext cx="4876800" cy="27675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DC9790-FBEC-9AED-8E4C-431B674C4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832" y="497825"/>
            <a:ext cx="3690113" cy="27675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2EE322-8B0A-535F-4C65-D61AE6F96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646" y="3733369"/>
            <a:ext cx="3943350" cy="2486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E48748-F8F6-3940-02C7-113C0ABC622F}"/>
              </a:ext>
            </a:extLst>
          </p:cNvPr>
          <p:cNvSpPr txBox="1"/>
          <p:nvPr/>
        </p:nvSpPr>
        <p:spPr>
          <a:xfrm>
            <a:off x="1380994" y="3075233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" panose="00000500000000000000" pitchFamily="2" charset="-52"/>
              </a:rPr>
              <a:t>«Фрау Абажур» Бухенвальда.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6F000-7561-290C-3669-973CD07F6CE6}"/>
              </a:ext>
            </a:extLst>
          </p:cNvPr>
          <p:cNvSpPr txBox="1"/>
          <p:nvPr/>
        </p:nvSpPr>
        <p:spPr>
          <a:xfrm>
            <a:off x="328103" y="3534031"/>
            <a:ext cx="115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Ильза Кох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2177" y="19532"/>
            <a:ext cx="6258744" cy="3449538"/>
          </a:xfrm>
        </p:spPr>
        <p:txBody>
          <a:bodyPr>
            <a:noAutofit/>
          </a:bodyPr>
          <a:lstStyle/>
          <a:p>
            <a:pPr algn="r"/>
            <a:r>
              <a:rPr lang="ru-RU" sz="2800" dirty="0"/>
              <a:t>Из 18 млн. человек, попавших в фашистские концентрационные лагеря, погибло 11 млн. Практически полностью на оккупированных территориях было истреблено еврейское население. Эта трагедия целого народа вошла в историю как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3200" b="1" u="sng" dirty="0">
                <a:solidFill>
                  <a:srgbClr val="C00000"/>
                </a:solidFill>
              </a:rPr>
              <a:t>холокост.</a:t>
            </a:r>
            <a:endParaRPr lang="ru-RU" sz="3200" u="sng" dirty="0">
              <a:solidFill>
                <a:srgbClr val="C00000"/>
              </a:solidFill>
            </a:endParaRPr>
          </a:p>
        </p:txBody>
      </p:sp>
      <p:pic>
        <p:nvPicPr>
          <p:cNvPr id="3277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0" y="4812716"/>
            <a:ext cx="4095750" cy="1781176"/>
          </a:xfrm>
          <a:prstGeom prst="rect">
            <a:avLst/>
          </a:prstGeom>
          <a:noFill/>
        </p:spPr>
      </p:pic>
      <p:pic>
        <p:nvPicPr>
          <p:cNvPr id="32772" name="Picture 4" descr="Картинки по запросу холокос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880" y="3585421"/>
            <a:ext cx="4283968" cy="321297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96000" y="371703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/>
              <a:t>концентрация еврейского населения в крупных городских районах — </a:t>
            </a:r>
            <a:r>
              <a:rPr lang="ru-RU" sz="2000" b="1" u="sng" dirty="0">
                <a:solidFill>
                  <a:srgbClr val="C00000"/>
                </a:solidFill>
              </a:rPr>
              <a:t>гетто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AB5AF5-9C12-A001-7C12-48C66072A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8" y="59602"/>
            <a:ext cx="5195380" cy="340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71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C6EE90-A6CA-C644-3A8B-66E58FE91841}"/>
              </a:ext>
            </a:extLst>
          </p:cNvPr>
          <p:cNvSpPr txBox="1"/>
          <p:nvPr/>
        </p:nvSpPr>
        <p:spPr>
          <a:xfrm>
            <a:off x="144379" y="113125"/>
            <a:ext cx="1167063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ПРИГОВОР 1 октября 1946 года Международный военный трибунал вынес приговор по делу главных военных преступников главных военных преступников гитлеровской Германии: </a:t>
            </a:r>
          </a:p>
          <a:p>
            <a:r>
              <a:rPr lang="ru-RU" b="1" u="sng" dirty="0"/>
              <a:t>К смертной казни через повешение: </a:t>
            </a:r>
          </a:p>
          <a:p>
            <a:r>
              <a:rPr lang="ru-RU" dirty="0"/>
              <a:t>Г. В. Геринга (накануне казни отравился цианистым калием), </a:t>
            </a:r>
          </a:p>
          <a:p>
            <a:r>
              <a:rPr lang="ru-RU" dirty="0"/>
              <a:t>И. Риббентропа, </a:t>
            </a:r>
          </a:p>
          <a:p>
            <a:r>
              <a:rPr lang="ru-RU" dirty="0"/>
              <a:t>В. Кейтеля, </a:t>
            </a:r>
          </a:p>
          <a:p>
            <a:r>
              <a:rPr lang="ru-RU" dirty="0"/>
              <a:t>Э. </a:t>
            </a:r>
            <a:r>
              <a:rPr lang="ru-RU" dirty="0" err="1"/>
              <a:t>Кальтенбрунера</a:t>
            </a:r>
            <a:r>
              <a:rPr lang="ru-RU" dirty="0"/>
              <a:t>, </a:t>
            </a:r>
          </a:p>
          <a:p>
            <a:r>
              <a:rPr lang="ru-RU" dirty="0"/>
              <a:t>А. Розенберга, </a:t>
            </a:r>
          </a:p>
          <a:p>
            <a:r>
              <a:rPr lang="ru-RU" dirty="0"/>
              <a:t>Г. Франка, </a:t>
            </a:r>
          </a:p>
          <a:p>
            <a:r>
              <a:rPr lang="ru-RU" dirty="0"/>
              <a:t>Е. Фрика, </a:t>
            </a:r>
          </a:p>
          <a:p>
            <a:r>
              <a:rPr lang="ru-RU" dirty="0"/>
              <a:t>Ю. </a:t>
            </a:r>
            <a:r>
              <a:rPr lang="ru-RU" dirty="0" err="1"/>
              <a:t>Штрейхера</a:t>
            </a:r>
            <a:r>
              <a:rPr lang="ru-RU" dirty="0"/>
              <a:t>, </a:t>
            </a:r>
          </a:p>
          <a:p>
            <a:r>
              <a:rPr lang="ru-RU" dirty="0"/>
              <a:t>Ф. </a:t>
            </a:r>
            <a:r>
              <a:rPr lang="ru-RU" dirty="0" err="1"/>
              <a:t>Заукеля</a:t>
            </a:r>
            <a:r>
              <a:rPr lang="ru-RU" dirty="0"/>
              <a:t>, </a:t>
            </a:r>
          </a:p>
          <a:p>
            <a:r>
              <a:rPr lang="ru-RU" dirty="0"/>
              <a:t>А. </a:t>
            </a:r>
            <a:r>
              <a:rPr lang="ru-RU" dirty="0" err="1"/>
              <a:t>Зейсс-Инкварта</a:t>
            </a:r>
            <a:r>
              <a:rPr lang="ru-RU" dirty="0"/>
              <a:t>, </a:t>
            </a:r>
          </a:p>
          <a:p>
            <a:r>
              <a:rPr lang="ru-RU" dirty="0"/>
              <a:t>М. Бормана (заочно), </a:t>
            </a:r>
          </a:p>
          <a:p>
            <a:r>
              <a:rPr lang="ru-RU" dirty="0"/>
              <a:t>А. Йодля. </a:t>
            </a:r>
          </a:p>
          <a:p>
            <a:r>
              <a:rPr lang="ru-RU" b="1" u="sng" dirty="0"/>
              <a:t>К пожизненному заключению</a:t>
            </a:r>
            <a:r>
              <a:rPr lang="ru-RU" dirty="0"/>
              <a:t>: Р. Гесса, В. Функа, Э. Редера. </a:t>
            </a:r>
          </a:p>
          <a:p>
            <a:r>
              <a:rPr lang="ru-RU" b="1" u="sng" dirty="0"/>
              <a:t>К 20 годам тюремного заключения</a:t>
            </a:r>
            <a:r>
              <a:rPr lang="ru-RU" dirty="0"/>
              <a:t>: Б. </a:t>
            </a:r>
            <a:r>
              <a:rPr lang="ru-RU" dirty="0" err="1"/>
              <a:t>Шираха</a:t>
            </a:r>
            <a:r>
              <a:rPr lang="ru-RU" dirty="0"/>
              <a:t>, А. Шпеера.   </a:t>
            </a:r>
            <a:r>
              <a:rPr lang="ru-RU" b="1" u="sng" dirty="0"/>
              <a:t>К 15 годам тюремного заключения</a:t>
            </a:r>
            <a:r>
              <a:rPr lang="ru-RU" dirty="0"/>
              <a:t>: К. </a:t>
            </a:r>
            <a:r>
              <a:rPr lang="ru-RU" dirty="0" err="1"/>
              <a:t>Нейрата</a:t>
            </a:r>
            <a:r>
              <a:rPr lang="ru-RU" dirty="0"/>
              <a:t> </a:t>
            </a:r>
          </a:p>
          <a:p>
            <a:r>
              <a:rPr lang="ru-RU" b="1" u="sng" dirty="0"/>
              <a:t>К 10 годам тюремного заключения</a:t>
            </a:r>
            <a:r>
              <a:rPr lang="ru-RU" dirty="0"/>
              <a:t>: К. Деница. </a:t>
            </a:r>
            <a:r>
              <a:rPr lang="ru-RU" b="1" u="sng" dirty="0"/>
              <a:t>Оправданы</a:t>
            </a:r>
            <a:r>
              <a:rPr lang="ru-RU" dirty="0"/>
              <a:t>: Г. Фриче, Ф. </a:t>
            </a:r>
            <a:r>
              <a:rPr lang="ru-RU" dirty="0" err="1"/>
              <a:t>Папен</a:t>
            </a:r>
            <a:r>
              <a:rPr lang="ru-RU" dirty="0"/>
              <a:t>, Я. Шахт</a:t>
            </a:r>
          </a:p>
          <a:p>
            <a:r>
              <a:rPr lang="ru-RU" dirty="0"/>
              <a:t> «…Исполнение приговора было осуществлено в ночь на 16 октября 1946 года. При этом присутствовали представители каждой из четырёх держав. Пресса была представлена всего восьмью лицами… Киносъёмка и фотографирование во время исполнения приговора запрещались.» </a:t>
            </a:r>
            <a:r>
              <a:rPr lang="ru-RU" sz="1200" dirty="0"/>
              <a:t>(</a:t>
            </a:r>
            <a:r>
              <a:rPr lang="ru-RU" sz="1200" dirty="0" err="1"/>
              <a:t>Рагинский</a:t>
            </a:r>
            <a:r>
              <a:rPr lang="ru-RU" sz="1200" dirty="0"/>
              <a:t> М. Ю. «Нюрнберг: перед судом истории». М., 1986) </a:t>
            </a:r>
          </a:p>
          <a:p>
            <a:pPr algn="ctr"/>
            <a:r>
              <a:rPr lang="ru-RU" dirty="0"/>
              <a:t>Важно подчеркнуть, что целью международного процесса в Нюрнберге было осуждение нацистских лидеров – главных идейных вдохновителей и руководителей неоправданно жестоких акций и кровавых бесчинств, а не всего германского народа.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24F1AF-5D7B-951F-8384-B2818CABB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919" y="685799"/>
            <a:ext cx="2228850" cy="3429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DC3F04-B77D-1630-5364-65EB9A441762}"/>
              </a:ext>
            </a:extLst>
          </p:cNvPr>
          <p:cNvSpPr/>
          <p:nvPr/>
        </p:nvSpPr>
        <p:spPr>
          <a:xfrm>
            <a:off x="7050795" y="3933021"/>
            <a:ext cx="3536415" cy="18177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18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8174C0-971A-6380-36BC-F227D6ABA055}"/>
              </a:ext>
            </a:extLst>
          </p:cNvPr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 самой виселицы: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923485-F8A2-A4B8-0901-FCC64DCBE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886420"/>
            <a:ext cx="334443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>
                <a:latin typeface="Calibri" panose="020F0502020204030204" pitchFamily="34" charset="0"/>
              </a:rPr>
              <a:t>Риббентроп:</a:t>
            </a:r>
            <a:r>
              <a:rPr lang="ru-RU" altLang="ru-RU" dirty="0">
                <a:latin typeface="Calibri" panose="020F0502020204030204" pitchFamily="34" charset="0"/>
              </a:rPr>
              <a:t> Господи, храни Германию. Моё последнее желание — восстановить германское единство и понимание между Востоком и Западом, которое приведёт ко всеобщему миру.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A2BA59-C500-4E4C-3F02-84FB7A002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219965"/>
            <a:ext cx="356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 err="1">
                <a:latin typeface="Calibri" panose="020F0502020204030204" pitchFamily="34" charset="0"/>
              </a:rPr>
              <a:t>Штрейхер</a:t>
            </a:r>
            <a:r>
              <a:rPr lang="ru-RU" altLang="ru-RU" b="1" dirty="0">
                <a:latin typeface="Calibri" panose="020F0502020204030204" pitchFamily="34" charset="0"/>
              </a:rPr>
              <a:t>:</a:t>
            </a:r>
            <a:r>
              <a:rPr lang="ru-RU" altLang="ru-RU" dirty="0">
                <a:latin typeface="Calibri" panose="020F0502020204030204" pitchFamily="34" charset="0"/>
              </a:rPr>
              <a:t> Хайль Гитлер! С Богом!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C65876-1763-EE98-9041-56CB6FA8E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70" y="4649156"/>
            <a:ext cx="457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>
                <a:latin typeface="Calibri" panose="020F0502020204030204" pitchFamily="34" charset="0"/>
              </a:rPr>
              <a:t>Кейтель</a:t>
            </a:r>
            <a:r>
              <a:rPr lang="ru-RU" altLang="ru-RU" dirty="0">
                <a:latin typeface="Calibri" panose="020F0502020204030204" pitchFamily="34" charset="0"/>
              </a:rPr>
              <a:t>: Я взываю к Всевышнему. Пусть Он будет снисходителен к германскому народу. Более двух миллионов немецких солдат погибло за свою родину до меня. Я следую за своими сыновьями. Всё ради Германии.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8C7439-7CB9-FA1D-26FA-4325DB433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420" y="3512947"/>
            <a:ext cx="4065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>
                <a:latin typeface="Calibri" panose="020F0502020204030204" pitchFamily="34" charset="0"/>
              </a:rPr>
              <a:t>Йодль:</a:t>
            </a:r>
            <a:r>
              <a:rPr lang="ru-RU" altLang="ru-RU" dirty="0">
                <a:latin typeface="Calibri" panose="020F0502020204030204" pitchFamily="34" charset="0"/>
              </a:rPr>
              <a:t> Я салютую тебе, моя Германия.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B744E9B-0C09-26F8-FCDB-ADBFF7A7C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3774" y="2277348"/>
            <a:ext cx="43853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 err="1">
                <a:latin typeface="Calibri" panose="020F0502020204030204" pitchFamily="34" charset="0"/>
              </a:rPr>
              <a:t>Зейсс-Инкварт</a:t>
            </a:r>
            <a:r>
              <a:rPr lang="ru-RU" altLang="ru-RU" b="1" dirty="0">
                <a:latin typeface="Calibri" panose="020F0502020204030204" pitchFamily="34" charset="0"/>
              </a:rPr>
              <a:t>:</a:t>
            </a:r>
            <a:r>
              <a:rPr lang="ru-RU" altLang="ru-RU" dirty="0">
                <a:latin typeface="Calibri" panose="020F0502020204030204" pitchFamily="34" charset="0"/>
              </a:rPr>
              <a:t> Я надеюсь, что эта казнь явится последним актом в трагедии второй мировой войны, будут восприняты её уроки и воцарится мир и понимание между народами. Я верю в Германию.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E4CDF81-FC6E-E988-52F0-65B1E219C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41" y="6472452"/>
            <a:ext cx="10327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>
                <a:latin typeface="Calibri" panose="020F0502020204030204" pitchFamily="34" charset="0"/>
              </a:rPr>
              <a:t>Разбив ампулу с ядом, </a:t>
            </a:r>
            <a:r>
              <a:rPr lang="ru-RU" altLang="ru-RU" b="1" dirty="0">
                <a:latin typeface="Calibri" panose="020F0502020204030204" pitchFamily="34" charset="0"/>
              </a:rPr>
              <a:t>Геринг</a:t>
            </a:r>
            <a:r>
              <a:rPr lang="ru-RU" altLang="ru-RU" dirty="0">
                <a:latin typeface="Calibri" panose="020F0502020204030204" pitchFamily="34" charset="0"/>
              </a:rPr>
              <a:t> оставил записку: «</a:t>
            </a:r>
            <a:r>
              <a:rPr lang="ru-RU" altLang="ru-RU" dirty="0" err="1">
                <a:latin typeface="Calibri" panose="020F0502020204030204" pitchFamily="34" charset="0"/>
              </a:rPr>
              <a:t>Фельмаршалов</a:t>
            </a:r>
            <a:r>
              <a:rPr lang="ru-RU" altLang="ru-RU" dirty="0">
                <a:latin typeface="Calibri" panose="020F0502020204030204" pitchFamily="34" charset="0"/>
              </a:rPr>
              <a:t> не вешают».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17F2542-42A8-67ED-7716-4CD79241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861" y="4306994"/>
            <a:ext cx="373025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>
                <a:latin typeface="Calibri" panose="020F0502020204030204" pitchFamily="34" charset="0"/>
              </a:rPr>
              <a:t>Перед самым повешением к </a:t>
            </a:r>
            <a:r>
              <a:rPr lang="ru-RU" altLang="ru-RU" b="1" dirty="0">
                <a:latin typeface="Calibri" panose="020F0502020204030204" pitchFamily="34" charset="0"/>
              </a:rPr>
              <a:t>Розенбергу</a:t>
            </a:r>
            <a:r>
              <a:rPr lang="ru-RU" altLang="ru-RU" dirty="0">
                <a:latin typeface="Calibri" panose="020F0502020204030204" pitchFamily="34" charset="0"/>
              </a:rPr>
              <a:t> подошёл американский пастор-лютеранин. «Я не нуждаюсь в ваших услугах», — сказал ему главный идеолог нацизма. Это были его последние слова.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060001-C126-C927-9BBE-2FEF65153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320" y="1210865"/>
            <a:ext cx="2156688" cy="11322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344649-F9DF-0B5F-9571-E9BCDB8FD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624" y="215365"/>
            <a:ext cx="1642576" cy="1991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6045A1-2973-FE10-23A8-14D35C4D3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35" y="2945417"/>
            <a:ext cx="1139301" cy="16519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C62D9D-FFED-2452-1EFC-B7744ADEA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120" y="4337316"/>
            <a:ext cx="1528929" cy="20412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B4CAC6-546C-671E-B4BF-6B87A088D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831" y="2226740"/>
            <a:ext cx="1377026" cy="1669122"/>
          </a:xfrm>
          <a:prstGeom prst="rect">
            <a:avLst/>
          </a:prstGeom>
        </p:spPr>
      </p:pic>
      <p:pic>
        <p:nvPicPr>
          <p:cNvPr id="1026" name="Picture 2" descr="Биография Альфред Розенберг">
            <a:extLst>
              <a:ext uri="{FF2B5EF4-FFF2-40B4-BE49-F238E27FC236}">
                <a16:creationId xmlns:a16="http://schemas.microsoft.com/office/drawing/2014/main" id="{5805D2A6-6DA3-3507-E847-5E03F7B0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42" y="4420214"/>
            <a:ext cx="1374930" cy="187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7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7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7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9" presetID="7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34" presetID="7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9" presetID="7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Содержимое 2">
            <a:extLst>
              <a:ext uri="{FF2B5EF4-FFF2-40B4-BE49-F238E27FC236}">
                <a16:creationId xmlns:a16="http://schemas.microsoft.com/office/drawing/2014/main" id="{8B6D6EDE-6268-4133-FB8E-0BF512A6D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58" y="557212"/>
            <a:ext cx="11766884" cy="18528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latin typeface="Arial Black" panose="020B0A04020102020204" pitchFamily="34" charset="0"/>
                <a:cs typeface="Arial" panose="020B0604020202020204" pitchFamily="34" charset="0"/>
              </a:rPr>
              <a:t>Нюрнбергский процесс — международный судебный процесс над бывшими руководителями гитлеровской Германии.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900" dirty="0">
                <a:latin typeface="Arial Black" panose="020B0A04020102020204" pitchFamily="34" charset="0"/>
                <a:cs typeface="Arial" panose="020B0604020202020204" pitchFamily="34" charset="0"/>
              </a:rPr>
              <a:t>Проходил с 20 ноября 1945 с 10 часов утра, по 1 октября 1946 года в Международном военном трибунале в Нюрнберге (Германия).</a:t>
            </a:r>
          </a:p>
        </p:txBody>
      </p:sp>
      <p:pic>
        <p:nvPicPr>
          <p:cNvPr id="3075" name="Рисунок 3" descr="1.jpg">
            <a:extLst>
              <a:ext uri="{FF2B5EF4-FFF2-40B4-BE49-F238E27FC236}">
                <a16:creationId xmlns:a16="http://schemas.microsoft.com/office/drawing/2014/main" id="{D41D18A0-D9CA-1ED0-D343-B41AB5957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71788"/>
            <a:ext cx="49641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 descr="C:\Users\School\Desktop\015bbcdb5db0t.jpg">
            <a:extLst>
              <a:ext uri="{FF2B5EF4-FFF2-40B4-BE49-F238E27FC236}">
                <a16:creationId xmlns:a16="http://schemas.microsoft.com/office/drawing/2014/main" id="{EB487123-06BC-A17C-FAB3-E5799FE07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316164"/>
            <a:ext cx="4065588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42A4B3-2E6F-A0BF-D6CA-FBFA4C5AB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336" y="949226"/>
            <a:ext cx="1184401" cy="6833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8B23EE71-3EAD-94DF-0848-D0F7C235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201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Комитет из главных обвинителей: </a:t>
            </a:r>
          </a:p>
        </p:txBody>
      </p:sp>
      <p:sp>
        <p:nvSpPr>
          <p:cNvPr id="4099" name="Содержимое 2">
            <a:extLst>
              <a:ext uri="{FF2B5EF4-FFF2-40B4-BE49-F238E27FC236}">
                <a16:creationId xmlns:a16="http://schemas.microsoft.com/office/drawing/2014/main" id="{F5D0ABE8-717C-41A1-3A5F-62717416F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957596"/>
            <a:ext cx="6900653" cy="3664661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*СССР – Роман Андреевич Руденко-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генеральный прокурор УССР;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*США – Роберт Х. </a:t>
            </a:r>
            <a:r>
              <a:rPr lang="ru-RU" alt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Джэксон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*Великобритания – Х. </a:t>
            </a:r>
            <a:r>
              <a:rPr lang="ru-RU" alt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Шоукросс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*Франция - Ф. де Ментон, затем Ш. де Риб.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4101" name="Объект 8" descr="http://маргуцекскаясош.рф/images/meropriyatiya/N_process/nunberg_big-2.jpg">
            <a:extLst>
              <a:ext uri="{FF2B5EF4-FFF2-40B4-BE49-F238E27FC236}">
                <a16:creationId xmlns:a16="http://schemas.microsoft.com/office/drawing/2014/main" id="{C6883045-4214-0806-585D-E32647F2C87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6632" y="1387475"/>
            <a:ext cx="5694363" cy="4083050"/>
          </a:xfrm>
        </p:spPr>
      </p:pic>
      <p:sp>
        <p:nvSpPr>
          <p:cNvPr id="4100" name="Прямоугольник 3">
            <a:extLst>
              <a:ext uri="{FF2B5EF4-FFF2-40B4-BE49-F238E27FC236}">
                <a16:creationId xmlns:a16="http://schemas.microsoft.com/office/drawing/2014/main" id="{85B54FDD-2C2A-FC91-8A1E-1940A8CA5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458" y="5623636"/>
            <a:ext cx="45720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обвинитель на Нюрнбергском процессе от СССР Роман Руденко выступает во Дворце Юстиции. 20 ноября 1945 г., Германия.</a:t>
            </a:r>
            <a:endParaRPr lang="ru-RU" alt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BC3060-1AF6-DD53-855B-F0F2BAC24267}"/>
              </a:ext>
            </a:extLst>
          </p:cNvPr>
          <p:cNvSpPr/>
          <p:nvPr/>
        </p:nvSpPr>
        <p:spPr>
          <a:xfrm>
            <a:off x="735770" y="128205"/>
            <a:ext cx="10497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Международный военный трибунал был сформирован из представителей четырёх великих держав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EF4320D1-6A25-2DC2-4B95-074A896E0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0"/>
            <a:ext cx="6019800" cy="6858000"/>
          </a:xfrm>
        </p:spPr>
        <p:txBody>
          <a:bodyPr rtlCol="0">
            <a:normAutofit/>
          </a:bodyPr>
          <a:lstStyle/>
          <a:p>
            <a:pPr>
              <a:lnSpc>
                <a:spcPct val="170000"/>
              </a:lnSpc>
              <a:buNone/>
              <a:defRPr/>
            </a:pPr>
            <a:r>
              <a:rPr lang="ru-RU" sz="3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3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Перед Международным военным трибуналом </a:t>
            </a:r>
            <a:r>
              <a:rPr lang="ru-RU" sz="4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предстали 24 фашистских главаря.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" name="Picture 2" descr="C:\Users\Лидия\Desktop\антигитлеровская коалиция\5.jpg">
            <a:extLst>
              <a:ext uri="{FF2B5EF4-FFF2-40B4-BE49-F238E27FC236}">
                <a16:creationId xmlns:a16="http://schemas.microsoft.com/office/drawing/2014/main" id="{FEBCFFC7-9D28-9FA9-E625-A9BD10E1D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34990" y="176955"/>
            <a:ext cx="4439651" cy="3252045"/>
          </a:xfrm>
          <a:prstGeom prst="rect">
            <a:avLst/>
          </a:prstGeom>
          <a:noFill/>
        </p:spPr>
      </p:pic>
      <p:pic>
        <p:nvPicPr>
          <p:cNvPr id="5123" name="Рисунок 4" descr="2.jpg">
            <a:extLst>
              <a:ext uri="{FF2B5EF4-FFF2-40B4-BE49-F238E27FC236}">
                <a16:creationId xmlns:a16="http://schemas.microsoft.com/office/drawing/2014/main" id="{CAF20E19-A07C-A65C-D2A0-A583D0EEC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61" y="3429000"/>
            <a:ext cx="4263189" cy="336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44C53E93-D838-E651-5788-71D118DDF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610" y="195520"/>
            <a:ext cx="4201948" cy="15490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Суду были преданы:</a:t>
            </a:r>
          </a:p>
        </p:txBody>
      </p:sp>
      <p:sp>
        <p:nvSpPr>
          <p:cNvPr id="7171" name="Содержимое 2">
            <a:extLst>
              <a:ext uri="{FF2B5EF4-FFF2-40B4-BE49-F238E27FC236}">
                <a16:creationId xmlns:a16="http://schemas.microsoft.com/office/drawing/2014/main" id="{7389B5E9-33D6-93E2-0445-6948A5098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42" y="331622"/>
            <a:ext cx="11730790" cy="6039853"/>
          </a:xfrm>
        </p:spPr>
        <p:txBody>
          <a:bodyPr>
            <a:noAutofit/>
          </a:bodyPr>
          <a:lstStyle/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2" tooltip="Геринг, Герман Вильгельм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Герман Геринг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-главнокомандующий военно-воздушными силами Германии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3" tooltip="Гесс, Рудольф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Рудольф Гесс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заместитель Гитлера по руководству нацистской партией.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4" tooltip="Риббентроп, Иоахим ф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Иоахим фон Риббентроп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министр иностранных дел нацистской Германии.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5" tooltip="Лей, Робер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Роберт Лей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глава Трудового фронта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6" tooltip="Кейтель, Вильгельм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Вильгельм Кейтель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начальник штаба Верховного главнокомандования вооруженными силами Германии.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7" tooltip="Кальтенбруннер, Эрнс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Эрнст Кальтенбруннер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руководитель РСХА.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8" tooltip="Розенберг, Альфре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Альфред Розенберг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один из главных идеологов нацизма, рейхсминистр по делам Восточных территорий.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9" tooltip="Франк, Ганс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Ганс Франк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глава оккупированных польских земель.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10" tooltip="Фрик, Вильгельм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Вильгельм Фрик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министр внутренних дел Рейха.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11" tooltip="Штрейхер, Юлиус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Юлиус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  <a:hlinkClick r:id="rId11" tooltip="Штрейхер, Юлиус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Штрейхер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главный редактор газеты «Штурмовик» 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  <a:hlinkClick r:id="rId12" tooltip="Шахт, Ялма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Ялмар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12" tooltip="Шахт, Ялма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Шахт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министр экономики перед войной.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13" tooltip="Функ, Вальте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Вальтер Функ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министр экономики после Шахта.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14" tooltip="Крупп, Густав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Густав Крупп фон Болен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  <a:hlinkClick r:id="rId14" tooltip="Крупп, Густав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унд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14" tooltip="Крупп, Густав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Гальбах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глава концерна «Фридрих Крупп».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15" tooltip="Дёниц, Карл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Карл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  <a:hlinkClick r:id="rId15" tooltip="Дёниц, Карл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Дёниц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главнокомандующий военно-морского флота Германии, после смерти Гитлера по его завещанию — президент Германии.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16" tooltip="Редер, Эрих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Эрих Редер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главнокомандующий ВМФ.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17" tooltip="Ширах, Бальдур ф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Бальдур фон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  <a:hlinkClick r:id="rId17" tooltip="Ширах, Бальдур ф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Ширах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  <a:hlinkClick r:id="rId18" tooltip="Гитлерюген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Гитлерюгенда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19" tooltip="Заукель, Фриц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Фриц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  <a:hlinkClick r:id="rId19" tooltip="Заукель, Фриц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Заукель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руководитель принудительными депортациями в рейх рабочей силы с оккупированных территорий.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20" tooltip="Йодль, Альфре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Альфред Йодль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начальник штаба оперативного руководства ОКВ.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21" tooltip="Борман, Марти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Мартин Борман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глава партийной канцелярии, обвинялся заочно.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22" tooltip="Папен, Франц ф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Франц фон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  <a:hlinkClick r:id="rId22" tooltip="Папен, Франц ф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Папен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канцлер Германии до Гитлера, затем посол в Австрии и Турции.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23" tooltip="Артур Зейсс-Инквар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Артур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  <a:hlinkClick r:id="rId23" tooltip="Артур Зейсс-Инквар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Зейсс-Инкварт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канцлер Австрии, затем имперский комиссар оккупированной Голландии.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24" tooltip="Шпеер, Альбер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Альберт Шпеер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имперский министр вооружений.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25" tooltip="Константин фон Нейра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Константин фон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  <a:hlinkClick r:id="rId25" tooltip="Константин фон Нейра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Нейрат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в первые годы правления Гитлера министр иностранных дел.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  <a:hlinkClick r:id="rId26" tooltip="Фриче, Ганс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Ганс Фриче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руководитель отдела печати и радиовещания в министерстве пропаганды. </a:t>
            </a:r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ru-RU" altLang="ru-RU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2435" y="116187"/>
            <a:ext cx="2409565" cy="1807175"/>
          </a:xfrm>
          <a:prstGeom prst="rect">
            <a:avLst/>
          </a:prstGeom>
          <a:noFill/>
        </p:spPr>
      </p:pic>
      <p:pic>
        <p:nvPicPr>
          <p:cNvPr id="5124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9118" y="212583"/>
            <a:ext cx="2073318" cy="1554988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713" y="61216"/>
            <a:ext cx="5893165" cy="3460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dirty="0"/>
              <a:t>Преступными признаны организации: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17713" y="561254"/>
            <a:ext cx="6095456" cy="1400944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r>
              <a:rPr lang="ru-RU" sz="7200" dirty="0"/>
              <a:t>Национал-социалистская партия;</a:t>
            </a:r>
          </a:p>
          <a:p>
            <a:pPr eaLnBrk="1" hangingPunct="1">
              <a:defRPr/>
            </a:pPr>
            <a:r>
              <a:rPr lang="ru-RU" sz="7200" dirty="0"/>
              <a:t>Штурмовые отряды (СА);</a:t>
            </a:r>
          </a:p>
          <a:p>
            <a:pPr eaLnBrk="1" hangingPunct="1">
              <a:defRPr/>
            </a:pPr>
            <a:r>
              <a:rPr lang="ru-RU" sz="7200" dirty="0"/>
              <a:t>Охранные отряды Национал-социалистской партии (СС);</a:t>
            </a:r>
          </a:p>
          <a:p>
            <a:pPr eaLnBrk="1" hangingPunct="1">
              <a:defRPr/>
            </a:pPr>
            <a:r>
              <a:rPr lang="ru-RU" sz="7200" dirty="0"/>
              <a:t>Служба безопасности (СД);</a:t>
            </a:r>
          </a:p>
          <a:p>
            <a:pPr eaLnBrk="1" hangingPunct="1">
              <a:defRPr/>
            </a:pPr>
            <a:r>
              <a:rPr lang="ru-RU" sz="7200" dirty="0"/>
              <a:t>Государственная тайная полиция (гестапо);</a:t>
            </a:r>
          </a:p>
          <a:p>
            <a:pPr eaLnBrk="1" hangingPunct="1">
              <a:defRPr/>
            </a:pPr>
            <a:r>
              <a:rPr lang="ru-RU" sz="7200" dirty="0"/>
              <a:t>Правительственный кабинет;</a:t>
            </a:r>
          </a:p>
          <a:p>
            <a:pPr eaLnBrk="1" hangingPunct="1">
              <a:defRPr/>
            </a:pPr>
            <a:r>
              <a:rPr lang="ru-RU" sz="7200" dirty="0"/>
              <a:t>Генштаб</a:t>
            </a:r>
            <a:r>
              <a:rPr lang="ru-RU" dirty="0"/>
              <a:t>. 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1524001" y="19917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6399" name="Group 15"/>
          <p:cNvGraphicFramePr>
            <a:graphicFrameLocks noGrp="1"/>
          </p:cNvGraphicFramePr>
          <p:nvPr/>
        </p:nvGraphicFramePr>
        <p:xfrm>
          <a:off x="1524000" y="2176463"/>
          <a:ext cx="208280" cy="5181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990107" y="2311511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Обвинения: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09361" y="2811782"/>
            <a:ext cx="9289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defRPr/>
            </a:pPr>
            <a:r>
              <a:rPr lang="ru-RU" sz="2800" b="1" u="sng" dirty="0"/>
              <a:t>Преступления против мира:</a:t>
            </a:r>
            <a:endParaRPr lang="ru-RU" sz="2800" u="sng" dirty="0"/>
          </a:p>
          <a:p>
            <a:pPr marL="990600" lvl="1" indent="-533400">
              <a:defRPr/>
            </a:pPr>
            <a:r>
              <a:rPr lang="ru-RU" sz="1400" dirty="0"/>
              <a:t>    «Все обвиняемые и различные другие лица в течение ряда лет до 8 мая 1945 года участвовали в планировании, подготовке, развязывании и ведении агрессивных войн, которые также являлись войнами в нарушение международных договоров, соглашений и обязательств».</a:t>
            </a:r>
          </a:p>
        </p:txBody>
      </p:sp>
      <p:pic>
        <p:nvPicPr>
          <p:cNvPr id="9" name="Picture 6" descr="i?id=44604473&amp;tov=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021" y="2942049"/>
            <a:ext cx="2093957" cy="114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616366" y="4156431"/>
            <a:ext cx="39293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90000"/>
              </a:lnSpc>
              <a:defRPr/>
            </a:pPr>
            <a:r>
              <a:rPr lang="ru-RU" sz="2400" b="1" u="sng" dirty="0"/>
              <a:t>Преступления против человечности:</a:t>
            </a:r>
            <a:endParaRPr lang="ru-RU" sz="2400" u="sng" dirty="0"/>
          </a:p>
          <a:p>
            <a:pPr marL="990600" lvl="1" indent="-533400">
              <a:lnSpc>
                <a:spcPct val="90000"/>
              </a:lnSpc>
              <a:defRPr/>
            </a:pPr>
            <a:r>
              <a:rPr lang="ru-RU" sz="1400" dirty="0"/>
              <a:t>Обвиняемые проводили политику преследования, репрессий и истребления врагов нацистского правительства. Нацисты бросали в тюрьмы людей без судебного процесса, подвергали их преследованиям, унижениям, порабощению, пыткам, убивали их.</a:t>
            </a:r>
          </a:p>
        </p:txBody>
      </p:sp>
      <p:pic>
        <p:nvPicPr>
          <p:cNvPr id="11" name="Picture 17" descr="i?id=7040063&amp;tov=7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568" y="5132676"/>
            <a:ext cx="2189477" cy="163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646282" y="4061401"/>
            <a:ext cx="5215317" cy="255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90000"/>
              </a:lnSpc>
              <a:defRPr/>
            </a:pPr>
            <a:r>
              <a:rPr lang="ru-RU" sz="2400" b="1" u="sng" dirty="0"/>
              <a:t>Военные преступления:</a:t>
            </a:r>
            <a:endParaRPr lang="ru-RU" sz="2400" u="sng" dirty="0"/>
          </a:p>
          <a:p>
            <a:pPr marL="1079500" lvl="1" indent="-290513">
              <a:lnSpc>
                <a:spcPct val="90000"/>
              </a:lnSpc>
              <a:defRPr/>
            </a:pPr>
            <a:r>
              <a:rPr lang="ru-RU" sz="1400" dirty="0"/>
              <a:t>Убийства и жестокое обращение с гражданским населением на оккупированных территориях;</a:t>
            </a:r>
          </a:p>
          <a:p>
            <a:pPr marL="1079500" lvl="1" indent="-290513">
              <a:lnSpc>
                <a:spcPct val="90000"/>
              </a:lnSpc>
              <a:defRPr/>
            </a:pPr>
            <a:r>
              <a:rPr lang="ru-RU" sz="1400" dirty="0"/>
              <a:t>Увод гражданского населения оккупированных территорий в рабство и для других целей;</a:t>
            </a:r>
          </a:p>
          <a:p>
            <a:pPr marL="1079500" lvl="1" indent="-290513">
              <a:lnSpc>
                <a:spcPct val="90000"/>
              </a:lnSpc>
              <a:defRPr/>
            </a:pPr>
            <a:r>
              <a:rPr lang="ru-RU" sz="1400" dirty="0"/>
              <a:t>Убийства и жестокое обращение с военнопленными и военнослужащими стран, с которыми Германия находилась в состоянии войны;</a:t>
            </a:r>
          </a:p>
          <a:p>
            <a:pPr marL="1079500" lvl="1" indent="-290513">
              <a:lnSpc>
                <a:spcPct val="90000"/>
              </a:lnSpc>
              <a:defRPr/>
            </a:pPr>
            <a:r>
              <a:rPr lang="ru-RU" sz="1400" dirty="0"/>
              <a:t>Бесцельные разрушения больших и малых городов и деревень, опустошения, не оправданные военной необходимостью;</a:t>
            </a:r>
          </a:p>
          <a:p>
            <a:pPr marL="1079500" lvl="1" indent="-290513">
              <a:lnSpc>
                <a:spcPct val="90000"/>
              </a:lnSpc>
              <a:defRPr/>
            </a:pPr>
            <a:r>
              <a:rPr lang="ru-RU" sz="1400" dirty="0"/>
              <a:t>Германизация оккупированных территорий.</a:t>
            </a:r>
          </a:p>
        </p:txBody>
      </p:sp>
      <p:pic>
        <p:nvPicPr>
          <p:cNvPr id="13" name="Picture 9" descr="i?id=29808560&amp;tov=4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8768" y="4672939"/>
            <a:ext cx="1070112" cy="179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06792" y="1432916"/>
            <a:ext cx="1550633" cy="1550634"/>
          </a:xfrm>
          <a:prstGeom prst="rect">
            <a:avLst/>
          </a:prstGeom>
          <a:noFill/>
        </p:spPr>
      </p:pic>
      <p:sp>
        <p:nvSpPr>
          <p:cNvPr id="5128" name="AutoShape 8" descr="Картинки по запросу НСДАП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41911" y="223547"/>
            <a:ext cx="1550633" cy="1554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Содержимое 4" descr="3.jpg">
            <a:extLst>
              <a:ext uri="{FF2B5EF4-FFF2-40B4-BE49-F238E27FC236}">
                <a16:creationId xmlns:a16="http://schemas.microsoft.com/office/drawing/2014/main" id="{AE88BEAB-67AF-B557-0C5D-5FECFFA10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0988" y="0"/>
            <a:ext cx="8281012" cy="5308461"/>
          </a:xfrm>
          <a:solidFill>
            <a:schemeClr val="bg1"/>
          </a:solidFill>
        </p:spPr>
      </p:pic>
      <p:sp>
        <p:nvSpPr>
          <p:cNvPr id="16387" name="Прямоугольник 2">
            <a:extLst>
              <a:ext uri="{FF2B5EF4-FFF2-40B4-BE49-F238E27FC236}">
                <a16:creationId xmlns:a16="http://schemas.microsoft.com/office/drawing/2014/main" id="{0D81D535-A502-41FD-50D9-2DE6752E2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74" y="5416961"/>
            <a:ext cx="11466046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лагерь организован в 1933 году в Бухенвальде, в Европе самыми большими были лагеря: Освенцим, Бухенвальд, Собибор (Треблинка), Дахау, Майданек, Заксенхаузен, Равенсбрюк, Маутхаузен. </a:t>
            </a:r>
            <a:endParaRPr lang="ru-RU" altLang="ru-RU" dirty="0"/>
          </a:p>
        </p:txBody>
      </p:sp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C6C9B939-4E5F-4390-EE9E-E035CE5EA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74" y="0"/>
            <a:ext cx="3887032" cy="56466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dirty="0"/>
              <a:t>Лагеря смерти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685AAD-2138-8B1E-A925-E1518556C126}"/>
              </a:ext>
            </a:extLst>
          </p:cNvPr>
          <p:cNvSpPr txBox="1"/>
          <p:nvPr/>
        </p:nvSpPr>
        <p:spPr>
          <a:xfrm>
            <a:off x="102296" y="952086"/>
            <a:ext cx="6097836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Flex"/>
              </a:rPr>
              <a:t>Бухенвальд - один из крупнейших нацистских концлагерей. За годы существования лагеря через него прошли около 239 тысяч человек. Над заключенными, содержавшимися в невыносимых условиях, в проводились медицинские эксперименты. 65 тысяч из них были замучены насмерть.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5B8910-467C-CDEC-E0E4-4C7FEE235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6" y="3429000"/>
            <a:ext cx="3310583" cy="22033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2A6B23-C00E-9E55-9F5A-7ED3E268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232" y="467343"/>
            <a:ext cx="3299169" cy="48198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0A1722-63E8-5FB4-0905-609680CA5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893" y="3077035"/>
            <a:ext cx="4505325" cy="3524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E74E17-B1BC-D700-0DE4-338BDE0A6FCB}"/>
              </a:ext>
            </a:extLst>
          </p:cNvPr>
          <p:cNvSpPr txBox="1"/>
          <p:nvPr/>
        </p:nvSpPr>
        <p:spPr>
          <a:xfrm>
            <a:off x="4227264" y="113400"/>
            <a:ext cx="37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000" b="1" i="0" dirty="0">
                <a:effectLst/>
                <a:latin typeface="Linux Libertine"/>
              </a:rPr>
              <a:t>Бухенвальд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8F2DCC-3734-F700-FEB7-EBF8AB8C9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58" y="300037"/>
            <a:ext cx="97536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090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2621</TotalTime>
  <Words>1317</Words>
  <Application>Microsoft Office PowerPoint</Application>
  <PresentationFormat>Широкоэкранный</PresentationFormat>
  <Paragraphs>112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Linux Libertine</vt:lpstr>
      <vt:lpstr>Montserrat</vt:lpstr>
      <vt:lpstr>RobotoFlex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Комитет из главных обвинителей: </vt:lpstr>
      <vt:lpstr>Презентация PowerPoint</vt:lpstr>
      <vt:lpstr>Суду были преданы:</vt:lpstr>
      <vt:lpstr>Преступными признаны организации:</vt:lpstr>
      <vt:lpstr>Лагеря смерти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лагерь смерти Саласпилс</vt:lpstr>
      <vt:lpstr>Презентация PowerPoint</vt:lpstr>
      <vt:lpstr>Презентация PowerPoint</vt:lpstr>
      <vt:lpstr>Из 18 млн. человек, попавших в фашистские концентрационные лагеря, погибло 11 млн. Практически полностью на оккупированных территориях было истреблено еврейское население. Эта трагедия целого народа вошла в историю как холокост.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Roger</dc:creator>
  <cp:lastModifiedBy>Roger</cp:lastModifiedBy>
  <cp:revision>7</cp:revision>
  <dcterms:created xsi:type="dcterms:W3CDTF">2024-04-11T06:51:37Z</dcterms:created>
  <dcterms:modified xsi:type="dcterms:W3CDTF">2024-05-18T13:48:09Z</dcterms:modified>
</cp:coreProperties>
</file>