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5" r:id="rId9"/>
    <p:sldId id="268" r:id="rId10"/>
    <p:sldId id="266" r:id="rId11"/>
    <p:sldId id="267" r:id="rId12"/>
    <p:sldId id="269" r:id="rId13"/>
    <p:sldId id="264" r:id="rId14"/>
    <p:sldId id="262" r:id="rId15"/>
    <p:sldId id="272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3" autoAdjust="0"/>
  </p:normalViewPr>
  <p:slideViewPr>
    <p:cSldViewPr>
      <p:cViewPr>
        <p:scale>
          <a:sx n="66" d="100"/>
          <a:sy n="66" d="100"/>
        </p:scale>
        <p:origin x="-922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410989-EC9B-4375-A7EF-59834D147E66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B9382-1F54-42D0-A229-DD21C1489B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410989-EC9B-4375-A7EF-59834D147E66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B9382-1F54-42D0-A229-DD21C1489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410989-EC9B-4375-A7EF-59834D147E66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B9382-1F54-42D0-A229-DD21C1489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410989-EC9B-4375-A7EF-59834D147E66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B9382-1F54-42D0-A229-DD21C1489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410989-EC9B-4375-A7EF-59834D147E66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B9382-1F54-42D0-A229-DD21C1489B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410989-EC9B-4375-A7EF-59834D147E66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B9382-1F54-42D0-A229-DD21C1489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410989-EC9B-4375-A7EF-59834D147E66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B9382-1F54-42D0-A229-DD21C1489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410989-EC9B-4375-A7EF-59834D147E66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B9382-1F54-42D0-A229-DD21C1489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410989-EC9B-4375-A7EF-59834D147E66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B9382-1F54-42D0-A229-DD21C1489B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410989-EC9B-4375-A7EF-59834D147E66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B9382-1F54-42D0-A229-DD21C1489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410989-EC9B-4375-A7EF-59834D147E66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B9382-1F54-42D0-A229-DD21C1489B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5410989-EC9B-4375-A7EF-59834D147E66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66B9382-1F54-42D0-A229-DD21C1489B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692696"/>
            <a:ext cx="7711440" cy="367240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dirty="0" smtClean="0"/>
              <a:t>Формирование чувства коллективизма и общения внутри класса за счет участия в командных подвижных играх.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365104"/>
            <a:ext cx="4411216" cy="1800200"/>
          </a:xfrm>
        </p:spPr>
        <p:txBody>
          <a:bodyPr>
            <a:normAutofit fontScale="92500"/>
          </a:bodyPr>
          <a:lstStyle/>
          <a:p>
            <a:r>
              <a:rPr lang="ru-RU" i="1" dirty="0" smtClean="0"/>
              <a:t>МБОУ «Гимназия №5 </a:t>
            </a:r>
          </a:p>
          <a:p>
            <a:r>
              <a:rPr lang="ru-RU" i="1" dirty="0" smtClean="0"/>
              <a:t>Учитель физической культуры </a:t>
            </a:r>
          </a:p>
          <a:p>
            <a:r>
              <a:rPr lang="ru-RU" i="1" dirty="0" smtClean="0"/>
              <a:t>Никифорова Наталья Владимировна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Снайперы или перестрелка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   Первый вариант</a:t>
            </a:r>
          </a:p>
          <a:p>
            <a:r>
              <a:rPr lang="ru-RU" sz="1800" dirty="0" smtClean="0"/>
              <a:t>Играющие делятся на две команды</a:t>
            </a:r>
          </a:p>
          <a:p>
            <a:r>
              <a:rPr lang="ru-RU" sz="1800" dirty="0" smtClean="0"/>
              <a:t>Задача: выбить противника мячом, не заступив за черту</a:t>
            </a:r>
          </a:p>
          <a:p>
            <a:pPr>
              <a:buNone/>
            </a:pPr>
            <a:r>
              <a:rPr lang="ru-RU" sz="1800" dirty="0" smtClean="0"/>
              <a:t>-Если выбивают игрока Вашей, он уходит на противоположное поле за противником,  команды вернуть могут игрока так: перебросить мяч, а игрок поймав мяч должен выбить противника.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Побеждает та команда в которой осталось больше игроков</a:t>
            </a:r>
            <a:endParaRPr lang="ru-RU" sz="1800" dirty="0"/>
          </a:p>
        </p:txBody>
      </p:sp>
      <p:pic>
        <p:nvPicPr>
          <p:cNvPr id="5" name="Содержимое 4" descr="https://opis-cdn.tinkoffjournal.ru/ip/qBMeFW1_e6uhiKYiPP_091QPDrG_tAv_6h_NRINLY1A/w:1200/aHR0cHM6Ly9pbWct/Y2RuLnRpbmtvZmZq/b3VybmFsLnJ1L3Vz/c3Itc3RyZWV0LWdh/bWVzXzExLjh3cHN5/Yi5wbmc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420888"/>
            <a:ext cx="3672408" cy="25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Сбей мяч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Играющие выстраиваются в две шеренги и становят­ся лицом друг к другу на расстоянии 10—15 м.</a:t>
            </a:r>
          </a:p>
          <a:p>
            <a:r>
              <a:rPr lang="ru-RU" dirty="0" smtClean="0"/>
              <a:t> Обе команды рассчитываются по порядку номеров.</a:t>
            </a:r>
          </a:p>
          <a:p>
            <a:r>
              <a:rPr lang="ru-RU" dirty="0" smtClean="0"/>
              <a:t> Перед носками играющих каждой шеренги проводят линию.</a:t>
            </a:r>
          </a:p>
          <a:p>
            <a:r>
              <a:rPr lang="ru-RU" dirty="0" smtClean="0"/>
              <a:t> Между шеренгами на равном расстоянии от них ставят стул и кладут на него мяч. </a:t>
            </a:r>
          </a:p>
          <a:p>
            <a:r>
              <a:rPr lang="ru-RU" dirty="0" smtClean="0"/>
              <a:t>Руководитель называет какой-нибудь номер. Игроки, имеющие этот номер, выбегают.</a:t>
            </a:r>
          </a:p>
          <a:p>
            <a:r>
              <a:rPr lang="ru-RU" dirty="0" smtClean="0"/>
              <a:t> Они должны добежать до противоположной шеренги, наступить ногой на линию и на обратном пути сбить со стула мяч</a:t>
            </a:r>
          </a:p>
          <a:p>
            <a:pPr>
              <a:buNone/>
            </a:pPr>
            <a:r>
              <a:rPr lang="ru-RU" dirty="0" smtClean="0"/>
              <a:t>. Команде, представитель которой это выполнит, опередив соперника, засчитывается очко.</a:t>
            </a:r>
          </a:p>
          <a:p>
            <a:pPr>
              <a:buNone/>
            </a:pPr>
            <a:r>
              <a:rPr lang="ru-RU" dirty="0" smtClean="0"/>
              <a:t>Побеждает команда, набравшая больше очков.</a:t>
            </a:r>
          </a:p>
          <a:p>
            <a:endParaRPr lang="ru-RU" dirty="0"/>
          </a:p>
        </p:txBody>
      </p:sp>
      <p:pic>
        <p:nvPicPr>
          <p:cNvPr id="7" name="Рисунок 6" descr="D:\НАТТИ\д_ед\3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645024"/>
            <a:ext cx="3600400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Передача, мяча по кругу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Две команды выстраиваются в затылок друг другу в два отдельных круга. Каждая команда выбирает ка­питана. Капитаны получают по волейбольному мячу. По сигналу каждый капитан поднимает мяч над голо­вой, передает его стоящему позади, и дальше мяч пере­ходит по кругу из рук в руки. Когда, обойдя крут, мяч возвращается к капитану, он направляет его впереди стоящим (т.е. в обратном направлении). После этого все по команде капитана поворачиваются спиной к цен­тру круга и передают мяч из рук в руки направо, за­тем все поворачиваются лицом к центру и передают мяч в обратном направления. Когда мяч возвращается к капитану, он поднимает его над головой. Выигрывает команда, у которой мяч быстрее вернется к капитану.</a:t>
            </a:r>
          </a:p>
          <a:p>
            <a:r>
              <a:rPr lang="ru-RU" dirty="0" smtClean="0"/>
              <a:t>Руководитель сначала проводит игру, построив всех в один общий круг. Когда играющие усвоят правила игры (как передавать мяч, когда и куда поворачивать­ся), он делит играющих на две команды и проводит соревнование между ними.</a:t>
            </a:r>
          </a:p>
          <a:p>
            <a:endParaRPr lang="ru-RU" dirty="0"/>
          </a:p>
        </p:txBody>
      </p:sp>
      <p:pic>
        <p:nvPicPr>
          <p:cNvPr id="6" name="Рисунок 5" descr="F:\ФотоТФ ...-03.04.2021\Фото\9FF1F3A6-6763-462B-BFC4-B697886DB3DC_1_105_c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996952"/>
            <a:ext cx="3528392" cy="251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«Хитрый мячик»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Детей разбивают на несколько групп по 7-10 человек и каждой группе выдается по мячу.</a:t>
            </a:r>
          </a:p>
          <a:p>
            <a:r>
              <a:rPr lang="ru-RU" dirty="0" smtClean="0"/>
              <a:t>Задача: кидать мяч между собой и не отрывать ноги от пола</a:t>
            </a:r>
          </a:p>
          <a:p>
            <a:r>
              <a:rPr lang="ru-RU" dirty="0" smtClean="0"/>
              <a:t>Кто нарушает правило выбывает</a:t>
            </a:r>
          </a:p>
          <a:p>
            <a:r>
              <a:rPr lang="ru-RU" dirty="0" smtClean="0"/>
              <a:t>Побеждает команда, которая сумеет продержаться дольше всех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717032"/>
            <a:ext cx="273630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ФотоТФ ...-03.04.2021\Фото\IMG_8166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412776"/>
            <a:ext cx="2808312" cy="201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03648" y="476672"/>
            <a:ext cx="7128792" cy="527872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Теоретические </a:t>
            </a:r>
            <a:r>
              <a:rPr lang="ru-RU" dirty="0" smtClean="0"/>
              <a:t>изучение литературы , наблюдение за младшими школьниками во время и после  командных игр позволяет сделать следующие выводы:</a:t>
            </a:r>
          </a:p>
          <a:p>
            <a:r>
              <a:rPr lang="ru-RU" dirty="0" smtClean="0"/>
              <a:t>Применение подвижных игр для учащихся начальной школы </a:t>
            </a:r>
            <a:r>
              <a:rPr lang="ru-RU" dirty="0" smtClean="0"/>
              <a:t>направлено </a:t>
            </a:r>
            <a:r>
              <a:rPr lang="ru-RU" dirty="0" smtClean="0"/>
              <a:t>на повышение уровня развития взаимоотношений со сверстниками</a:t>
            </a:r>
          </a:p>
          <a:p>
            <a:r>
              <a:rPr lang="ru-RU" dirty="0" smtClean="0"/>
              <a:t> увеличивает уровень положительных эмоций </a:t>
            </a:r>
          </a:p>
          <a:p>
            <a:r>
              <a:rPr lang="ru-RU" dirty="0" smtClean="0"/>
              <a:t> вызывает эмоциональный подъем</a:t>
            </a:r>
          </a:p>
          <a:p>
            <a:r>
              <a:rPr lang="ru-RU" dirty="0" smtClean="0"/>
              <a:t>повышает доброжелательную атмосферу в классе и желание школьников больше общаться</a:t>
            </a:r>
          </a:p>
          <a:p>
            <a:r>
              <a:rPr lang="ru-RU" dirty="0" smtClean="0"/>
              <a:t>Сотрудничество педагогов формирует в детском коллективе дух товарищества и веры в свои силы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800" i="1" dirty="0" smtClean="0"/>
              <a:t>      Таким </a:t>
            </a:r>
            <a:r>
              <a:rPr lang="ru-RU" sz="3800" i="1" dirty="0" smtClean="0"/>
              <a:t>образом, можно сделать вывод, что  введение командных подвижных игр </a:t>
            </a:r>
            <a:r>
              <a:rPr lang="ru-RU" sz="4000" i="1" dirty="0" smtClean="0"/>
              <a:t>способствуют объединению коллектива, массовому охвату детей физическими упражнениями, являются замечательным средством всестороннего физического и  развития</a:t>
            </a:r>
            <a:endParaRPr lang="ru-RU" sz="4000" i="1" dirty="0"/>
          </a:p>
        </p:txBody>
      </p:sp>
      <p:pic>
        <p:nvPicPr>
          <p:cNvPr id="4" name="Рисунок 3" descr="D:\НАТТИ\д_ед\dff5d498-4922-5256-b153-760dd9e2fd8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653136"/>
            <a:ext cx="2664296" cy="1800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smtClean="0"/>
              <a:t>Благодарю за внимание!</a:t>
            </a:r>
            <a:br>
              <a:rPr lang="ru-RU" i="1" dirty="0" smtClean="0"/>
            </a:br>
            <a:r>
              <a:rPr lang="ru-RU" sz="2200" i="1" dirty="0" smtClean="0"/>
              <a:t>Легких будней</a:t>
            </a:r>
            <a:endParaRPr lang="ru-RU" sz="2200" i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16832"/>
            <a:ext cx="5441156" cy="361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Список используемой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024824" cy="4663440"/>
          </a:xfrm>
        </p:spPr>
        <p:txBody>
          <a:bodyPr>
            <a:normAutofit/>
          </a:bodyPr>
          <a:lstStyle/>
          <a:p>
            <a:r>
              <a:rPr lang="ru-RU" sz="1600" i="1" dirty="0" smtClean="0"/>
              <a:t>Громова О. Е. Спортивные игры для детей. - М.: ТЦ Сфера, 2003.</a:t>
            </a:r>
          </a:p>
          <a:p>
            <a:r>
              <a:rPr lang="ru-RU" sz="1600" i="1" dirty="0" smtClean="0"/>
              <a:t>Физическая культура 2-4 класс Уроки двигательной активности Е.М. Елизарова</a:t>
            </a:r>
          </a:p>
          <a:p>
            <a:r>
              <a:rPr lang="ru-RU" sz="1600" i="1" dirty="0" smtClean="0"/>
              <a:t>.В.А. Лепешкин Подвижные игры для детей: Пособие для учителей физкультуры.- М.: Пресса 2004</a:t>
            </a:r>
          </a:p>
          <a:p>
            <a:r>
              <a:rPr lang="ru-RU" sz="1600" i="1" dirty="0" smtClean="0"/>
              <a:t>Уроки физкультуры в начальной школе 1-4. М.: Школьная пресса, 2—3.-224с.</a:t>
            </a:r>
          </a:p>
          <a:p>
            <a:r>
              <a:rPr lang="en-US" sz="1600" i="1" dirty="0" smtClean="0"/>
              <a:t>https://elar.rsvpu.ru/bitstream/123456789/20900/1/RSVPU_2017_488.pdf</a:t>
            </a:r>
            <a:endParaRPr lang="ru-RU" sz="1600" i="1" dirty="0" smtClean="0"/>
          </a:p>
          <a:p>
            <a:r>
              <a:rPr lang="ru-RU" sz="1600" i="1" dirty="0" smtClean="0"/>
              <a:t>Картинки взяты из интернет ресурсов</a:t>
            </a:r>
          </a:p>
          <a:p>
            <a:endParaRPr lang="ru-RU" dirty="0"/>
          </a:p>
        </p:txBody>
      </p:sp>
      <p:pic>
        <p:nvPicPr>
          <p:cNvPr id="4" name="Рисунок 3" descr="https://37dent.ru/wp-content/uploads/c/2/8/c28a85e21275af5cac6adafababadee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437112"/>
            <a:ext cx="283691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71452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ЦЕЛЬ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Изучить влияние подвижных командных игр на формирование коллективизма и развитие взаимоотношений со сверстниками на примере младшего школьного возраста</a:t>
            </a:r>
            <a:endParaRPr lang="ru-RU" sz="2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2060848"/>
            <a:ext cx="3657600" cy="4126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Задачи:</a:t>
            </a:r>
          </a:p>
          <a:p>
            <a:r>
              <a:rPr lang="ru-RU" sz="1700" dirty="0" smtClean="0"/>
              <a:t>Рассмотреть  эмоционально- волевую сферу младшего школьника</a:t>
            </a:r>
          </a:p>
          <a:p>
            <a:r>
              <a:rPr lang="ru-RU" sz="1700" dirty="0" smtClean="0"/>
              <a:t>Особенности взаимоотношений в младшем школьном возрасте</a:t>
            </a:r>
          </a:p>
          <a:p>
            <a:r>
              <a:rPr lang="ru-RU" sz="1700" dirty="0" smtClean="0"/>
              <a:t>Рассмотреть особенности командных подвижных игр</a:t>
            </a:r>
          </a:p>
          <a:p>
            <a:pPr>
              <a:buNone/>
            </a:pPr>
            <a:r>
              <a:rPr lang="ru-RU" sz="1700" dirty="0" smtClean="0"/>
              <a:t>-Командные подвижные игры</a:t>
            </a:r>
          </a:p>
          <a:p>
            <a:r>
              <a:rPr lang="ru-RU" sz="1700" dirty="0" smtClean="0"/>
              <a:t>Предоставить результаты  основанные на  методе: </a:t>
            </a:r>
          </a:p>
          <a:p>
            <a:pPr>
              <a:buNone/>
            </a:pPr>
            <a:r>
              <a:rPr lang="ru-RU" sz="1700" dirty="0" smtClean="0"/>
              <a:t>-опытно –практическая деятельность </a:t>
            </a:r>
          </a:p>
          <a:p>
            <a:pPr>
              <a:buNone/>
            </a:pPr>
            <a:endParaRPr lang="ru-RU" sz="17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8162" y="3068960"/>
            <a:ext cx="2974975" cy="266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85042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Эмоционально волевая сфера младшего школьника характеризуется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268760"/>
            <a:ext cx="3657600" cy="4918680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/>
              <a:t>Легкой отзывчивостью и окрашенностью восприятия к умственной и физической деятельности</a:t>
            </a:r>
          </a:p>
          <a:p>
            <a:pPr>
              <a:buNone/>
            </a:pPr>
            <a:endParaRPr lang="ru-RU" sz="1600" dirty="0" smtClean="0"/>
          </a:p>
          <a:p>
            <a:r>
              <a:rPr lang="ru-RU" sz="1600" dirty="0" smtClean="0"/>
              <a:t>Непосредственностью выражения  своих переживаний (радость, печаль, страх…)</a:t>
            </a:r>
          </a:p>
          <a:p>
            <a:pPr>
              <a:buNone/>
            </a:pPr>
            <a:endParaRPr lang="ru-RU" sz="1600" dirty="0" smtClean="0"/>
          </a:p>
          <a:p>
            <a:r>
              <a:rPr lang="ru-RU" sz="1600" dirty="0" smtClean="0"/>
              <a:t>Большой эмоциональной неустойчивостью, частой сменой настроения (на общем фоне бодрости, веселости и беззаботности)</a:t>
            </a:r>
          </a:p>
          <a:p>
            <a:endParaRPr lang="ru-RU" sz="1600" dirty="0" smtClean="0"/>
          </a:p>
          <a:p>
            <a:r>
              <a:rPr lang="ru-RU" sz="1600" dirty="0" smtClean="0"/>
              <a:t>Эмоциями и чувствами, которые слабо осознаются, мимика других воспринимается неверно (плохо развито чувство сопереживания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268760"/>
            <a:ext cx="3657600" cy="16561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dirty="0" smtClean="0"/>
              <a:t>Эмоционально значимым фактором для мл. школьника являются </a:t>
            </a:r>
          </a:p>
          <a:p>
            <a:pPr>
              <a:buNone/>
            </a:pPr>
            <a:r>
              <a:rPr lang="ru-RU" sz="1600" dirty="0" smtClean="0"/>
              <a:t>не только игры и общение, но и успех ,оценка этих успехов учителем и сверстниками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endParaRPr lang="ru-RU" sz="1600" dirty="0"/>
          </a:p>
        </p:txBody>
      </p:sp>
      <p:pic>
        <p:nvPicPr>
          <p:cNvPr id="2051" name="Picture 3" descr="C:\Users\Zver\Desktop\photo_2023-11-20_15-02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284983"/>
            <a:ext cx="3312368" cy="2592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Особенности взаимоотношений в младшем школьном возрасте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800" dirty="0" smtClean="0"/>
              <a:t>В 1 классе ведущую роль в личных отношениях играет педагог</a:t>
            </a:r>
          </a:p>
          <a:p>
            <a:r>
              <a:rPr lang="ru-RU" sz="1800" dirty="0" smtClean="0"/>
              <a:t>В мл. </a:t>
            </a:r>
            <a:r>
              <a:rPr lang="ru-RU" sz="1800" dirty="0" err="1" smtClean="0"/>
              <a:t>шк</a:t>
            </a:r>
            <a:r>
              <a:rPr lang="ru-RU" sz="1800" dirty="0" smtClean="0"/>
              <a:t>. возрасте начинают складываться навыки общественного поведения: коллективизм, ответственность за поступки, товарищество, взаимопомощь</a:t>
            </a:r>
          </a:p>
          <a:p>
            <a:pPr>
              <a:buNone/>
            </a:pPr>
            <a:r>
              <a:rPr lang="ru-RU" sz="1800" dirty="0" smtClean="0"/>
              <a:t> к 9-10 годам в группе появляются лидеры, как правило эти дети общительны, инициативны, имеют неплохие способности, хорошую фантазию</a:t>
            </a:r>
          </a:p>
          <a:p>
            <a:pPr>
              <a:buNone/>
            </a:pPr>
            <a:r>
              <a:rPr lang="ru-RU" sz="1800" dirty="0" smtClean="0"/>
              <a:t>Есть дети которые не пользуются популярностью, как правило они драчливы, грубы, вспыльчивы, капризны, неаккуратны, замкнуты. Могут ябедничать и жадничать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700" dirty="0" smtClean="0"/>
              <a:t>К концу мл. </a:t>
            </a:r>
            <a:r>
              <a:rPr lang="ru-RU" sz="1700" dirty="0" err="1" smtClean="0"/>
              <a:t>шк</a:t>
            </a:r>
            <a:r>
              <a:rPr lang="ru-RU" sz="1700" dirty="0" smtClean="0"/>
              <a:t>. возраста в приоритете выступают организаторские способности, самостоятельность, уверенность в себе и честность</a:t>
            </a:r>
          </a:p>
          <a:p>
            <a:pPr>
              <a:buNone/>
            </a:pPr>
            <a:r>
              <a:rPr lang="ru-RU" sz="1700" dirty="0" smtClean="0"/>
              <a:t>Непопулярны становятся  общественно пассивные, недобросовестные к труду дети</a:t>
            </a:r>
          </a:p>
          <a:p>
            <a:pPr>
              <a:buNone/>
            </a:pPr>
            <a:r>
              <a:rPr lang="ru-RU" sz="1700" dirty="0" smtClean="0"/>
              <a:t>Младшие школьники  стремятся найти место в коллективе и завоевать уважение товарищей. Для этого они вынуждены считаться с мнением коллектива, подчиниться правилам и традициям</a:t>
            </a:r>
          </a:p>
          <a:p>
            <a:pPr>
              <a:buNone/>
            </a:pPr>
            <a:r>
              <a:rPr lang="ru-RU" sz="1700" dirty="0" smtClean="0"/>
              <a:t>Благодаря этому формируются нравственные чувства и стремления.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Классификация подвижных игр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568440" cy="46634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600" dirty="0" smtClean="0"/>
              <a:t>1.Командные и некомандные</a:t>
            </a:r>
          </a:p>
          <a:p>
            <a:pPr>
              <a:buNone/>
            </a:pPr>
            <a:r>
              <a:rPr lang="ru-RU" sz="1600" dirty="0" smtClean="0"/>
              <a:t>2.Игры делят по нагрузке</a:t>
            </a:r>
          </a:p>
          <a:p>
            <a:pPr>
              <a:buNone/>
            </a:pPr>
            <a:r>
              <a:rPr lang="ru-RU" sz="1600" dirty="0" smtClean="0"/>
              <a:t>-малой подвижные </a:t>
            </a:r>
          </a:p>
          <a:p>
            <a:pPr>
              <a:buNone/>
            </a:pPr>
            <a:r>
              <a:rPr lang="ru-RU" sz="1600" dirty="0" smtClean="0"/>
              <a:t>-средней подвижности</a:t>
            </a:r>
          </a:p>
          <a:p>
            <a:pPr>
              <a:buNone/>
            </a:pPr>
            <a:r>
              <a:rPr lang="ru-RU" sz="1600" dirty="0" smtClean="0"/>
              <a:t>-большой подвижности</a:t>
            </a:r>
          </a:p>
          <a:p>
            <a:pPr>
              <a:buNone/>
            </a:pPr>
            <a:r>
              <a:rPr lang="ru-RU" sz="1600" dirty="0" smtClean="0"/>
              <a:t>3.Игры направленные на развитие определенных качеств (для совершенствования ловкости, быстроты, ориентировки в пространстве, развитие силы и т.д.)</a:t>
            </a:r>
          </a:p>
          <a:p>
            <a:pPr>
              <a:buNone/>
            </a:pPr>
            <a:r>
              <a:rPr lang="ru-RU" sz="1600" dirty="0" smtClean="0"/>
              <a:t>4.Игры основанные на видах спорта</a:t>
            </a:r>
          </a:p>
          <a:p>
            <a:pPr>
              <a:buNone/>
            </a:pPr>
            <a:r>
              <a:rPr lang="ru-RU" sz="1600" dirty="0" smtClean="0"/>
              <a:t>(футбол, баскетбол, волейбол…)</a:t>
            </a:r>
          </a:p>
          <a:p>
            <a:pPr>
              <a:buNone/>
            </a:pPr>
            <a:r>
              <a:rPr lang="ru-RU" sz="1600" dirty="0" smtClean="0"/>
              <a:t>5. Игры с предметами и без предметов</a:t>
            </a:r>
          </a:p>
          <a:p>
            <a:pPr>
              <a:buNone/>
            </a:pPr>
            <a:r>
              <a:rPr lang="ru-RU" sz="1600" dirty="0" smtClean="0"/>
              <a:t>6. По содержанию (творческие, сюжетные, игры состязания…)</a:t>
            </a:r>
          </a:p>
          <a:p>
            <a:pPr>
              <a:buNone/>
            </a:pPr>
            <a:r>
              <a:rPr lang="ru-RU" sz="1600" dirty="0" smtClean="0"/>
              <a:t>7. По степени сложности </a:t>
            </a:r>
          </a:p>
          <a:p>
            <a:pPr>
              <a:buNone/>
            </a:pPr>
            <a:r>
              <a:rPr lang="ru-RU" sz="1600" dirty="0" smtClean="0"/>
              <a:t>8. По форме организации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https://fsd.multiurok.ru/html/2022/12/25/s_63a8528cb18cf/phphW8kUx_igry-na-bystrotu_html_6364b02e0caaf93.pn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5" y="2530989"/>
            <a:ext cx="3240359" cy="265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Командные подвижные игры и их особенности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4648560" cy="46634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Подвижные игры играют значимую роль в развитии целого комплекса </a:t>
            </a:r>
            <a:r>
              <a:rPr lang="ru-RU" sz="1800" b="1" u="sng" dirty="0" smtClean="0"/>
              <a:t>физических качеств:</a:t>
            </a:r>
          </a:p>
          <a:p>
            <a:r>
              <a:rPr lang="ru-RU" sz="1800" dirty="0" smtClean="0"/>
              <a:t>Скоростных</a:t>
            </a:r>
          </a:p>
          <a:p>
            <a:r>
              <a:rPr lang="ru-RU" sz="1800" dirty="0" smtClean="0"/>
              <a:t>Координационных</a:t>
            </a:r>
          </a:p>
          <a:p>
            <a:r>
              <a:rPr lang="ru-RU" sz="1800" dirty="0" smtClean="0"/>
              <a:t>Силовых способностей</a:t>
            </a:r>
          </a:p>
          <a:p>
            <a:r>
              <a:rPr lang="ru-RU" sz="1800" dirty="0" smtClean="0"/>
              <a:t> выносливости</a:t>
            </a:r>
          </a:p>
          <a:p>
            <a:r>
              <a:rPr lang="ru-RU" sz="1800" dirty="0" smtClean="0"/>
              <a:t>  гибкости</a:t>
            </a:r>
          </a:p>
          <a:p>
            <a:pPr>
              <a:buNone/>
            </a:pPr>
            <a:r>
              <a:rPr lang="ru-RU" sz="1800" dirty="0" smtClean="0"/>
              <a:t>Развивают мгновенную реакцию на меняющуюся ситуацию.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b="1" u="sng" dirty="0" smtClean="0"/>
              <a:t>воспитывают:</a:t>
            </a:r>
          </a:p>
          <a:p>
            <a:pPr>
              <a:buNone/>
            </a:pPr>
            <a:r>
              <a:rPr lang="ru-RU" sz="1800" dirty="0" smtClean="0"/>
              <a:t>Чувство товарищества</a:t>
            </a:r>
          </a:p>
          <a:p>
            <a:pPr>
              <a:buNone/>
            </a:pPr>
            <a:r>
              <a:rPr lang="ru-RU" sz="1800" dirty="0" smtClean="0"/>
              <a:t>Солидарности</a:t>
            </a:r>
          </a:p>
          <a:p>
            <a:pPr>
              <a:buNone/>
            </a:pPr>
            <a:r>
              <a:rPr lang="ru-RU" sz="1800" dirty="0" smtClean="0"/>
              <a:t>Ответственности</a:t>
            </a:r>
          </a:p>
          <a:p>
            <a:pPr>
              <a:buNone/>
            </a:pPr>
            <a:r>
              <a:rPr lang="ru-RU" sz="1800" dirty="0" smtClean="0"/>
              <a:t>коллективизм</a:t>
            </a:r>
          </a:p>
          <a:p>
            <a:endParaRPr lang="ru-RU" sz="1800" dirty="0"/>
          </a:p>
        </p:txBody>
      </p:sp>
      <p:pic>
        <p:nvPicPr>
          <p:cNvPr id="6" name="Рисунок 5" descr="D:\НАТТИ\д_ед\e2bf3b11df0b872112757f1c2fee6e32_X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140968"/>
            <a:ext cx="3384376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командных подвижных игр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Захват флага</a:t>
            </a:r>
          </a:p>
          <a:p>
            <a:r>
              <a:rPr lang="ru-RU" dirty="0" smtClean="0"/>
              <a:t>Снайперы</a:t>
            </a:r>
          </a:p>
          <a:p>
            <a:r>
              <a:rPr lang="ru-RU" dirty="0" smtClean="0"/>
              <a:t>Бег за флажками</a:t>
            </a:r>
          </a:p>
          <a:p>
            <a:r>
              <a:rPr lang="ru-RU" dirty="0" smtClean="0"/>
              <a:t>Сбей мяч</a:t>
            </a:r>
          </a:p>
          <a:p>
            <a:r>
              <a:rPr lang="ru-RU" dirty="0" smtClean="0"/>
              <a:t>Волки и овцы</a:t>
            </a:r>
          </a:p>
          <a:p>
            <a:r>
              <a:rPr lang="ru-RU" dirty="0" smtClean="0"/>
              <a:t>Воробьи и вороны</a:t>
            </a:r>
          </a:p>
          <a:p>
            <a:r>
              <a:rPr lang="ru-RU" dirty="0" smtClean="0"/>
              <a:t>Хитрый мячик</a:t>
            </a:r>
          </a:p>
          <a:p>
            <a:r>
              <a:rPr lang="ru-RU" dirty="0" smtClean="0"/>
              <a:t>Передача мяча по кругу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068960"/>
            <a:ext cx="388843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922432"/>
          </a:xfrm>
        </p:spPr>
        <p:txBody>
          <a:bodyPr/>
          <a:lstStyle/>
          <a:p>
            <a:r>
              <a:rPr lang="ru-RU" dirty="0" smtClean="0"/>
              <a:t>                 Захват флага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196752"/>
            <a:ext cx="3657600" cy="49906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dirty="0" smtClean="0"/>
              <a:t>Участвуют две команды. Площадка на две равные части.</a:t>
            </a:r>
          </a:p>
          <a:p>
            <a:pPr>
              <a:buNone/>
            </a:pPr>
            <a:r>
              <a:rPr lang="ru-RU" sz="1200" dirty="0" smtClean="0"/>
              <a:t>Каждая команда устанавливает свой флаг на видном месте в конце своей территории.</a:t>
            </a:r>
          </a:p>
          <a:p>
            <a:pPr>
              <a:buNone/>
            </a:pPr>
            <a:r>
              <a:rPr lang="ru-RU" sz="1200" dirty="0" smtClean="0"/>
              <a:t> Задача обеих команд - захватить флаг противника и пронести его на свою территорию . </a:t>
            </a:r>
          </a:p>
          <a:p>
            <a:pPr>
              <a:buNone/>
            </a:pPr>
            <a:r>
              <a:rPr lang="ru-RU" sz="1200" dirty="0" smtClean="0"/>
              <a:t>В случае захвата флага несколькими игроками флаг разрешается передавать, но не бросать.</a:t>
            </a:r>
            <a:br>
              <a:rPr lang="ru-RU" sz="1200" dirty="0" smtClean="0"/>
            </a:br>
            <a:r>
              <a:rPr lang="ru-RU" sz="1200" dirty="0" smtClean="0"/>
              <a:t>Вокруг места, где установлен флаг, очерчивается круг радиусом 2-3 метра. Здесь нельзя ловить противника. Это спасительная зона, можно сказать – домик. </a:t>
            </a:r>
          </a:p>
          <a:p>
            <a:pPr>
              <a:buNone/>
            </a:pPr>
            <a:r>
              <a:rPr lang="ru-RU" sz="1200" dirty="0" smtClean="0"/>
              <a:t>. Флаг могут защищать не более трёх человек (это как договорятся команды, зависит от количества играющих). </a:t>
            </a:r>
          </a:p>
          <a:p>
            <a:pPr>
              <a:buNone/>
            </a:pPr>
            <a:r>
              <a:rPr lang="ru-RU" sz="1200" dirty="0" smtClean="0"/>
              <a:t>Если в круг проберётся представитель другой команды, защитники не могут его поймать, пока он в кругу. Но если он выбежит из круга с флагом, его можно поймать, а флаг вернуть на место.</a:t>
            </a:r>
            <a:br>
              <a:rPr lang="ru-RU" sz="1200" dirty="0" smtClean="0"/>
            </a:br>
            <a:r>
              <a:rPr lang="ru-RU" sz="1200" dirty="0" smtClean="0"/>
              <a:t>А что делают защитники? Они могут не выпускать захватчиков обратно и следить, чтобы флаг не был унесён. Также они могут броситься вслед за захватчиками флага и попытаться их осалить.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340768"/>
            <a:ext cx="3657600" cy="237626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800" dirty="0" smtClean="0"/>
              <a:t>Ловить можно только на своей территории. </a:t>
            </a:r>
            <a:br>
              <a:rPr lang="ru-RU" sz="4800" dirty="0" smtClean="0"/>
            </a:br>
            <a:r>
              <a:rPr lang="ru-RU" sz="4800" dirty="0" smtClean="0"/>
              <a:t>Осаленный (пойманный) игрок раздвигает руки в стороны и кричит: «Чай-чай, вручай!». Если его товарищ по команде проберётся на территорию противника и заденет его, он возвращается в игру.</a:t>
            </a:r>
          </a:p>
          <a:p>
            <a:pPr>
              <a:buNone/>
            </a:pPr>
            <a:r>
              <a:rPr lang="ru-RU" sz="4800" dirty="0" smtClean="0"/>
              <a:t>Перед началом игры, все играющие выстраиваются вдоль разделительной черты, друг против друга. Лучше заранее определить стратегию и выбрать пограничников, защитников, охранников захватчиков.</a:t>
            </a:r>
            <a:br>
              <a:rPr lang="ru-RU" sz="4800" dirty="0" smtClean="0"/>
            </a:br>
            <a:r>
              <a:rPr lang="ru-RU" sz="4800" dirty="0" smtClean="0"/>
              <a:t>Побеждает та команда, которая перенесла флаг противника на свою базу первой. Играть можно несколько раундов.</a:t>
            </a:r>
            <a:br>
              <a:rPr lang="ru-RU" sz="4800" dirty="0" smtClean="0"/>
            </a:br>
            <a:r>
              <a:rPr lang="ru-RU" sz="3400" dirty="0" smtClean="0"/>
              <a:t/>
            </a:r>
            <a:br>
              <a:rPr lang="ru-RU" sz="3400" dirty="0" smtClean="0"/>
            </a:br>
            <a:endParaRPr lang="ru-RU" dirty="0"/>
          </a:p>
        </p:txBody>
      </p:sp>
      <p:pic>
        <p:nvPicPr>
          <p:cNvPr id="10" name="Picture 4" descr="D:\НАТТИ\д_ед\how-to-play-capture-the-flag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293096"/>
            <a:ext cx="3672408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76672"/>
            <a:ext cx="749808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Бег за флажками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196752"/>
            <a:ext cx="3657600" cy="499068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Играющие делятся на две равные команды и выстра­иваются друг против друга на противоположных кон­цах площадки. Параллельно этим линиям посередине площадки обозначается полоса шириной 1,5—2 м, на которой раскладываются флажки. По сигналу руково­дителя игроки обеих команд быстро выбегают к попе­речной полосе и стараются собрать возможно большее количество флажков, а затем с флажками возвращают­ся за свои линии и строятся в шеренгу. Капитаны команд собирают и подсчитывают принесенные своими игроками флажки. За каждый флажок команде дается одно очко. Команда, получившая большее количество очков, выигрывает. Каждый игрок может собирать лю­бое количество флажков. Отнимать флажки нельзя: за каждое нарушение этого правила команда получает штрафное очко. На полосу с флажками забегать нельзя.</a:t>
            </a:r>
            <a:endParaRPr lang="ru-RU" dirty="0"/>
          </a:p>
        </p:txBody>
      </p:sp>
      <p:pic>
        <p:nvPicPr>
          <p:cNvPr id="6" name="Содержимое 5" descr="F:\ФотоТФ ...-03.04.2021\Фото\BFBDA0C2-C57F-493C-88CC-DFA767DDB881.jpe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850" y="2490152"/>
            <a:ext cx="3657600" cy="273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649</TotalTime>
  <Words>1185</Words>
  <Application>Microsoft Office PowerPoint</Application>
  <PresentationFormat>Экран (4:3)</PresentationFormat>
  <Paragraphs>125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 Формирование чувства коллективизма и общения внутри класса за счет участия в командных подвижных играх. </vt:lpstr>
      <vt:lpstr>ЦЕЛЬ: Изучить влияние подвижных командных игр на формирование коллективизма и развитие взаимоотношений со сверстниками на примере младшего школьного возраста</vt:lpstr>
      <vt:lpstr>Эмоционально волевая сфера младшего школьника характеризуется</vt:lpstr>
      <vt:lpstr>Особенности взаимоотношений в младшем школьном возрасте</vt:lpstr>
      <vt:lpstr>Классификация подвижных игр</vt:lpstr>
      <vt:lpstr>Командные подвижные игры и их особенности</vt:lpstr>
      <vt:lpstr>Примеры командных подвижных игр</vt:lpstr>
      <vt:lpstr>                 Захват флага</vt:lpstr>
      <vt:lpstr>               Бег за флажками </vt:lpstr>
      <vt:lpstr>Снайперы или перестрелка </vt:lpstr>
      <vt:lpstr>                   Сбей мяч </vt:lpstr>
      <vt:lpstr>        Передача, мяча по кругу </vt:lpstr>
      <vt:lpstr>«Хитрый мячик»</vt:lpstr>
      <vt:lpstr>Слайд 14</vt:lpstr>
      <vt:lpstr>Благодарю за внимание! Легких будней</vt:lpstr>
      <vt:lpstr>Список используемой литературы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чувства коллективизма и общения внутри класса за счет участия в командных подвижных играх.</dc:title>
  <dc:creator>Zver</dc:creator>
  <cp:lastModifiedBy>Zver</cp:lastModifiedBy>
  <cp:revision>65</cp:revision>
  <dcterms:created xsi:type="dcterms:W3CDTF">2023-11-18T07:01:35Z</dcterms:created>
  <dcterms:modified xsi:type="dcterms:W3CDTF">2023-11-22T06:51:47Z</dcterms:modified>
</cp:coreProperties>
</file>