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7" r:id="rId3"/>
    <p:sldId id="291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290" r:id="rId22"/>
    <p:sldId id="287" r:id="rId23"/>
  </p:sldIdLst>
  <p:sldSz cx="9144000" cy="5715000" type="screen16x1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1090" y="53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mg-fotki.yandex.ru/get/61020/66124276.368/0_ecaf7_592a6571_ori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120" y="-166836"/>
            <a:ext cx="4013564" cy="227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static.qrz.su/awards/main/5eac6c3e454bd.jpg" TargetMode="External"/><Relationship Id="rId13" Type="http://schemas.openxmlformats.org/officeDocument/2006/relationships/hyperlink" Target="https://img1.liveinternet.ru/images/attach/d/2/152/39/152039953_oie_96466rmIgTXNB.gif" TargetMode="External"/><Relationship Id="rId3" Type="http://schemas.openxmlformats.org/officeDocument/2006/relationships/hyperlink" Target="https://itdaily.be/wp-content/uploads/2023/01/kapotte-muur.jpg" TargetMode="External"/><Relationship Id="rId7" Type="http://schemas.openxmlformats.org/officeDocument/2006/relationships/hyperlink" Target="http://volglib.ru/wp-content/uploads/2019/06/&#1050;&#1086;&#1087;&#1080;&#1103;-&#1079;&#1072;&#1089;&#1090;&#1072;&#1074;&#1082;&#1072;.jpg" TargetMode="External"/><Relationship Id="rId12" Type="http://schemas.openxmlformats.org/officeDocument/2006/relationships/hyperlink" Target="https://sarlib.ru/upload/medialibrary/890/8903f86e1a525e78ab324f8875aa7f55.jpg" TargetMode="External"/><Relationship Id="rId17" Type="http://schemas.openxmlformats.org/officeDocument/2006/relationships/hyperlink" Target="mailto:mir-konkursov2018@yandex.ru" TargetMode="External"/><Relationship Id="rId2" Type="http://schemas.openxmlformats.org/officeDocument/2006/relationships/hyperlink" Target="https://catherineasquithgallery.com/uploads/posts/2021-02/1612766981_89-p-fon-goluboe-nebo-s-oblakami-dlya-prezentat-100.jpg" TargetMode="External"/><Relationship Id="rId16" Type="http://schemas.openxmlformats.org/officeDocument/2006/relationships/hyperlink" Target="https://otkritkis.com/wp-content/uploads/2022/07/hmrus.gi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dn2.static1-sima-land.com/items/842695/0/700-nw.jpg" TargetMode="External"/><Relationship Id="rId11" Type="http://schemas.openxmlformats.org/officeDocument/2006/relationships/hyperlink" Target="https://abinsk-7.caduk.ru/images/podv.gif" TargetMode="External"/><Relationship Id="rId5" Type="http://schemas.openxmlformats.org/officeDocument/2006/relationships/hyperlink" Target="https://my-albom.com/userfiles/shop/large/4/33252_znachok-gorod-geroy-leningr.jpg" TargetMode="External"/><Relationship Id="rId15" Type="http://schemas.openxmlformats.org/officeDocument/2006/relationships/hyperlink" Target="https://img-fotki.yandex.ru/get/61020/66124276.368/0_ecaf7_592a6571_orig" TargetMode="External"/><Relationship Id="rId10" Type="http://schemas.openxmlformats.org/officeDocument/2006/relationships/hyperlink" Target="https://otkritkis.com/wp-content/uploads/2022/07/hmrud.gif" TargetMode="External"/><Relationship Id="rId4" Type="http://schemas.openxmlformats.org/officeDocument/2006/relationships/hyperlink" Target="https://img1.liveinternet.ru/images/attach/d/3/154/966/154966267_7239060_8.gif" TargetMode="External"/><Relationship Id="rId9" Type="http://schemas.openxmlformats.org/officeDocument/2006/relationships/hyperlink" Target="https://avatars.dzeninfra.ru/get-zen_doc/99845/pub_5d4aa55dbc251400af486589_5d4aa67d520a9b00acb551ec/scale_1200" TargetMode="External"/><Relationship Id="rId14" Type="http://schemas.openxmlformats.org/officeDocument/2006/relationships/hyperlink" Target="https://img-fotki.yandex.ru/get/470815/160997575.8d/0_162298_b1c9e4ec_ori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img1.liveinternet.ru/images/attach/d/3/154/966/154966267_7239060_8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6632" y="2153400"/>
            <a:ext cx="3413001" cy="434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img1.liveinternet.ru/images/attach/d/2/152/39/152039953_oie_96466rmIgTXNB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3542726"/>
            <a:ext cx="3810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img-fotki.yandex.ru/get/470815/160997575.8d/0_162298_b1c9e4ec_orig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21196"/>
            <a:ext cx="2352431" cy="132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9752" y="385699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Викторина </a:t>
            </a:r>
          </a:p>
        </p:txBody>
      </p:sp>
      <p:pic>
        <p:nvPicPr>
          <p:cNvPr id="10" name="Picture 2" descr="https://static.wixstatic.com/media/204cd5_5eeb677c2b5c43e1aba968b9ed772b56~mv2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504" y="5197820"/>
            <a:ext cx="540000" cy="54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Управляющая кнопка: сведения 2">
            <a:hlinkClick r:id="" action="ppaction://hlinkshowjump?jump=lastslide" highlightClick="1"/>
          </p:cNvPr>
          <p:cNvSpPr/>
          <p:nvPr/>
        </p:nvSpPr>
        <p:spPr>
          <a:xfrm>
            <a:off x="179512" y="193204"/>
            <a:ext cx="216000" cy="216024"/>
          </a:xfrm>
          <a:prstGeom prst="actionButtonInformati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5-конечная звезда 3">
            <a:hlinkClick r:id="" action="ppaction://hlinkshowjump?jump=endshow"/>
          </p:cNvPr>
          <p:cNvSpPr/>
          <p:nvPr/>
        </p:nvSpPr>
        <p:spPr>
          <a:xfrm>
            <a:off x="8568504" y="193204"/>
            <a:ext cx="270000" cy="288032"/>
          </a:xfrm>
          <a:prstGeom prst="star5">
            <a:avLst/>
          </a:prstGeom>
          <a:ln>
            <a:solidFill>
              <a:srgbClr val="0070C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763688" y="5438001"/>
            <a:ext cx="4223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Полетаева К.Н., учитель русского языка и литературы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1" b="14291"/>
          <a:stretch/>
        </p:blipFill>
        <p:spPr>
          <a:xfrm>
            <a:off x="1573016" y="1921396"/>
            <a:ext cx="5997968" cy="169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4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25252"/>
            <a:ext cx="6264696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dirty="0"/>
              <a:t>     Во время Великой Отечественной войны с врагами боролись не только солдаты. Многие мирные жители страны старались помогать воинам и участвовали в сражениях. Они укрывались в лесах, чтобы захватчики не могли их обнаружить. </a:t>
            </a:r>
            <a:r>
              <a:rPr lang="en-US" sz="2200" dirty="0" err="1"/>
              <a:t>Таких</a:t>
            </a:r>
            <a:r>
              <a:rPr lang="en-US" sz="2200" dirty="0"/>
              <a:t> </a:t>
            </a:r>
            <a:r>
              <a:rPr lang="en-US" sz="2200" dirty="0" err="1"/>
              <a:t>воинов</a:t>
            </a:r>
            <a:r>
              <a:rPr lang="en-US" sz="2200" dirty="0"/>
              <a:t> </a:t>
            </a:r>
            <a:r>
              <a:rPr lang="en-US" sz="2200" dirty="0" err="1"/>
              <a:t>называли</a:t>
            </a:r>
            <a:r>
              <a:rPr lang="en-US" sz="2200" dirty="0"/>
              <a:t>… </a:t>
            </a:r>
            <a:endParaRPr lang="ru-RU" sz="2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05987" y="4648408"/>
            <a:ext cx="2446333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ru-RU" i="1" dirty="0"/>
              <a:t>Партизаны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05987" y="4009628"/>
            <a:ext cx="2446333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fontAlgn="base"/>
            <a:r>
              <a:rPr lang="ru-RU" i="1" dirty="0"/>
              <a:t>Шпионы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05987" y="3289548"/>
            <a:ext cx="2446333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fontAlgn="base"/>
            <a:r>
              <a:rPr lang="ru-RU" i="1" dirty="0"/>
              <a:t>Полководцы </a:t>
            </a:r>
            <a:endParaRPr lang="ru-RU" dirty="0"/>
          </a:p>
        </p:txBody>
      </p:sp>
      <p:pic>
        <p:nvPicPr>
          <p:cNvPr id="1026" name="Picture 2" descr="https://static.wixstatic.com/media/204cd5_5eeb677c2b5c43e1aba968b9ed772b56~mv2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504" y="5017820"/>
            <a:ext cx="720000" cy="72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7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073524"/>
            <a:ext cx="3310156" cy="2627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852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25252"/>
            <a:ext cx="6264696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dirty="0"/>
              <a:t>     Одежда на войне не менее важна, чем боеприпасы. Шлем (или шлемофон) – один из самых узнаваемых элементов военного обмундирования танкиста. Он защищает голову от ударов, а зимой ещё и отлично согревает, даже лучше шапок.</a:t>
            </a:r>
            <a:r>
              <a:rPr lang="ru-RU" sz="2200" b="1" dirty="0"/>
              <a:t> </a:t>
            </a:r>
            <a:r>
              <a:rPr lang="en-US" sz="2200" dirty="0" err="1"/>
              <a:t>Найди</a:t>
            </a:r>
            <a:r>
              <a:rPr lang="en-US" sz="2200" dirty="0"/>
              <a:t> </a:t>
            </a:r>
            <a:r>
              <a:rPr lang="en-US" sz="2200" dirty="0" err="1"/>
              <a:t>на</a:t>
            </a:r>
            <a:r>
              <a:rPr lang="en-US" sz="2200" dirty="0"/>
              <a:t> </a:t>
            </a:r>
            <a:r>
              <a:rPr lang="en-US" sz="2200" dirty="0" err="1"/>
              <a:t>картинке</a:t>
            </a:r>
            <a:r>
              <a:rPr lang="en-US" sz="2200" dirty="0"/>
              <a:t> </a:t>
            </a:r>
            <a:r>
              <a:rPr lang="en-US" sz="2200" dirty="0" err="1"/>
              <a:t>этот</a:t>
            </a:r>
            <a:r>
              <a:rPr lang="en-US" sz="2200" dirty="0"/>
              <a:t> </a:t>
            </a:r>
            <a:r>
              <a:rPr lang="en-US" sz="2200" dirty="0" err="1"/>
              <a:t>головной</a:t>
            </a:r>
            <a:r>
              <a:rPr lang="en-US" sz="2200" dirty="0"/>
              <a:t> </a:t>
            </a:r>
            <a:r>
              <a:rPr lang="en-US" sz="2200" dirty="0" err="1"/>
              <a:t>убор</a:t>
            </a:r>
            <a:r>
              <a:rPr lang="en-US" sz="2200" dirty="0"/>
              <a:t>. </a:t>
            </a:r>
            <a:endParaRPr lang="ru-RU" sz="2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05017" y="5042008"/>
            <a:ext cx="648000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 3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589193" y="5042008"/>
            <a:ext cx="648000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fontAlgn="base"/>
            <a:r>
              <a:rPr lang="ru-RU" b="1" i="1" dirty="0"/>
              <a:t> 4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5042008"/>
            <a:ext cx="648000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fontAlgn="base"/>
            <a:r>
              <a:rPr lang="ru-RU" b="1" i="1" dirty="0"/>
              <a:t> 1</a:t>
            </a:r>
            <a:endParaRPr lang="ru-RU" b="1" dirty="0"/>
          </a:p>
        </p:txBody>
      </p:sp>
      <p:pic>
        <p:nvPicPr>
          <p:cNvPr id="1026" name="Picture 2" descr="https://static.wixstatic.com/media/204cd5_5eeb677c2b5c43e1aba968b9ed772b56~mv2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504" y="5017820"/>
            <a:ext cx="720000" cy="72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8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275" y="3276030"/>
            <a:ext cx="6120680" cy="187220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744615" y="5042008"/>
            <a:ext cx="648000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fontAlgn="base"/>
            <a:r>
              <a:rPr lang="ru-RU" b="1" i="1" dirty="0"/>
              <a:t> 2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7206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17932" y="1489348"/>
            <a:ext cx="533057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     Война не знает возраста. </a:t>
            </a:r>
          </a:p>
          <a:p>
            <a:pPr algn="just"/>
            <a:r>
              <a:rPr lang="ru-RU" sz="2000" dirty="0"/>
              <a:t>     Они – ещё вчерашние дети, которые были на каникулах и беззаботно играли с друзьями. </a:t>
            </a:r>
          </a:p>
          <a:p>
            <a:pPr algn="just"/>
            <a:r>
              <a:rPr lang="ru-RU" sz="2000" dirty="0"/>
              <a:t>   Но уже на следующий день неожиданные обстоятельства потребовали от них сражаться за Родину наряду со взрослыми. </a:t>
            </a:r>
          </a:p>
          <a:p>
            <a:pPr algn="just"/>
            <a:r>
              <a:rPr lang="en-US" sz="2000" dirty="0" err="1"/>
              <a:t>Кто</a:t>
            </a:r>
            <a:r>
              <a:rPr lang="en-US" sz="2000" dirty="0"/>
              <a:t> </a:t>
            </a:r>
            <a:r>
              <a:rPr lang="en-US" sz="2000" dirty="0" err="1"/>
              <a:t>все</a:t>
            </a:r>
            <a:r>
              <a:rPr lang="en-US" sz="2000" dirty="0"/>
              <a:t> </a:t>
            </a:r>
            <a:r>
              <a:rPr lang="en-US" sz="2000" dirty="0" err="1"/>
              <a:t>эти</a:t>
            </a:r>
            <a:r>
              <a:rPr lang="en-US" sz="2000" dirty="0"/>
              <a:t> </a:t>
            </a:r>
            <a:r>
              <a:rPr lang="en-US" sz="2000" dirty="0" err="1"/>
              <a:t>ребята</a:t>
            </a:r>
            <a:r>
              <a:rPr lang="en-US" sz="2000" dirty="0"/>
              <a:t>? 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4473034"/>
            <a:ext cx="2446333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ru-RU" i="1" dirty="0"/>
              <a:t>Пионеры-герои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49803" y="5017820"/>
            <a:ext cx="2446333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fontAlgn="base"/>
            <a:r>
              <a:rPr lang="ru-RU" i="1" dirty="0"/>
              <a:t>Ветераны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652120" y="4478498"/>
            <a:ext cx="2446333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fontAlgn="base"/>
            <a:r>
              <a:rPr lang="ru-RU" i="1" dirty="0"/>
              <a:t>Октябрята </a:t>
            </a:r>
            <a:endParaRPr lang="ru-RU" dirty="0"/>
          </a:p>
        </p:txBody>
      </p:sp>
      <p:pic>
        <p:nvPicPr>
          <p:cNvPr id="1026" name="Picture 2" descr="https://static.wixstatic.com/media/204cd5_5eeb677c2b5c43e1aba968b9ed772b56~mv2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504" y="5017820"/>
            <a:ext cx="720000" cy="72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2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88200"/>
            <a:ext cx="2785433" cy="397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2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5896" y="1417340"/>
            <a:ext cx="518457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     Это наивысшее воинское звание. </a:t>
            </a:r>
          </a:p>
          <a:p>
            <a:pPr algn="just"/>
            <a:r>
              <a:rPr lang="ru-RU" sz="2000" dirty="0"/>
              <a:t>   В годы Великой Отечественной войны его были удостоены особо выдающиеся военачальники: Георгий Константинович Жуков, Константин Константинович Рокоссовский, Иван Степанович Конев, Александр Михайлович Василевский и другие. </a:t>
            </a:r>
          </a:p>
          <a:p>
            <a:pPr algn="just"/>
            <a:r>
              <a:rPr lang="ru-RU" sz="2000" dirty="0"/>
              <a:t>     Назови это звание.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724127" y="4704164"/>
            <a:ext cx="1726253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ru-RU" i="1" dirty="0"/>
              <a:t>Маршал 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55876" y="4704164"/>
            <a:ext cx="1726253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fontAlgn="base"/>
            <a:r>
              <a:rPr lang="ru-RU" i="1" dirty="0"/>
              <a:t>Адмирал 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4704164"/>
            <a:ext cx="1726253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fontAlgn="base"/>
            <a:r>
              <a:rPr lang="ru-RU" i="1" dirty="0"/>
              <a:t>Генерал </a:t>
            </a:r>
            <a:endParaRPr lang="ru-RU" dirty="0"/>
          </a:p>
        </p:txBody>
      </p:sp>
      <p:pic>
        <p:nvPicPr>
          <p:cNvPr id="1026" name="Picture 2" descr="https://static.wixstatic.com/media/204cd5_5eeb677c2b5c43e1aba968b9ed772b56~mv2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504" y="5017820"/>
            <a:ext cx="720000" cy="72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66"/>
          <p:cNvPicPr/>
          <p:nvPr/>
        </p:nvPicPr>
        <p:blipFill>
          <a:blip r:embed="rId3"/>
          <a:stretch>
            <a:fillRect/>
          </a:stretch>
        </p:blipFill>
        <p:spPr>
          <a:xfrm>
            <a:off x="293212" y="658784"/>
            <a:ext cx="3342684" cy="345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1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4238" y="769268"/>
            <a:ext cx="51845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     У военной техники тоже бывают прозвища. Эту ракетную установку советские солдаты ласково называли женским именем. </a:t>
            </a:r>
            <a:r>
              <a:rPr lang="en-US" sz="2000" dirty="0" err="1"/>
              <a:t>Каким</a:t>
            </a:r>
            <a:r>
              <a:rPr lang="en-US" sz="2000" dirty="0"/>
              <a:t>? 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42672" y="4936440"/>
            <a:ext cx="1726253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ru-RU" i="1" dirty="0"/>
              <a:t>«Катюша» 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33400" y="4936440"/>
            <a:ext cx="1726253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fontAlgn="base"/>
            <a:r>
              <a:rPr lang="ru-RU" i="1" dirty="0"/>
              <a:t>«Машенька»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724128" y="4936440"/>
            <a:ext cx="1726253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fontAlgn="base"/>
            <a:r>
              <a:rPr lang="ru-RU" i="1" dirty="0"/>
              <a:t>«Аннушка»</a:t>
            </a:r>
            <a:endParaRPr lang="ru-RU" dirty="0"/>
          </a:p>
        </p:txBody>
      </p:sp>
      <p:pic>
        <p:nvPicPr>
          <p:cNvPr id="1026" name="Picture 2" descr="https://static.wixstatic.com/media/204cd5_5eeb677c2b5c43e1aba968b9ed772b56~mv2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504" y="5017820"/>
            <a:ext cx="720000" cy="72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91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8925" y="2092706"/>
            <a:ext cx="3774313" cy="2709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953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20262" y="409228"/>
            <a:ext cx="47679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     Песни военных лет </a:t>
            </a:r>
          </a:p>
          <a:p>
            <a:pPr algn="just"/>
            <a:r>
              <a:rPr lang="ru-RU" sz="2000" dirty="0"/>
              <a:t>Назови песню, из которой эти строки: </a:t>
            </a:r>
          </a:p>
          <a:p>
            <a:pPr algn="just"/>
            <a:r>
              <a:rPr lang="ru-RU" sz="2000" i="1" dirty="0"/>
              <a:t>«Вставай, страна огромная, </a:t>
            </a:r>
            <a:endParaRPr lang="ru-RU" sz="2000" dirty="0"/>
          </a:p>
          <a:p>
            <a:pPr algn="just"/>
            <a:r>
              <a:rPr lang="ru-RU" sz="2000" i="1" dirty="0"/>
              <a:t>Вставай на смертный бой </a:t>
            </a:r>
            <a:endParaRPr lang="ru-RU" sz="2000" dirty="0"/>
          </a:p>
          <a:p>
            <a:pPr algn="just"/>
            <a:r>
              <a:rPr lang="ru-RU" sz="2000" i="1" dirty="0"/>
              <a:t>С фашистской силой темною, </a:t>
            </a:r>
            <a:endParaRPr lang="ru-RU" sz="2000" dirty="0"/>
          </a:p>
          <a:p>
            <a:pPr algn="just"/>
            <a:r>
              <a:rPr lang="ru-RU" sz="2000" i="1" dirty="0"/>
              <a:t>С проклятою ордой!» 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14389" y="5004373"/>
            <a:ext cx="2477200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ru-RU" i="1" dirty="0"/>
              <a:t>«Священная война» 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5004373"/>
            <a:ext cx="2520280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fontAlgn="base"/>
            <a:r>
              <a:rPr lang="ru-RU" i="1" dirty="0"/>
              <a:t>«Три танкиста»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590163" y="5004373"/>
            <a:ext cx="1726253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ru-RU" i="1" dirty="0"/>
              <a:t>«Катюша»   </a:t>
            </a:r>
            <a:endParaRPr lang="ru-RU" dirty="0"/>
          </a:p>
        </p:txBody>
      </p:sp>
      <p:pic>
        <p:nvPicPr>
          <p:cNvPr id="1026" name="Picture 2" descr="https://static.wixstatic.com/media/204cd5_5eeb677c2b5c43e1aba968b9ed772b56~mv2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504" y="5017820"/>
            <a:ext cx="720000" cy="72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sun9-24.userapi.com/impg/GXyvlpaIG7p-_NFC4dcPAxa8jrx6gX73YsMHiw/GP1BuB4EzK0.jpg?size=807x605&amp;quality=95&amp;sign=b38fbeee99175c31192def76fd466be1&amp;c_uniq_tag=vKh3fTC5NqibVnNNRqomSCkSDT9YJZUzfPUsMeY5454&amp;type=album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9659" y="409228"/>
            <a:ext cx="5859071" cy="4392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00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42672" y="625252"/>
            <a:ext cx="597666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     «Город-герой» – высшая степень отличия, присвоенная некоторым советским городам за массовый героизм, мужество и самоотверженность людей, проявленные ими в годы Великой Отечественной войны. </a:t>
            </a:r>
          </a:p>
          <a:p>
            <a:pPr algn="just"/>
            <a:r>
              <a:rPr lang="ru-RU" sz="2000" dirty="0"/>
              <a:t>     </a:t>
            </a:r>
            <a:r>
              <a:rPr lang="en-US" sz="2000" dirty="0" err="1"/>
              <a:t>Найди</a:t>
            </a:r>
            <a:r>
              <a:rPr lang="en-US" sz="2000" dirty="0"/>
              <a:t>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dirty="0" err="1"/>
              <a:t>этой</a:t>
            </a:r>
            <a:r>
              <a:rPr lang="en-US" sz="2000" dirty="0"/>
              <a:t> </a:t>
            </a:r>
            <a:r>
              <a:rPr lang="en-US" sz="2000" dirty="0" err="1"/>
              <a:t>картинке</a:t>
            </a:r>
            <a:r>
              <a:rPr lang="en-US" sz="2000" dirty="0"/>
              <a:t> </a:t>
            </a:r>
            <a:r>
              <a:rPr lang="en-US" sz="2000" dirty="0" err="1"/>
              <a:t>город-герой</a:t>
            </a:r>
            <a:r>
              <a:rPr lang="en-US" sz="2000" dirty="0"/>
              <a:t>. 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665259" y="5091438"/>
            <a:ext cx="1366133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ru-RU" i="1" dirty="0"/>
              <a:t>Керчь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0592" y="5091438"/>
            <a:ext cx="1366133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fontAlgn="base"/>
            <a:r>
              <a:rPr lang="ru-RU" i="1" dirty="0"/>
              <a:t>Таганрог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775481" y="5091438"/>
            <a:ext cx="1366133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fontAlgn="base"/>
            <a:r>
              <a:rPr lang="ru-RU" i="1" dirty="0"/>
              <a:t>Уфа </a:t>
            </a:r>
            <a:endParaRPr lang="ru-RU" dirty="0"/>
          </a:p>
        </p:txBody>
      </p:sp>
      <p:pic>
        <p:nvPicPr>
          <p:cNvPr id="1026" name="Picture 2" descr="https://static.wixstatic.com/media/204cd5_5eeb677c2b5c43e1aba968b9ed772b56~mv2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504" y="5017820"/>
            <a:ext cx="720000" cy="72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720370" y="5091438"/>
            <a:ext cx="1366133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fontAlgn="base"/>
            <a:r>
              <a:rPr lang="ru-RU" i="1" dirty="0"/>
              <a:t>Пермь  </a:t>
            </a:r>
            <a:endParaRPr lang="ru-RU" dirty="0"/>
          </a:p>
        </p:txBody>
      </p:sp>
      <p:pic>
        <p:nvPicPr>
          <p:cNvPr id="10" name="Picture 688"/>
          <p:cNvPicPr/>
          <p:nvPr/>
        </p:nvPicPr>
        <p:blipFill>
          <a:blip r:embed="rId3"/>
          <a:stretch>
            <a:fillRect/>
          </a:stretch>
        </p:blipFill>
        <p:spPr>
          <a:xfrm>
            <a:off x="1259632" y="2713484"/>
            <a:ext cx="6624736" cy="1933068"/>
          </a:xfrm>
          <a:prstGeom prst="rect">
            <a:avLst/>
          </a:prstGeom>
        </p:spPr>
      </p:pic>
      <p:pic>
        <p:nvPicPr>
          <p:cNvPr id="15362" name="Picture 2" descr="https://static.qrz.su/awards/main/5eac6c3e454bd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1183" y="228723"/>
            <a:ext cx="6817219" cy="478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97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5912" y="1129308"/>
            <a:ext cx="662473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     Эти четвероногие герои всегда верой и правдой служили людям и в мирное время, и на охоте, и на войне, а в военные годы брали на себя едва ли не самую тяжёлую работу на фронтах. Их военные специальности многочисленны и опасны – сапёры, санитары, связисты, подрывники, спасатели, пограничники. Они делили с человеком окоп и паёк. Каким четвероногим питомцам посвящён этот вопрос?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42672" y="4936440"/>
            <a:ext cx="1726253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ru-RU" i="1" dirty="0"/>
              <a:t>Собаки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33400" y="4936440"/>
            <a:ext cx="1726253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fontAlgn="base"/>
            <a:r>
              <a:rPr lang="ru-RU" i="1" dirty="0"/>
              <a:t>Кошки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724128" y="4936440"/>
            <a:ext cx="1726253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fontAlgn="base"/>
            <a:r>
              <a:rPr lang="ru-RU" i="1" dirty="0"/>
              <a:t>Волки </a:t>
            </a:r>
            <a:endParaRPr lang="ru-RU" dirty="0"/>
          </a:p>
        </p:txBody>
      </p:sp>
      <p:pic>
        <p:nvPicPr>
          <p:cNvPr id="1026" name="Picture 2" descr="https://static.wixstatic.com/media/204cd5_5eeb677c2b5c43e1aba968b9ed772b56~mv2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504" y="5017820"/>
            <a:ext cx="720000" cy="72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gas-kvas.com/uploads/posts/2023-02/1675563926_gas-kvas-com-p-risunki-zhivotnikh-vo-vremya-voini-3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2672" y="177022"/>
            <a:ext cx="4655384" cy="4718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76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985292"/>
            <a:ext cx="694962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Александр Матросов в 19 лет пошёл на фронт добровольцем. И через месяц, 27 февраля 1943, совершил свой легендарный подвиг. Храбрый красногвардеец  является отличным примером безграничной храбрости и удостоен звания </a:t>
            </a:r>
          </a:p>
          <a:p>
            <a:pPr algn="ctr"/>
            <a:r>
              <a:rPr lang="ru-RU" sz="2000" dirty="0"/>
              <a:t>Героя Советского Союза. </a:t>
            </a:r>
          </a:p>
          <a:p>
            <a:pPr algn="ctr"/>
            <a:r>
              <a:rPr lang="ru-RU" sz="2000" dirty="0"/>
              <a:t>Какой подвиг совершил Александр Матросов?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19872" y="4310434"/>
            <a:ext cx="2230309" cy="92333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fontAlgn="base"/>
            <a:r>
              <a:rPr lang="ru-RU" i="1" dirty="0"/>
              <a:t>Закрыл своим телом амбразуру вражеского </a:t>
            </a:r>
            <a:r>
              <a:rPr lang="ru-RU" i="1" dirty="0" err="1"/>
              <a:t>ДЗОТа</a:t>
            </a:r>
            <a:r>
              <a:rPr lang="ru-RU" i="1" dirty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4310434"/>
            <a:ext cx="2008103" cy="92333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fontAlgn="base"/>
            <a:r>
              <a:rPr lang="en-US" i="1" dirty="0" err="1"/>
              <a:t>Подорвал</a:t>
            </a:r>
            <a:r>
              <a:rPr lang="en-US" i="1" dirty="0"/>
              <a:t> </a:t>
            </a:r>
            <a:r>
              <a:rPr lang="en-US" i="1" dirty="0" err="1"/>
              <a:t>колонну</a:t>
            </a:r>
            <a:r>
              <a:rPr lang="en-US" i="1" dirty="0"/>
              <a:t> </a:t>
            </a:r>
            <a:r>
              <a:rPr lang="en-US" i="1" dirty="0" err="1"/>
              <a:t>немецких</a:t>
            </a:r>
            <a:r>
              <a:rPr lang="en-US" i="1" dirty="0"/>
              <a:t> </a:t>
            </a:r>
            <a:r>
              <a:rPr lang="en-US" i="1" dirty="0" err="1"/>
              <a:t>танк</a:t>
            </a:r>
            <a:r>
              <a:rPr lang="ru-RU" i="1" dirty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446147" y="4310434"/>
            <a:ext cx="1726253" cy="92333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 fontAlgn="base"/>
            <a:r>
              <a:rPr lang="en-US" i="1" dirty="0" err="1"/>
              <a:t>Взял</a:t>
            </a:r>
            <a:r>
              <a:rPr lang="en-US" i="1" dirty="0"/>
              <a:t> в </a:t>
            </a:r>
            <a:r>
              <a:rPr lang="en-US" i="1" dirty="0" err="1"/>
              <a:t>плен</a:t>
            </a:r>
            <a:r>
              <a:rPr lang="en-US" i="1" dirty="0"/>
              <a:t> </a:t>
            </a:r>
            <a:r>
              <a:rPr lang="en-US" i="1" dirty="0" err="1"/>
              <a:t>немецкого</a:t>
            </a:r>
            <a:r>
              <a:rPr lang="en-US" i="1" dirty="0"/>
              <a:t> </a:t>
            </a:r>
            <a:r>
              <a:rPr lang="en-US" i="1" dirty="0" err="1"/>
              <a:t>генерала</a:t>
            </a:r>
            <a:r>
              <a:rPr lang="en-US" i="1" dirty="0"/>
              <a:t> 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1026" name="Picture 2" descr="https://static.wixstatic.com/media/204cd5_5eeb677c2b5c43e1aba968b9ed772b56~mv2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504" y="5017820"/>
            <a:ext cx="720000" cy="72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467545" y="265211"/>
            <a:ext cx="8242500" cy="3888000"/>
            <a:chOff x="467545" y="265211"/>
            <a:chExt cx="8242500" cy="3888000"/>
          </a:xfrm>
        </p:grpSpPr>
        <p:pic>
          <p:nvPicPr>
            <p:cNvPr id="18434" name="Picture 2" descr="https://2wars.ru/wp-content/uploads/2021/03/image3-2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8495" y="265211"/>
              <a:ext cx="5801550" cy="3867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36" name="Picture 4" descr="https://avatars.dzeninfra.ru/get-zen_doc/99845/pub_5d4aa55dbc251400af486589_5d4aa67d520a9b00acb551ec/scale_1200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7545" y="265211"/>
              <a:ext cx="2890275" cy="38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6379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5336" y="841276"/>
            <a:ext cx="61206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 Что означают чёрный и оранжевый цвета на Георгиевской ленте, которая символизирует военную доблесть и героизм, проявленный на поле боя?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05987" y="3968978"/>
            <a:ext cx="2446333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en-US" i="1" dirty="0" err="1"/>
              <a:t>Дым</a:t>
            </a:r>
            <a:r>
              <a:rPr lang="en-US" i="1" dirty="0"/>
              <a:t> и </a:t>
            </a:r>
            <a:r>
              <a:rPr lang="en-US" i="1" dirty="0" err="1"/>
              <a:t>пламя</a:t>
            </a:r>
            <a:r>
              <a:rPr lang="en-US" i="1" dirty="0"/>
              <a:t> </a:t>
            </a:r>
            <a:r>
              <a:rPr lang="ru-RU" i="1" dirty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05987" y="4648408"/>
            <a:ext cx="2446333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/>
            <a:r>
              <a:rPr lang="en-US" i="1" dirty="0" err="1">
                <a:solidFill>
                  <a:prstClr val="black"/>
                </a:solidFill>
              </a:rPr>
              <a:t>Огонь</a:t>
            </a:r>
            <a:r>
              <a:rPr lang="en-US" i="1" dirty="0">
                <a:solidFill>
                  <a:prstClr val="black"/>
                </a:solidFill>
              </a:rPr>
              <a:t> и </a:t>
            </a:r>
            <a:r>
              <a:rPr lang="en-US" i="1" dirty="0" err="1">
                <a:solidFill>
                  <a:prstClr val="black"/>
                </a:solidFill>
              </a:rPr>
              <a:t>земля</a:t>
            </a:r>
            <a:r>
              <a:rPr lang="en-US" i="1" dirty="0">
                <a:solidFill>
                  <a:prstClr val="black"/>
                </a:solidFill>
              </a:rPr>
              <a:t> </a:t>
            </a:r>
            <a:r>
              <a:rPr lang="ru-RU" i="1" dirty="0">
                <a:solidFill>
                  <a:prstClr val="black"/>
                </a:solidFill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5987" y="3289548"/>
            <a:ext cx="2446333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fontAlgn="base"/>
            <a:r>
              <a:rPr lang="ru-RU" i="1" dirty="0"/>
              <a:t>Воздух и вода</a:t>
            </a:r>
            <a:endParaRPr lang="ru-RU" dirty="0"/>
          </a:p>
        </p:txBody>
      </p:sp>
      <p:pic>
        <p:nvPicPr>
          <p:cNvPr id="1026" name="Picture 2" descr="https://static.wixstatic.com/media/204cd5_5eeb677c2b5c43e1aba968b9ed772b56~mv2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504" y="5017820"/>
            <a:ext cx="720000" cy="72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ttps://otkritkis.com/wp-content/uploads/2022/07/hmrud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289548"/>
            <a:ext cx="3870598" cy="139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13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909216"/>
            <a:ext cx="64704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     Времена в нашей стране отнюдь не всегда были мирными. Порой её жителям приходилось воевать с захватчиками из других стран. </a:t>
            </a:r>
          </a:p>
          <a:p>
            <a:pPr algn="just"/>
            <a:r>
              <a:rPr lang="ru-RU" sz="2400" dirty="0"/>
              <a:t>     </a:t>
            </a:r>
            <a:r>
              <a:rPr lang="en-US" sz="2400" dirty="0" err="1"/>
              <a:t>Самая</a:t>
            </a:r>
            <a:r>
              <a:rPr lang="en-US" sz="2400" dirty="0"/>
              <a:t> </a:t>
            </a:r>
            <a:r>
              <a:rPr lang="en-US" sz="2400" dirty="0" err="1"/>
              <a:t>крупная</a:t>
            </a:r>
            <a:r>
              <a:rPr lang="en-US" sz="2400" dirty="0"/>
              <a:t> </a:t>
            </a:r>
            <a:r>
              <a:rPr lang="en-US" sz="2400" dirty="0" err="1"/>
              <a:t>война</a:t>
            </a:r>
            <a:r>
              <a:rPr lang="en-US" sz="2400" dirty="0"/>
              <a:t> в </a:t>
            </a:r>
            <a:r>
              <a:rPr lang="en-US" sz="2400" dirty="0" err="1"/>
              <a:t>истории</a:t>
            </a:r>
            <a:r>
              <a:rPr lang="en-US" sz="2400" dirty="0"/>
              <a:t> </a:t>
            </a:r>
            <a:r>
              <a:rPr lang="en-US" sz="2400" dirty="0" err="1"/>
              <a:t>России</a:t>
            </a:r>
            <a:r>
              <a:rPr lang="en-US" sz="2400" dirty="0"/>
              <a:t> – </a:t>
            </a:r>
            <a:r>
              <a:rPr lang="en-US" sz="2400" dirty="0" err="1"/>
              <a:t>Великая</a:t>
            </a:r>
            <a:r>
              <a:rPr lang="en-US" sz="2400" dirty="0"/>
              <a:t> </a:t>
            </a:r>
            <a:r>
              <a:rPr lang="en-US" sz="2400" dirty="0" err="1"/>
              <a:t>Отечественная</a:t>
            </a:r>
            <a:r>
              <a:rPr lang="en-US" sz="2400" dirty="0"/>
              <a:t>. </a:t>
            </a:r>
            <a:r>
              <a:rPr lang="en-US" sz="2400" dirty="0" err="1"/>
              <a:t>Она</a:t>
            </a:r>
            <a:r>
              <a:rPr lang="en-US" sz="2400" dirty="0"/>
              <a:t> </a:t>
            </a:r>
            <a:r>
              <a:rPr lang="en-US" sz="2400" dirty="0" err="1"/>
              <a:t>началась</a:t>
            </a:r>
            <a:r>
              <a:rPr lang="en-US" sz="2400" dirty="0"/>
              <a:t>… 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75856" y="4112994"/>
            <a:ext cx="2341143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prstClr val="black"/>
                </a:solidFill>
              </a:rPr>
              <a:t>22 </a:t>
            </a:r>
            <a:r>
              <a:rPr lang="en-US" i="1" dirty="0" err="1">
                <a:solidFill>
                  <a:prstClr val="black"/>
                </a:solidFill>
              </a:rPr>
              <a:t>июня</a:t>
            </a:r>
            <a:r>
              <a:rPr lang="en-US" i="1" dirty="0">
                <a:solidFill>
                  <a:prstClr val="black"/>
                </a:solidFill>
              </a:rPr>
              <a:t> 1941 </a:t>
            </a:r>
            <a:r>
              <a:rPr lang="en-US" i="1" dirty="0" err="1">
                <a:solidFill>
                  <a:prstClr val="black"/>
                </a:solidFill>
              </a:rPr>
              <a:t>года</a:t>
            </a:r>
            <a:r>
              <a:rPr lang="en-US" i="1" dirty="0">
                <a:solidFill>
                  <a:prstClr val="black"/>
                </a:solidFill>
              </a:rPr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92237" y="4792424"/>
            <a:ext cx="2744059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fontAlgn="base"/>
            <a:r>
              <a:rPr lang="en-US" i="1" dirty="0">
                <a:solidFill>
                  <a:prstClr val="black"/>
                </a:solidFill>
              </a:rPr>
              <a:t>23 </a:t>
            </a:r>
            <a:r>
              <a:rPr lang="en-US" i="1" dirty="0" err="1">
                <a:solidFill>
                  <a:prstClr val="black"/>
                </a:solidFill>
              </a:rPr>
              <a:t>февраля</a:t>
            </a:r>
            <a:r>
              <a:rPr lang="en-US" i="1" dirty="0">
                <a:solidFill>
                  <a:prstClr val="black"/>
                </a:solidFill>
              </a:rPr>
              <a:t> 1941 </a:t>
            </a:r>
            <a:r>
              <a:rPr lang="en-US" i="1" dirty="0" err="1">
                <a:solidFill>
                  <a:prstClr val="black"/>
                </a:solidFill>
              </a:rPr>
              <a:t>года</a:t>
            </a:r>
            <a:r>
              <a:rPr lang="en-US" i="1" dirty="0">
                <a:solidFill>
                  <a:prstClr val="black"/>
                </a:solidFill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88054" y="3433564"/>
            <a:ext cx="2607882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fontAlgn="base"/>
            <a:r>
              <a:rPr lang="en-US" i="1" dirty="0">
                <a:solidFill>
                  <a:prstClr val="black"/>
                </a:solidFill>
              </a:rPr>
              <a:t>7 </a:t>
            </a:r>
            <a:r>
              <a:rPr lang="en-US" i="1" dirty="0" err="1">
                <a:solidFill>
                  <a:prstClr val="black"/>
                </a:solidFill>
              </a:rPr>
              <a:t>октября</a:t>
            </a:r>
            <a:r>
              <a:rPr lang="en-US" i="1" dirty="0">
                <a:solidFill>
                  <a:prstClr val="black"/>
                </a:solidFill>
              </a:rPr>
              <a:t> 1941 </a:t>
            </a:r>
            <a:r>
              <a:rPr lang="en-US" i="1" dirty="0" err="1">
                <a:solidFill>
                  <a:prstClr val="black"/>
                </a:solidFill>
              </a:rPr>
              <a:t>года</a:t>
            </a:r>
            <a:r>
              <a:rPr lang="en-US" i="1" dirty="0">
                <a:solidFill>
                  <a:prstClr val="black"/>
                </a:solidFill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6" name="Picture 2" descr="https://static.wixstatic.com/media/204cd5_5eeb677c2b5c43e1aba968b9ed772b56~mv2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504" y="5017820"/>
            <a:ext cx="720000" cy="72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07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1" animBg="1"/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30456" y="822049"/>
            <a:ext cx="61206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 Как называется памятный мемориал героям Великой Отечественной войны, расположенный у стен Кремля в Москве?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35775" y="2497460"/>
            <a:ext cx="2446333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en-US" dirty="0"/>
              <a:t>«</a:t>
            </a:r>
            <a:r>
              <a:rPr lang="en-US" dirty="0" err="1"/>
              <a:t>Парк</a:t>
            </a:r>
            <a:r>
              <a:rPr lang="en-US" dirty="0"/>
              <a:t> </a:t>
            </a:r>
            <a:r>
              <a:rPr lang="en-US" dirty="0" err="1"/>
              <a:t>Победы</a:t>
            </a:r>
            <a:r>
              <a:rPr lang="en-US" dirty="0"/>
              <a:t>»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443687" y="3361556"/>
            <a:ext cx="3238421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fontAlgn="base"/>
            <a:r>
              <a:rPr lang="en-US" dirty="0"/>
              <a:t>«</a:t>
            </a:r>
            <a:r>
              <a:rPr lang="en-US" dirty="0" err="1"/>
              <a:t>Защитникам</a:t>
            </a:r>
            <a:r>
              <a:rPr lang="en-US" dirty="0"/>
              <a:t> </a:t>
            </a:r>
            <a:r>
              <a:rPr lang="en-US" dirty="0" err="1"/>
              <a:t>Отечества</a:t>
            </a:r>
            <a:r>
              <a:rPr lang="en-US" dirty="0"/>
              <a:t>» </a:t>
            </a:r>
            <a:endParaRPr lang="ru-RU" dirty="0"/>
          </a:p>
        </p:txBody>
      </p:sp>
      <p:pic>
        <p:nvPicPr>
          <p:cNvPr id="1026" name="Picture 2" descr="https://static.wixstatic.com/media/204cd5_5eeb677c2b5c43e1aba968b9ed772b56~mv2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504" y="5017820"/>
            <a:ext cx="720000" cy="72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s://abinsk-7.caduk.ru/images/podv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3" y="2053200"/>
            <a:ext cx="4752528" cy="3564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25644" y="4213525"/>
            <a:ext cx="3456464" cy="338554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fontAlgn="base"/>
            <a:r>
              <a:rPr lang="en-US" sz="1600" dirty="0"/>
              <a:t>«</a:t>
            </a:r>
            <a:r>
              <a:rPr lang="en-US" sz="1600" dirty="0" err="1"/>
              <a:t>Могила</a:t>
            </a:r>
            <a:r>
              <a:rPr lang="en-US" sz="1600" dirty="0"/>
              <a:t> </a:t>
            </a:r>
            <a:r>
              <a:rPr lang="en-US" sz="1600" dirty="0" err="1"/>
              <a:t>Неизвестного</a:t>
            </a:r>
            <a:r>
              <a:rPr lang="en-US" sz="1600" dirty="0"/>
              <a:t> </a:t>
            </a:r>
            <a:r>
              <a:rPr lang="en-US" sz="1600" dirty="0" err="1"/>
              <a:t>Солдата</a:t>
            </a:r>
            <a:r>
              <a:rPr lang="en-US" sz="1600" dirty="0"/>
              <a:t>»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76018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892381" y="409227"/>
            <a:ext cx="7208011" cy="4714295"/>
            <a:chOff x="892381" y="409227"/>
            <a:chExt cx="7208011" cy="4714295"/>
          </a:xfrm>
        </p:grpSpPr>
        <p:pic>
          <p:nvPicPr>
            <p:cNvPr id="3" name="Picture 6" descr="https://kartinki-life.ru/articles/2019/04/25/otkrytki-mercaushhie-animacionnye-blestyashhie-gif-na-9-maya-26-5.gi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81" y="409227"/>
              <a:ext cx="7208011" cy="4714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Волна 3"/>
            <p:cNvSpPr/>
            <p:nvPr/>
          </p:nvSpPr>
          <p:spPr>
            <a:xfrm>
              <a:off x="6516216" y="3001516"/>
              <a:ext cx="720080" cy="180021"/>
            </a:xfrm>
            <a:prstGeom prst="wave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  <a:effectLst>
              <a:reflection blurRad="6350" stA="50000" endA="295" endPos="92000" dist="1016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Управляющая кнопка: возврат 5">
            <a:hlinkClick r:id="" action="ppaction://hlinkshowjump?jump=firstslide" highlightClick="1"/>
          </p:cNvPr>
          <p:cNvSpPr/>
          <p:nvPr/>
        </p:nvSpPr>
        <p:spPr>
          <a:xfrm>
            <a:off x="8676456" y="224562"/>
            <a:ext cx="288032" cy="288000"/>
          </a:xfrm>
          <a:prstGeom prst="actionButtonRetur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65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769268"/>
            <a:ext cx="82089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https://catherineasquithgallery.com/uploads/posts/2021-02/1612766981_89-p-fon-goluboe-nebo-s-oblakami-dlya-prezentat-100.jpg</a:t>
            </a:r>
            <a:r>
              <a:rPr lang="ru-RU" sz="1200" dirty="0"/>
              <a:t>   небо</a:t>
            </a:r>
            <a:endParaRPr lang="en-US" sz="1200" dirty="0"/>
          </a:p>
          <a:p>
            <a:r>
              <a:rPr lang="ru-RU" sz="1200" u="sng" dirty="0">
                <a:hlinkClick r:id="rId3"/>
              </a:rPr>
              <a:t>https://itdaily.be/wp-content/uploads/2023/01/kapotte-muur.jpg</a:t>
            </a:r>
            <a:r>
              <a:rPr lang="ru-RU" sz="1200" dirty="0"/>
              <a:t>  фон</a:t>
            </a:r>
            <a:endParaRPr lang="en-US" sz="1200" dirty="0"/>
          </a:p>
          <a:p>
            <a:r>
              <a:rPr lang="ru-RU" sz="1200" u="sng" dirty="0">
                <a:hlinkClick r:id="rId4"/>
              </a:rPr>
              <a:t>https://img1.liveinternet.ru/images/attach/d/3/154/966/154966267_7239060_8.gif</a:t>
            </a:r>
            <a:r>
              <a:rPr lang="ru-RU" sz="1200" dirty="0"/>
              <a:t>  маки</a:t>
            </a:r>
          </a:p>
          <a:p>
            <a:r>
              <a:rPr lang="en-US" sz="1200" dirty="0">
                <a:hlinkClick r:id="rId5"/>
              </a:rPr>
              <a:t>https://my-albom.com/userfiles/shop/large/4/33252_znachok-gorod-geroy-leningr.jpg</a:t>
            </a:r>
            <a:r>
              <a:rPr lang="ru-RU" sz="1200" dirty="0"/>
              <a:t> Ленинград</a:t>
            </a:r>
          </a:p>
          <a:p>
            <a:r>
              <a:rPr lang="en-US" sz="1200" dirty="0">
                <a:hlinkClick r:id="rId6"/>
              </a:rPr>
              <a:t>https://cdn2.static1-sima-land.com/items/842695/0/700-nw.jpg</a:t>
            </a:r>
            <a:r>
              <a:rPr lang="ru-RU" sz="1200" dirty="0"/>
              <a:t>  Волгоград</a:t>
            </a:r>
          </a:p>
          <a:p>
            <a:r>
              <a:rPr lang="en-US" sz="1200" dirty="0">
                <a:hlinkClick r:id="rId7"/>
              </a:rPr>
              <a:t>http://volglib.ru/wp-content/uploads/2019/06/</a:t>
            </a:r>
            <a:r>
              <a:rPr lang="ru-RU" sz="1200" dirty="0">
                <a:hlinkClick r:id="rId7"/>
              </a:rPr>
              <a:t>Копия-заставка.</a:t>
            </a:r>
            <a:r>
              <a:rPr lang="en-US" sz="1200" dirty="0">
                <a:hlinkClick r:id="rId7"/>
              </a:rPr>
              <a:t>jpg</a:t>
            </a:r>
            <a:endParaRPr lang="ru-RU" sz="1200" dirty="0"/>
          </a:p>
          <a:p>
            <a:r>
              <a:rPr lang="en-US" sz="1200" dirty="0">
                <a:hlinkClick r:id="rId8"/>
              </a:rPr>
              <a:t>https://static.qrz.su/awards/main/5eac6c3e454bd.jpg</a:t>
            </a:r>
            <a:r>
              <a:rPr lang="ru-RU" sz="1200" dirty="0"/>
              <a:t>  Керчь</a:t>
            </a:r>
          </a:p>
          <a:p>
            <a:r>
              <a:rPr lang="en-US" sz="1200" dirty="0">
                <a:hlinkClick r:id="rId9"/>
              </a:rPr>
              <a:t>https://avatars.dzeninfra.ru/get-zen_doc/99845/pub_5d4aa55dbc251400af486589_5d4aa67d520a9b00acb551ec/scale_1200</a:t>
            </a:r>
            <a:r>
              <a:rPr lang="ru-RU" sz="1200" dirty="0"/>
              <a:t>  Матросов</a:t>
            </a:r>
          </a:p>
          <a:p>
            <a:r>
              <a:rPr lang="en-US" sz="1200" dirty="0">
                <a:hlinkClick r:id="rId10"/>
              </a:rPr>
              <a:t>https://otkritkis.com/wp-content/uploads/2022/07/hmrud.gif</a:t>
            </a:r>
            <a:r>
              <a:rPr lang="ru-RU" sz="1200" dirty="0"/>
              <a:t>  лента</a:t>
            </a:r>
          </a:p>
          <a:p>
            <a:r>
              <a:rPr lang="en-US" sz="1200" dirty="0">
                <a:hlinkClick r:id="rId11"/>
              </a:rPr>
              <a:t>https://abinsk-7.caduk.ru/images/podv.gif</a:t>
            </a:r>
            <a:r>
              <a:rPr lang="ru-RU" sz="1200" dirty="0"/>
              <a:t>  огонь</a:t>
            </a:r>
          </a:p>
          <a:p>
            <a:r>
              <a:rPr lang="en-US" sz="1200" dirty="0">
                <a:hlinkClick r:id="rId12"/>
              </a:rPr>
              <a:t>https://sarlib.ru/upload/medialibrary/890/8903f86e1a525e78ab324f8875aa7f55.jpg</a:t>
            </a:r>
            <a:r>
              <a:rPr lang="ru-RU" sz="1200" dirty="0"/>
              <a:t>  плакат</a:t>
            </a:r>
          </a:p>
          <a:p>
            <a:r>
              <a:rPr lang="ru-RU" sz="1200" u="sng" dirty="0">
                <a:hlinkClick r:id="rId13"/>
              </a:rPr>
              <a:t>https://img1.liveinternet.ru/images/attach/d/2/152/39/152039953_oie_96466rmIgTXNB.gif</a:t>
            </a:r>
            <a:r>
              <a:rPr lang="ru-RU" sz="1200" dirty="0"/>
              <a:t>  </a:t>
            </a:r>
            <a:r>
              <a:rPr lang="ru-RU" sz="1200" dirty="0" err="1"/>
              <a:t>неизв</a:t>
            </a:r>
            <a:r>
              <a:rPr lang="ru-RU" sz="1200" dirty="0"/>
              <a:t>. солдату</a:t>
            </a:r>
          </a:p>
          <a:p>
            <a:r>
              <a:rPr lang="ru-RU" sz="1200" u="sng" dirty="0">
                <a:hlinkClick r:id="rId14"/>
              </a:rPr>
              <a:t>https://img-fotki.yandex.ru/get/470815/160997575.8d/0_162298_b1c9e4ec_orig</a:t>
            </a:r>
            <a:r>
              <a:rPr lang="ru-RU" sz="1200" dirty="0"/>
              <a:t>  1941-45</a:t>
            </a:r>
          </a:p>
          <a:p>
            <a:r>
              <a:rPr lang="ru-RU" sz="1200" u="sng" dirty="0">
                <a:hlinkClick r:id="rId15"/>
              </a:rPr>
              <a:t>https://img-fotki.yandex.ru/get/61020/66124276.368/0_ecaf7_592a6571_orig</a:t>
            </a:r>
            <a:r>
              <a:rPr lang="ru-RU" sz="1200" dirty="0"/>
              <a:t>  уголок</a:t>
            </a:r>
          </a:p>
          <a:p>
            <a:r>
              <a:rPr lang="ru-RU" sz="1200" u="sng" dirty="0">
                <a:hlinkClick r:id="rId16"/>
              </a:rPr>
              <a:t>https://otkritkis.com/wp-content/uploads/2022/07/hmrus.gif</a:t>
            </a:r>
            <a:r>
              <a:rPr lang="ru-RU" sz="1200" dirty="0"/>
              <a:t>  </a:t>
            </a:r>
          </a:p>
          <a:p>
            <a:endParaRPr lang="ru-RU" sz="1200" dirty="0"/>
          </a:p>
          <a:p>
            <a:r>
              <a:rPr lang="en-US" sz="1200" dirty="0" err="1">
                <a:hlinkClick r:id="rId17"/>
              </a:rPr>
              <a:t>mir</a:t>
            </a:r>
            <a:r>
              <a:rPr lang="ru-RU" sz="1200" dirty="0">
                <a:hlinkClick r:id="rId17"/>
              </a:rPr>
              <a:t>-</a:t>
            </a:r>
            <a:r>
              <a:rPr lang="en-US" sz="1200" dirty="0" err="1">
                <a:hlinkClick r:id="rId17"/>
              </a:rPr>
              <a:t>konkursov</a:t>
            </a:r>
            <a:r>
              <a:rPr lang="ru-RU" sz="1200" dirty="0">
                <a:hlinkClick r:id="rId17"/>
              </a:rPr>
              <a:t>2018@</a:t>
            </a:r>
            <a:r>
              <a:rPr lang="en-US" sz="1200" dirty="0" err="1">
                <a:hlinkClick r:id="rId17"/>
              </a:rPr>
              <a:t>yandex</a:t>
            </a:r>
            <a:r>
              <a:rPr lang="ru-RU" sz="1200" dirty="0">
                <a:hlinkClick r:id="rId17"/>
              </a:rPr>
              <a:t>.</a:t>
            </a:r>
            <a:r>
              <a:rPr lang="en-US" sz="1200" dirty="0" err="1">
                <a:hlinkClick r:id="rId17"/>
              </a:rPr>
              <a:t>ru</a:t>
            </a:r>
            <a:r>
              <a:rPr lang="ru-RU" sz="1200" dirty="0"/>
              <a:t> </a:t>
            </a:r>
            <a:r>
              <a:rPr lang="en-US" sz="1200" dirty="0"/>
              <a:t> </a:t>
            </a:r>
            <a:endParaRPr lang="ru-RU" sz="1200" dirty="0"/>
          </a:p>
          <a:p>
            <a:endParaRPr lang="ru-RU" sz="1200" dirty="0"/>
          </a:p>
          <a:p>
            <a:endParaRPr lang="ru-RU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1835696" y="22456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Источники </a:t>
            </a:r>
          </a:p>
        </p:txBody>
      </p:sp>
      <p:sp>
        <p:nvSpPr>
          <p:cNvPr id="5" name="Управляющая кнопка: возврат 4">
            <a:hlinkClick r:id="" action="ppaction://hlinkshowjump?jump=firstslide" highlightClick="1"/>
          </p:cNvPr>
          <p:cNvSpPr/>
          <p:nvPr/>
        </p:nvSpPr>
        <p:spPr>
          <a:xfrm>
            <a:off x="8676456" y="224562"/>
            <a:ext cx="288032" cy="288000"/>
          </a:xfrm>
          <a:prstGeom prst="actionButtonRetur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31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697260"/>
            <a:ext cx="66247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     Героическая оборона этого объекта, </a:t>
            </a:r>
          </a:p>
          <a:p>
            <a:pPr algn="just"/>
            <a:r>
              <a:rPr lang="ru-RU" sz="2400" dirty="0"/>
              <a:t>в самом начале Великой Отечественной войны, стала примером доблести, чести и героизма для всех людей Советского Союза. Сегодня этот объект находится в Беларуси. </a:t>
            </a:r>
            <a:r>
              <a:rPr lang="ru-RU" sz="2400" i="1" dirty="0"/>
              <a:t> </a:t>
            </a:r>
            <a:r>
              <a:rPr lang="ru-RU" sz="2400" dirty="0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83211" y="4009628"/>
            <a:ext cx="3060000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fontAlgn="base"/>
            <a:r>
              <a:rPr lang="ru-RU" i="1" dirty="0"/>
              <a:t>Крепость Севастополя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83211" y="4648408"/>
            <a:ext cx="3060000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ru-RU" i="1" dirty="0"/>
              <a:t>Брестская крепость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83211" y="3289548"/>
            <a:ext cx="3060000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fontAlgn="base"/>
            <a:r>
              <a:rPr lang="ru-RU" i="1" dirty="0"/>
              <a:t>Смоленская крепость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6" name="Picture 2" descr="https://static.wixstatic.com/media/204cd5_5eeb677c2b5c43e1aba968b9ed772b56~mv2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504" y="5017820"/>
            <a:ext cx="720000" cy="72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0"/>
          <p:cNvPicPr/>
          <p:nvPr/>
        </p:nvPicPr>
        <p:blipFill>
          <a:blip r:embed="rId3"/>
          <a:stretch>
            <a:fillRect/>
          </a:stretch>
        </p:blipFill>
        <p:spPr>
          <a:xfrm>
            <a:off x="539552" y="2703404"/>
            <a:ext cx="3672408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647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697260"/>
            <a:ext cx="648072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dirty="0"/>
              <a:t>      Этот лозунг был посвящён участникам </a:t>
            </a:r>
          </a:p>
          <a:p>
            <a:pPr algn="just"/>
            <a:r>
              <a:rPr lang="ru-RU" sz="2200" dirty="0"/>
              <a:t>и событиям Великой Отечественной войны. Его смысл заключается в том, чтобы хранить вечную память нашему общему прошлому и людям, которые сыграли огромную роль в жизни нашей страны. </a:t>
            </a:r>
          </a:p>
          <a:p>
            <a:r>
              <a:rPr lang="en-US" sz="2200" dirty="0" err="1"/>
              <a:t>Как</a:t>
            </a:r>
            <a:r>
              <a:rPr lang="en-US" sz="2200" dirty="0"/>
              <a:t> </a:t>
            </a:r>
            <a:r>
              <a:rPr lang="en-US" sz="2200" dirty="0" err="1"/>
              <a:t>звучит</a:t>
            </a:r>
            <a:r>
              <a:rPr lang="en-US" sz="2200" dirty="0"/>
              <a:t> </a:t>
            </a:r>
            <a:r>
              <a:rPr lang="en-US" sz="2200" dirty="0" err="1"/>
              <a:t>этот</a:t>
            </a:r>
            <a:r>
              <a:rPr lang="en-US" sz="2200" dirty="0"/>
              <a:t> </a:t>
            </a:r>
            <a:r>
              <a:rPr lang="en-US" sz="2200" dirty="0" err="1"/>
              <a:t>лозунг</a:t>
            </a:r>
            <a:r>
              <a:rPr lang="en-US" sz="2200" dirty="0"/>
              <a:t>?</a:t>
            </a:r>
            <a:endParaRPr lang="ru-RU" sz="2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635896" y="3968978"/>
            <a:ext cx="4070051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fontAlgn="base"/>
            <a:r>
              <a:rPr lang="ru-RU" dirty="0"/>
              <a:t>«Никто не забыт, ничто не забыто»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4648407"/>
            <a:ext cx="4358083" cy="646331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fontAlgn="base"/>
            <a:r>
              <a:rPr lang="ru-RU" dirty="0"/>
              <a:t>«Наше дело правое, враг будет разбит, победа будет за нами!»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45947" y="3289548"/>
            <a:ext cx="3060000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en-US" dirty="0"/>
              <a:t>«</a:t>
            </a:r>
            <a:r>
              <a:rPr lang="en-US" dirty="0" err="1"/>
              <a:t>Родина-мать</a:t>
            </a:r>
            <a:r>
              <a:rPr lang="en-US" dirty="0"/>
              <a:t> </a:t>
            </a:r>
            <a:r>
              <a:rPr lang="en-US" dirty="0" err="1"/>
              <a:t>зовёт</a:t>
            </a:r>
            <a:r>
              <a:rPr lang="en-US" dirty="0"/>
              <a:t>!» </a:t>
            </a:r>
            <a:endParaRPr lang="ru-RU" dirty="0"/>
          </a:p>
        </p:txBody>
      </p:sp>
      <p:pic>
        <p:nvPicPr>
          <p:cNvPr id="1026" name="Picture 2" descr="https://static.wixstatic.com/media/204cd5_5eeb677c2b5c43e1aba968b9ed772b56~mv2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504" y="5017820"/>
            <a:ext cx="720000" cy="72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66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841276"/>
            <a:ext cx="647045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/>
              <a:t>     В годы Великой Отечественной войны были учреждены награды, которые носят имена прославленных полководцев и флотоводцев прошлого. </a:t>
            </a:r>
          </a:p>
          <a:p>
            <a:pPr algn="just"/>
            <a:r>
              <a:rPr lang="ru-RU" sz="2200" dirty="0"/>
              <a:t>     Внимательно рассмотри картинку и выбери орден, который не относится к военным действиям. </a:t>
            </a:r>
          </a:p>
        </p:txBody>
      </p:sp>
      <p:pic>
        <p:nvPicPr>
          <p:cNvPr id="1026" name="Picture 2" descr="https://static.wixstatic.com/media/204cd5_5eeb677c2b5c43e1aba968b9ed772b56~mv2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504" y="5017820"/>
            <a:ext cx="720000" cy="72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mg0.liveinternet.ru/images/attach/d/2/152/154/152154320_Orden_Aleksandra_Nevsk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3481376"/>
            <a:ext cx="1637066" cy="164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c/c6/%D0%9E%D0%A0%D0%94%D0%95%D0%9D_%D0%A1%D0%A3%D0%92%D0%9E%D0%A0%D0%9E%D0%92%D0%90_III_%D1%81%D1%82%D0%B5%D0%BF%D0%B5%D0%BD%D0%B8.png/150px-%D0%9E%D0%A0%D0%94%D0%95%D0%9D_%D0%A1%D0%A3%D0%92%D0%9E%D0%A0%D0%9E%D0%92%D0%90_III_%D1%81%D1%82%D0%B5%D0%BF%D0%B5%D0%BD%D0%B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665" y="3582268"/>
            <a:ext cx="1620000" cy="15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38086" y="5147239"/>
            <a:ext cx="1683474" cy="430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algn="ctr"/>
            <a:r>
              <a:rPr lang="ru-RU" sz="1100" dirty="0"/>
              <a:t>орден </a:t>
            </a:r>
          </a:p>
          <a:p>
            <a:pPr algn="ctr"/>
            <a:r>
              <a:rPr lang="ru-RU" sz="1100" dirty="0"/>
              <a:t>Александра Суворова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891828" y="5147239"/>
            <a:ext cx="1537600" cy="430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algn="ctr"/>
            <a:r>
              <a:rPr lang="ru-RU" sz="1100" dirty="0"/>
              <a:t>орден </a:t>
            </a:r>
          </a:p>
          <a:p>
            <a:pPr algn="ctr"/>
            <a:r>
              <a:rPr lang="ru-RU" sz="1100" dirty="0"/>
              <a:t>адмирала Нахимова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24419" y="5147239"/>
            <a:ext cx="1643399" cy="430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algn="ctr"/>
            <a:r>
              <a:rPr lang="ru-RU" sz="1100" dirty="0"/>
              <a:t>орден </a:t>
            </a:r>
          </a:p>
          <a:p>
            <a:pPr algn="ctr"/>
            <a:r>
              <a:rPr lang="ru-RU" sz="1100" dirty="0"/>
              <a:t>Александра Невского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057738" y="5147239"/>
            <a:ext cx="1258678" cy="430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algn="ctr"/>
            <a:r>
              <a:rPr lang="ru-RU" sz="1100" dirty="0"/>
              <a:t>орден </a:t>
            </a:r>
          </a:p>
          <a:p>
            <a:pPr algn="ctr"/>
            <a:r>
              <a:rPr lang="ru-RU" sz="1100" dirty="0"/>
              <a:t>Трудовой славы</a:t>
            </a:r>
          </a:p>
        </p:txBody>
      </p:sp>
      <p:pic>
        <p:nvPicPr>
          <p:cNvPr id="2054" name="Picture 6" descr="http://freegraf.ru/uploads/posts/2017-04/1492621418_1492474399_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4680" y="3500188"/>
            <a:ext cx="1620000" cy="162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mages.vector-images.com/129/labour_glory_order_ussr_3rd_n20347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3" y="3555312"/>
            <a:ext cx="1435647" cy="157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21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697260"/>
            <a:ext cx="58326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dirty="0"/>
              <a:t>      </a:t>
            </a:r>
            <a:r>
              <a:rPr lang="ru-RU" sz="2400" dirty="0"/>
              <a:t>Какой город России в годы Великой Отечественной войны выдержал 872-дневную блокаду немецко-фашистских захватчиков?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508103" y="3968978"/>
            <a:ext cx="2303935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fontAlgn="base"/>
            <a:r>
              <a:rPr lang="ru-RU" dirty="0"/>
              <a:t>Ленинград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08103" y="4648408"/>
            <a:ext cx="2303935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fontAlgn="base"/>
            <a:r>
              <a:rPr lang="ru-RU" dirty="0"/>
              <a:t>Смоленск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08103" y="3289548"/>
            <a:ext cx="2303935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ru-RU" dirty="0"/>
              <a:t>Москва </a:t>
            </a:r>
          </a:p>
        </p:txBody>
      </p:sp>
      <p:pic>
        <p:nvPicPr>
          <p:cNvPr id="1026" name="Picture 2" descr="https://static.wixstatic.com/media/204cd5_5eeb677c2b5c43e1aba968b9ed772b56~mv2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504" y="5017820"/>
            <a:ext cx="720000" cy="72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my-albom.com/userfiles/shop/large/4/33252_znachok-gorod-geroy-lening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100" y="2348036"/>
            <a:ext cx="3187852" cy="3241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87848" y="2857500"/>
            <a:ext cx="1116000" cy="28803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85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5896" y="1417340"/>
            <a:ext cx="453812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     Как называли человека, который по зову сердца (без приказа) шёл на фронт защищать Родину?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05987" y="4000336"/>
            <a:ext cx="2446333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fontAlgn="base"/>
            <a:r>
              <a:rPr lang="en-US" i="1" dirty="0" err="1"/>
              <a:t>Диверсант</a:t>
            </a:r>
            <a:r>
              <a:rPr lang="en-US" i="1" dirty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05987" y="3361556"/>
            <a:ext cx="2446333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ru-RU" i="1" dirty="0"/>
              <a:t>Доброволец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05987" y="4648408"/>
            <a:ext cx="2446333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fontAlgn="base"/>
            <a:r>
              <a:rPr lang="en-US" i="1" dirty="0" err="1"/>
              <a:t>Разведчик</a:t>
            </a:r>
            <a:r>
              <a:rPr lang="en-US" i="1" dirty="0"/>
              <a:t> </a:t>
            </a:r>
            <a:endParaRPr lang="ru-RU" dirty="0"/>
          </a:p>
        </p:txBody>
      </p:sp>
      <p:pic>
        <p:nvPicPr>
          <p:cNvPr id="1026" name="Picture 2" descr="https://static.wixstatic.com/media/204cd5_5eeb677c2b5c43e1aba968b9ed772b56~mv2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504" y="5017820"/>
            <a:ext cx="720000" cy="72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sarlib.ru/upload/medialibrary/890/8903f86e1a525e78ab324f8875aa7f5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066" y="872549"/>
            <a:ext cx="3256822" cy="4505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74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553244"/>
            <a:ext cx="612068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     В каком городе можно посетить Мамаев курган, на котором расположен величественный памятник-ансамбль «Героям Сталинградской битвы» </a:t>
            </a:r>
          </a:p>
          <a:p>
            <a:pPr algn="ctr"/>
            <a:r>
              <a:rPr lang="ru-RU" sz="2400" dirty="0"/>
              <a:t>с монументом «Родина-мать зовет!»?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05987" y="3968978"/>
            <a:ext cx="2446333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ru-RU" i="1" dirty="0"/>
              <a:t>Волгоград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05987" y="4648408"/>
            <a:ext cx="2446333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fontAlgn="base"/>
            <a:r>
              <a:rPr lang="ru-RU" i="1" dirty="0"/>
              <a:t>Смоленск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05987" y="3289548"/>
            <a:ext cx="2446333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fontAlgn="base"/>
            <a:r>
              <a:rPr lang="ru-RU" i="1" dirty="0"/>
              <a:t>Новороссийск </a:t>
            </a:r>
            <a:endParaRPr lang="ru-RU" dirty="0"/>
          </a:p>
        </p:txBody>
      </p:sp>
      <p:pic>
        <p:nvPicPr>
          <p:cNvPr id="1026" name="Picture 2" descr="https://static.wixstatic.com/media/204cd5_5eeb677c2b5c43e1aba968b9ed772b56~mv2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504" y="5017820"/>
            <a:ext cx="720000" cy="72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cdn2.static1-sima-land.com/items/842695/0/700-nw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361" y="2413470"/>
            <a:ext cx="3220559" cy="322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83840" y="4729764"/>
            <a:ext cx="1548000" cy="504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34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733842"/>
            <a:ext cx="612068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dirty="0"/>
              <a:t>     Они сражались за Родину, защищая её от врагов и участвуя в боях. Некоторые из них отважно трудились в тылу, обеспечивая всем необходимым своих фронтовых товарищей. Как мы сейчас называем людей, прошедших войну и доживших до наших дней?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75675" y="4109560"/>
            <a:ext cx="2446333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fontAlgn="base"/>
            <a:r>
              <a:rPr lang="ru-RU" i="1" dirty="0"/>
              <a:t>Герои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75675" y="3433564"/>
            <a:ext cx="2446333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ru-RU" i="1" dirty="0"/>
              <a:t>Ветераны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75675" y="4785556"/>
            <a:ext cx="2446333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fontAlgn="base"/>
            <a:r>
              <a:rPr lang="ru-RU" i="1" dirty="0"/>
              <a:t>Солдаты </a:t>
            </a:r>
            <a:endParaRPr lang="ru-RU" dirty="0"/>
          </a:p>
        </p:txBody>
      </p:sp>
      <p:pic>
        <p:nvPicPr>
          <p:cNvPr id="1026" name="Picture 2" descr="https://static.wixstatic.com/media/204cd5_5eeb677c2b5c43e1aba968b9ed772b56~mv2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504" y="5017820"/>
            <a:ext cx="720000" cy="72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2"/>
          <p:cNvPicPr/>
          <p:nvPr/>
        </p:nvPicPr>
        <p:blipFill>
          <a:blip r:embed="rId3"/>
          <a:stretch>
            <a:fillRect/>
          </a:stretch>
        </p:blipFill>
        <p:spPr>
          <a:xfrm>
            <a:off x="539552" y="2857500"/>
            <a:ext cx="381642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917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1091</Words>
  <Application>Microsoft Office PowerPoint</Application>
  <PresentationFormat>Экран (16:10)</PresentationFormat>
  <Paragraphs>122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567</cp:lastModifiedBy>
  <cp:revision>66</cp:revision>
  <dcterms:created xsi:type="dcterms:W3CDTF">2023-05-04T15:55:09Z</dcterms:created>
  <dcterms:modified xsi:type="dcterms:W3CDTF">2024-05-06T07:13:41Z</dcterms:modified>
</cp:coreProperties>
</file>