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11" r:id="rId2"/>
    <p:sldId id="278" r:id="rId3"/>
    <p:sldId id="279" r:id="rId4"/>
    <p:sldId id="309" r:id="rId5"/>
    <p:sldId id="283" r:id="rId6"/>
    <p:sldId id="280" r:id="rId7"/>
    <p:sldId id="259" r:id="rId8"/>
    <p:sldId id="285" r:id="rId9"/>
    <p:sldId id="287" r:id="rId10"/>
    <p:sldId id="288" r:id="rId11"/>
    <p:sldId id="289" r:id="rId12"/>
    <p:sldId id="265" r:id="rId13"/>
    <p:sldId id="266" r:id="rId14"/>
    <p:sldId id="267" r:id="rId15"/>
    <p:sldId id="291" r:id="rId16"/>
    <p:sldId id="297" r:id="rId17"/>
    <p:sldId id="299" r:id="rId18"/>
    <p:sldId id="269" r:id="rId19"/>
    <p:sldId id="300" r:id="rId20"/>
    <p:sldId id="273" r:id="rId21"/>
    <p:sldId id="274" r:id="rId22"/>
    <p:sldId id="302" r:id="rId23"/>
    <p:sldId id="303" r:id="rId24"/>
    <p:sldId id="306" r:id="rId25"/>
    <p:sldId id="301" r:id="rId26"/>
    <p:sldId id="310" r:id="rId27"/>
    <p:sldId id="277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" pitchFamily="18" charset="0"/>
              </a:rPr>
              <a:t>Методическая разработка 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latin typeface="Century" pitchFamily="18" charset="0"/>
              </a:rPr>
              <a:t>Решение задач по теме «Земля как планета Солнечной системы»</a:t>
            </a:r>
          </a:p>
          <a:p>
            <a:pPr algn="r">
              <a:buNone/>
            </a:pPr>
            <a:r>
              <a:rPr lang="ru-RU" dirty="0" smtClean="0"/>
              <a:t>                        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443711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" pitchFamily="18" charset="0"/>
              </a:rPr>
              <a:t>Автор: Сорока И.А , учитель географии МБОУ «Гимназия №2» 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57332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Century" pitchFamily="18" charset="0"/>
              </a:rPr>
              <a:t>г. Инта, 2022 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Century" pitchFamily="18" charset="0"/>
              </a:rPr>
              <a:t>Алгоритм решения:</a:t>
            </a:r>
            <a:endParaRPr lang="ru-RU" sz="4000" b="1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Century" pitchFamily="18" charset="0"/>
              </a:rPr>
              <a:t>в ответе правильно вычисляется солнечное время для каждого из указанных в условии пунктов</a:t>
            </a:r>
          </a:p>
          <a:p>
            <a:pPr>
              <a:buNone/>
            </a:pPr>
            <a:r>
              <a:rPr lang="ru-RU" sz="2800" dirty="0" smtClean="0">
                <a:latin typeface="Century" pitchFamily="18" charset="0"/>
              </a:rPr>
              <a:t>Например, для пункта  А: </a:t>
            </a:r>
          </a:p>
          <a:p>
            <a:pPr>
              <a:buNone/>
            </a:pPr>
            <a:r>
              <a:rPr lang="ru-RU" sz="2800" dirty="0" smtClean="0">
                <a:latin typeface="Century" pitchFamily="18" charset="0"/>
              </a:rPr>
              <a:t>                     </a:t>
            </a:r>
            <a:r>
              <a:rPr lang="ru-RU" sz="2800" b="1" dirty="0" smtClean="0">
                <a:latin typeface="Century" pitchFamily="18" charset="0"/>
              </a:rPr>
              <a:t>3ч.+80·4´=8ч. 20´ </a:t>
            </a:r>
          </a:p>
          <a:p>
            <a:pPr>
              <a:buNone/>
            </a:pPr>
            <a:r>
              <a:rPr lang="ru-RU" sz="2800" dirty="0" smtClean="0">
                <a:latin typeface="Century" pitchFamily="18" charset="0"/>
              </a:rPr>
              <a:t>и </a:t>
            </a:r>
            <a:r>
              <a:rPr lang="ru-RU" sz="2800" dirty="0" err="1" smtClean="0">
                <a:latin typeface="Century" pitchFamily="18" charset="0"/>
              </a:rPr>
              <a:t>т.д</a:t>
            </a:r>
            <a:endParaRPr lang="ru-RU" sz="2800" dirty="0" smtClean="0">
              <a:latin typeface="Century" pitchFamily="18" charset="0"/>
            </a:endParaRPr>
          </a:p>
          <a:p>
            <a:r>
              <a:rPr lang="ru-RU" sz="2800" dirty="0" smtClean="0">
                <a:latin typeface="Century" pitchFamily="18" charset="0"/>
              </a:rPr>
              <a:t>искомый пункт определяется путём сравнения времени суток в указанных в условии пунктах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600" b="1" dirty="0" smtClean="0">
                <a:latin typeface="Century" pitchFamily="18" charset="0"/>
              </a:rPr>
              <a:t>Элементы содержания верного ответа (допускаются иные формулировки ответа, не искажающие его смысла)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435280" cy="46434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300" dirty="0" smtClean="0"/>
              <a:t> </a:t>
            </a:r>
          </a:p>
          <a:p>
            <a:pPr>
              <a:buNone/>
            </a:pPr>
            <a:r>
              <a:rPr lang="ru-RU" sz="9600" dirty="0" smtClean="0">
                <a:latin typeface="Century" pitchFamily="18" charset="0"/>
              </a:rPr>
              <a:t>1)	 ниже всего над горизонтом Солнце будет в пункте А</a:t>
            </a:r>
          </a:p>
          <a:p>
            <a:pPr>
              <a:buNone/>
            </a:pPr>
            <a:r>
              <a:rPr lang="ru-RU" sz="9600" dirty="0" smtClean="0">
                <a:latin typeface="Century" pitchFamily="18" charset="0"/>
              </a:rPr>
              <a:t>2)	 для определения полуденного меридиана используется вычисление (12 - 3) </a:t>
            </a:r>
            <a:r>
              <a:rPr lang="ru-RU" sz="9600" dirty="0" err="1" smtClean="0">
                <a:latin typeface="Century" pitchFamily="18" charset="0"/>
              </a:rPr>
              <a:t>х</a:t>
            </a:r>
            <a:r>
              <a:rPr lang="ru-RU" sz="9600" dirty="0" smtClean="0">
                <a:latin typeface="Century" pitchFamily="18" charset="0"/>
              </a:rPr>
              <a:t> 15°</a:t>
            </a:r>
          </a:p>
          <a:p>
            <a:pPr>
              <a:buNone/>
            </a:pPr>
            <a:r>
              <a:rPr lang="ru-RU" sz="9600" b="1" dirty="0" smtClean="0">
                <a:latin typeface="Century" pitchFamily="18" charset="0"/>
              </a:rPr>
              <a:t>ИЛИ </a:t>
            </a:r>
            <a:endParaRPr lang="ru-RU" sz="96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Century" pitchFamily="18" charset="0"/>
              </a:rPr>
              <a:t>в этот момент на меридиане 135° в.д. полдень</a:t>
            </a:r>
          </a:p>
          <a:p>
            <a:pPr>
              <a:buNone/>
            </a:pPr>
            <a:r>
              <a:rPr lang="ru-RU" sz="9600" b="1" dirty="0" smtClean="0">
                <a:latin typeface="Century" pitchFamily="18" charset="0"/>
              </a:rPr>
              <a:t>ИЛИ </a:t>
            </a:r>
            <a:endParaRPr lang="ru-RU" sz="96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Century" pitchFamily="18" charset="0"/>
              </a:rPr>
              <a:t>в ответе правильно вычисляется солнечное время для каждого из указанных в условии пунктов</a:t>
            </a:r>
          </a:p>
          <a:p>
            <a:pPr>
              <a:buNone/>
            </a:pPr>
            <a:r>
              <a:rPr lang="ru-RU" sz="9600" dirty="0" smtClean="0">
                <a:latin typeface="Century" pitchFamily="18" charset="0"/>
              </a:rPr>
              <a:t>3)	пункт расположен дальше всего от полуденного меридиана</a:t>
            </a:r>
          </a:p>
          <a:p>
            <a:pPr>
              <a:buNone/>
            </a:pPr>
            <a:r>
              <a:rPr lang="ru-RU" sz="9600" b="1" dirty="0" smtClean="0">
                <a:latin typeface="Century" pitchFamily="18" charset="0"/>
              </a:rPr>
              <a:t>ИЛИ </a:t>
            </a:r>
            <a:endParaRPr lang="ru-RU" sz="96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Century" pitchFamily="18" charset="0"/>
              </a:rPr>
              <a:t>искомый пункт определяется путём сравнения времени суток в указанных в условии пунктах</a:t>
            </a:r>
          </a:p>
          <a:p>
            <a:pPr>
              <a:buNone/>
            </a:pPr>
            <a:r>
              <a:rPr lang="ru-RU" sz="43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II. </a:t>
            </a:r>
            <a:r>
              <a:rPr lang="ru-RU" sz="2400" b="1" dirty="0" smtClean="0"/>
              <a:t>Задания на определение высоты Солнца над горизонтом в различных пунктах, не находящихся на одной параллели, и когда есть указание на день зимнего ( 22 декабря) или летнего(22 июня) солнцестояния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Для выполнения подобных заданий, необходимо :</a:t>
            </a:r>
          </a:p>
          <a:p>
            <a:r>
              <a:rPr lang="ru-RU" dirty="0" smtClean="0"/>
              <a:t>Знать особенности освещения Земли в дни равноденствий и солнцестояний;</a:t>
            </a:r>
          </a:p>
          <a:p>
            <a:r>
              <a:rPr lang="ru-RU" dirty="0" smtClean="0"/>
              <a:t>Провести анализ положения указанных в задании пунктов относительно полярных кругов и тропиков; </a:t>
            </a:r>
          </a:p>
          <a:p>
            <a:r>
              <a:rPr lang="ru-RU" dirty="0" smtClean="0"/>
              <a:t>Помнить, что Земля движется против часовой стрелки, и чем  восточнее находится пункт, тем раньше Солнце встанет над горизонтом.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1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Downloads\Polozhenie-Zemli-otnositelno-Solntsa.jpg"/>
          <p:cNvPicPr>
            <a:picLocks noChangeAspect="1" noChangeArrowheads="1"/>
          </p:cNvPicPr>
          <p:nvPr/>
        </p:nvPicPr>
        <p:blipFill>
          <a:blip r:embed="rId2" cstate="print"/>
          <a:srcRect t="11429"/>
          <a:stretch>
            <a:fillRect/>
          </a:stretch>
        </p:blipFill>
        <p:spPr bwMode="auto">
          <a:xfrm>
            <a:off x="467543" y="1556792"/>
            <a:ext cx="8280921" cy="44644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3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" pitchFamily="18" charset="0"/>
              </a:rPr>
              <a:t>ПОЛОЖЕНИЕ ЗЕМЛИ ОТНОСИТЕЛЬНО СОЛНЦА</a:t>
            </a:r>
            <a:endParaRPr lang="ru-RU" sz="24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>
                <a:latin typeface="Century" pitchFamily="18" charset="0"/>
              </a:rPr>
              <a:t>                                                </a:t>
            </a:r>
            <a:r>
              <a:rPr lang="ru-RU" sz="2700" b="1" dirty="0" smtClean="0">
                <a:latin typeface="Century" pitchFamily="18" charset="0"/>
              </a:rPr>
              <a:t>Задача №2.</a:t>
            </a:r>
            <a:r>
              <a:rPr lang="ru-RU" sz="2700" dirty="0" smtClean="0">
                <a:latin typeface="Century" pitchFamily="18" charset="0"/>
              </a:rPr>
              <a:t/>
            </a:r>
            <a:br>
              <a:rPr lang="ru-RU" sz="2700" dirty="0" smtClean="0">
                <a:latin typeface="Century" pitchFamily="18" charset="0"/>
              </a:rPr>
            </a:br>
            <a:r>
              <a:rPr lang="ru-RU" sz="2700" dirty="0" smtClean="0">
                <a:latin typeface="Century" pitchFamily="18" charset="0"/>
              </a:rPr>
              <a:t> Определите, в каком из пунктов, обозначенных буквами на карте России, 20 июня Солнце позже всего по времени Гринвичского меридиана поднимется над горизонтом.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67151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latin typeface="Century" pitchFamily="18" charset="0"/>
              </a:rPr>
              <a:t>Чтобы выполнить задания по определению продолжительности дня (ночи) в связи с изменением угла наклона земной оси к плоскости орбиты, нужно проводить анализ предложенной в задании ситуации. </a:t>
            </a:r>
            <a:br>
              <a:rPr lang="ru-RU" sz="2200" dirty="0" smtClean="0">
                <a:latin typeface="Century" pitchFamily="18" charset="0"/>
              </a:rPr>
            </a:br>
            <a:r>
              <a:rPr lang="ru-RU" sz="2200" dirty="0" smtClean="0">
                <a:latin typeface="Century" pitchFamily="18" charset="0"/>
              </a:rPr>
              <a:t>  Например, если территория находится в условиях большой продолжительности дня ( в июне в северном полушарии), то чем ближе территория находится к Полярному кругу, тем день длиннее, чем дальше — тем короче.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388302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5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-6000" contrast="-10000"/>
          </a:blip>
          <a:srcRect/>
          <a:stretch>
            <a:fillRect/>
          </a:stretch>
        </p:blipFill>
        <p:spPr bwMode="auto">
          <a:xfrm>
            <a:off x="323528" y="2492896"/>
            <a:ext cx="828675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latin typeface="Century" pitchFamily="18" charset="0"/>
              </a:rPr>
              <a:t>Элементы содержания верного ответа</a:t>
            </a:r>
            <a:br>
              <a:rPr lang="ru-RU" sz="3200" b="1" dirty="0" smtClean="0">
                <a:latin typeface="Century" pitchFamily="18" charset="0"/>
              </a:rPr>
            </a:br>
            <a:r>
              <a:rPr lang="ru-RU" sz="3200" b="1" dirty="0" smtClean="0">
                <a:latin typeface="Century" pitchFamily="18" charset="0"/>
              </a:rPr>
              <a:t>(допускаются иные формулировки ответа, не искажающие его смысла)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2800" dirty="0" smtClean="0">
                <a:latin typeface="Century" pitchFamily="18" charset="0"/>
              </a:rPr>
              <a:t>1)	позже всего над горизонтом Солнце поднимется в пункте В</a:t>
            </a:r>
          </a:p>
          <a:p>
            <a:pPr>
              <a:buNone/>
            </a:pPr>
            <a:r>
              <a:rPr lang="ru-RU" sz="2800" dirty="0" smtClean="0">
                <a:latin typeface="Century" pitchFamily="18" charset="0"/>
              </a:rPr>
              <a:t>2)	пункт В расположен южнее пункта А</a:t>
            </a:r>
          </a:p>
          <a:p>
            <a:pPr>
              <a:buNone/>
            </a:pPr>
            <a:r>
              <a:rPr lang="ru-RU" sz="2800" dirty="0" smtClean="0">
                <a:latin typeface="Century" pitchFamily="18" charset="0"/>
              </a:rPr>
              <a:t>3)	пункт В расположен западнее пункта С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latin typeface="Century" pitchFamily="18" charset="0"/>
              </a:rPr>
              <a:t>Задача №3. </a:t>
            </a:r>
            <a:r>
              <a:rPr lang="ru-RU" sz="2200" dirty="0" smtClean="0">
                <a:latin typeface="Century" pitchFamily="18" charset="0"/>
              </a:rPr>
              <a:t/>
            </a:r>
            <a:br>
              <a:rPr lang="ru-RU" sz="2200" dirty="0" smtClean="0">
                <a:latin typeface="Century" pitchFamily="18" charset="0"/>
              </a:rPr>
            </a:br>
            <a:r>
              <a:rPr lang="ru-RU" sz="2200" dirty="0" smtClean="0">
                <a:latin typeface="Century" pitchFamily="18" charset="0"/>
              </a:rPr>
              <a:t>Определите, на какой из параллелей: 20° </a:t>
            </a:r>
            <a:r>
              <a:rPr lang="ru-RU" sz="2200" dirty="0" err="1" smtClean="0">
                <a:latin typeface="Century" pitchFamily="18" charset="0"/>
              </a:rPr>
              <a:t>с.ш</a:t>
            </a:r>
            <a:r>
              <a:rPr lang="ru-RU" sz="2200" dirty="0" smtClean="0">
                <a:latin typeface="Century" pitchFamily="18" charset="0"/>
              </a:rPr>
              <a:t>., 10° </a:t>
            </a:r>
            <a:r>
              <a:rPr lang="ru-RU" sz="2200" dirty="0" err="1" smtClean="0">
                <a:latin typeface="Century" pitchFamily="18" charset="0"/>
              </a:rPr>
              <a:t>с.ш</a:t>
            </a:r>
            <a:r>
              <a:rPr lang="ru-RU" sz="2200" dirty="0" smtClean="0">
                <a:latin typeface="Century" pitchFamily="18" charset="0"/>
              </a:rPr>
              <a:t>., на экваторе, </a:t>
            </a:r>
            <a:br>
              <a:rPr lang="ru-RU" sz="2200" dirty="0" smtClean="0">
                <a:latin typeface="Century" pitchFamily="18" charset="0"/>
              </a:rPr>
            </a:br>
            <a:r>
              <a:rPr lang="ru-RU" sz="2200" dirty="0" smtClean="0">
                <a:latin typeface="Century" pitchFamily="18" charset="0"/>
              </a:rPr>
              <a:t>10° </a:t>
            </a:r>
            <a:r>
              <a:rPr lang="ru-RU" sz="2200" dirty="0" err="1" smtClean="0">
                <a:latin typeface="Century" pitchFamily="18" charset="0"/>
              </a:rPr>
              <a:t>ю.ш</a:t>
            </a:r>
            <a:r>
              <a:rPr lang="ru-RU" sz="2200" dirty="0" smtClean="0">
                <a:latin typeface="Century" pitchFamily="18" charset="0"/>
              </a:rPr>
              <a:t>., или 20° </a:t>
            </a:r>
            <a:r>
              <a:rPr lang="ru-RU" sz="2200" dirty="0" err="1" smtClean="0">
                <a:latin typeface="Century" pitchFamily="18" charset="0"/>
              </a:rPr>
              <a:t>ю.ш</a:t>
            </a:r>
            <a:r>
              <a:rPr lang="ru-RU" sz="2200" dirty="0" smtClean="0">
                <a:latin typeface="Century" pitchFamily="18" charset="0"/>
              </a:rPr>
              <a:t>. – будет наблюдаться максимальная продолжительность дня в день, когда Земля находится на орбите в положении, показанном на рисунке цифрой 3? Свой ответ обоснуйте.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2928934"/>
            <a:ext cx="76438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Элементы содержания верного ответа</a:t>
            </a:r>
            <a:br>
              <a:rPr lang="ru-RU" sz="2400" b="1" dirty="0" smtClean="0"/>
            </a:br>
            <a:r>
              <a:rPr lang="ru-RU" sz="2400" b="1" dirty="0" smtClean="0"/>
              <a:t>(допускаются иные формулировки ответа, не искажающие его смысла)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Century" pitchFamily="18" charset="0"/>
              </a:rPr>
              <a:t>Анализируем положение Земли в точке 3.</a:t>
            </a:r>
          </a:p>
          <a:p>
            <a:pPr marL="514350" indent="-514350">
              <a:buNone/>
            </a:pPr>
            <a:r>
              <a:rPr lang="ru-RU" b="1" dirty="0" smtClean="0">
                <a:latin typeface="Century" pitchFamily="18" charset="0"/>
              </a:rPr>
              <a:t> В точке 3 Земля находится в день зимнего солнцестояния — 22 декабря, в условиях большей продолжительности дня - Южное полушарие.</a:t>
            </a: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! Максимальная продолжительность дня будет на широте 20 </a:t>
            </a:r>
            <a:r>
              <a:rPr lang="ru-RU" b="1" dirty="0" err="1" smtClean="0">
                <a:latin typeface="Century" pitchFamily="18" charset="0"/>
              </a:rPr>
              <a:t>ю.ш</a:t>
            </a:r>
            <a:r>
              <a:rPr lang="ru-RU" b="1" dirty="0" smtClean="0">
                <a:latin typeface="Century" pitchFamily="18" charset="0"/>
              </a:rPr>
              <a:t>., т.к. эта параллель занимает самое южное положение.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" pitchFamily="18" charset="0"/>
              </a:rPr>
              <a:t>Решение задач по теме «Земля как планета Солнечной системы»</a:t>
            </a:r>
            <a:endParaRPr lang="ru-RU" sz="4000" dirty="0">
              <a:latin typeface="Century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2780928"/>
            <a:ext cx="5939730" cy="326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Century" pitchFamily="18" charset="0"/>
              </a:rPr>
              <a:t>Задача №4.</a:t>
            </a:r>
            <a:r>
              <a:rPr lang="ru-RU" sz="2700" dirty="0" smtClean="0">
                <a:latin typeface="Century" pitchFamily="18" charset="0"/>
              </a:rPr>
              <a:t/>
            </a:r>
            <a:br>
              <a:rPr lang="ru-RU" sz="2700" dirty="0" smtClean="0">
                <a:latin typeface="Century" pitchFamily="18" charset="0"/>
              </a:rPr>
            </a:br>
            <a:r>
              <a:rPr lang="ru-RU" sz="2700" dirty="0" smtClean="0">
                <a:latin typeface="Century" pitchFamily="18" charset="0"/>
              </a:rPr>
              <a:t>На какой из параллелей, обозначенных на рисунке буквами, 22 декабря продолжительность светового дня наименьшая?</a:t>
            </a:r>
            <a:br>
              <a:rPr lang="ru-RU" sz="2700" dirty="0" smtClean="0">
                <a:latin typeface="Century" pitchFamily="18" charset="0"/>
              </a:rPr>
            </a:br>
            <a:r>
              <a:rPr lang="ru-RU" sz="2700" dirty="0" smtClean="0">
                <a:latin typeface="Century" pitchFamily="18" charset="0"/>
              </a:rPr>
              <a:t> 1) А               2) В                  3) С                    4) D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28868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Элементы содержания верного ответа</a:t>
            </a:r>
            <a:br>
              <a:rPr lang="ru-RU" sz="2400" b="1" dirty="0" smtClean="0"/>
            </a:br>
            <a:r>
              <a:rPr lang="ru-RU" sz="2400" b="1" dirty="0" smtClean="0"/>
              <a:t>(допускаются иные формулировки ответа, не искажающие его смысла)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800" dirty="0" smtClean="0"/>
              <a:t>1)	минимальная продолжительность дня будет на параллели А</a:t>
            </a:r>
          </a:p>
          <a:p>
            <a:pPr marL="514350" indent="-514350">
              <a:buAutoNum type="arabicParenR" startAt="2"/>
            </a:pPr>
            <a:r>
              <a:rPr lang="ru-RU" sz="3800" dirty="0" smtClean="0"/>
              <a:t>в этот день Солнце находится в зените над Южным</a:t>
            </a:r>
            <a:br>
              <a:rPr lang="ru-RU" sz="3800" dirty="0" smtClean="0"/>
            </a:br>
            <a:r>
              <a:rPr lang="ru-RU" sz="3800" dirty="0" smtClean="0"/>
              <a:t>тропиком </a:t>
            </a:r>
          </a:p>
          <a:p>
            <a:pPr marL="514350" indent="-514350">
              <a:buNone/>
            </a:pPr>
            <a:r>
              <a:rPr lang="ru-RU" sz="3800" dirty="0" smtClean="0"/>
              <a:t>ИЛИ</a:t>
            </a:r>
          </a:p>
          <a:p>
            <a:pPr marL="514350" indent="-514350">
              <a:buNone/>
            </a:pPr>
            <a:r>
              <a:rPr lang="ru-RU" sz="3800" dirty="0" smtClean="0"/>
              <a:t>         это день летнего солнцестояния для Южного полушария</a:t>
            </a:r>
          </a:p>
          <a:p>
            <a:pPr>
              <a:buNone/>
            </a:pPr>
            <a:r>
              <a:rPr lang="ru-RU" sz="3800" dirty="0" smtClean="0"/>
              <a:t>3)	в этот день продолжительность дня с удалением от экватора</a:t>
            </a:r>
            <a:br>
              <a:rPr lang="ru-RU" sz="3800" dirty="0" smtClean="0"/>
            </a:br>
            <a:r>
              <a:rPr lang="ru-RU" sz="3800" dirty="0" smtClean="0"/>
              <a:t>возрастает в Южном полушарии и уменьшается - в Северном</a:t>
            </a:r>
          </a:p>
          <a:p>
            <a:pPr>
              <a:buNone/>
            </a:pPr>
            <a:r>
              <a:rPr lang="ru-RU" sz="3800" dirty="0" smtClean="0"/>
              <a:t>ИЛИ</a:t>
            </a:r>
          </a:p>
          <a:p>
            <a:pPr>
              <a:buNone/>
            </a:pPr>
            <a:r>
              <a:rPr lang="ru-RU" sz="3800" dirty="0" smtClean="0"/>
              <a:t>      параллель А расположена в Северном полушарии дальше всего от экватора и поэтому продолжительность дня на ней минимальна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III</a:t>
            </a:r>
            <a:r>
              <a:rPr lang="ru-RU" sz="2400" b="1" dirty="0" smtClean="0"/>
              <a:t>.</a:t>
            </a:r>
            <a:r>
              <a:rPr lang="en-US" sz="2400" b="1" dirty="0" smtClean="0"/>
              <a:t> </a:t>
            </a:r>
            <a:r>
              <a:rPr lang="ru-RU" sz="2400" b="1" dirty="0" smtClean="0"/>
              <a:t>Задачи на определение координат объекта по положению солнца.</a:t>
            </a:r>
            <a:endParaRPr lang="ru-RU" sz="24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5724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Century" pitchFamily="18" charset="0"/>
              </a:rPr>
              <a:t>Для определения географической широты </a:t>
            </a:r>
            <a:r>
              <a:rPr lang="ru-RU" sz="2700" dirty="0" smtClean="0">
                <a:latin typeface="Century" pitchFamily="18" charset="0"/>
              </a:rPr>
              <a:t>учитывается зависимость угла падения солнечных лучей от широты местности. </a:t>
            </a: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endParaRPr lang="ru-RU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500" u="sng" dirty="0" smtClean="0"/>
              <a:t>В дни равноденствия ( 21марта и 23 сентября), </a:t>
            </a:r>
            <a:r>
              <a:rPr lang="ru-RU" sz="4500" dirty="0" smtClean="0"/>
              <a:t>когда лучи Солнца падают отвесно на экватор, для определения географической широты используется формула:</a:t>
            </a:r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r>
              <a:rPr lang="ru-RU" sz="4500" b="1" dirty="0" smtClean="0"/>
              <a:t>90º — угол падения солнечных лучей = широта местности ( северная или южная определяется по тени отбрасываемых объектами).</a:t>
            </a:r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r>
              <a:rPr lang="ru-RU" sz="4500" u="sng" dirty="0" smtClean="0"/>
              <a:t>В дни солнцестояний ( 22 июня и 22 декабря) </a:t>
            </a:r>
            <a:r>
              <a:rPr lang="ru-RU" sz="4500" dirty="0" smtClean="0"/>
              <a:t>необходимо учитывать, что лучи Солнца падают отвесно (под углом 90º) на тропик ( 23,5º </a:t>
            </a:r>
            <a:r>
              <a:rPr lang="ru-RU" sz="4500" dirty="0" err="1" smtClean="0"/>
              <a:t>с.ш</a:t>
            </a:r>
            <a:r>
              <a:rPr lang="ru-RU" sz="4500" dirty="0" smtClean="0"/>
              <a:t>. и 23,5º </a:t>
            </a:r>
            <a:r>
              <a:rPr lang="ru-RU" sz="4500" dirty="0" err="1" smtClean="0"/>
              <a:t>ю.ш</a:t>
            </a:r>
            <a:r>
              <a:rPr lang="ru-RU" sz="4500" dirty="0" smtClean="0"/>
              <a:t>.). </a:t>
            </a:r>
          </a:p>
          <a:p>
            <a:pPr>
              <a:buNone/>
            </a:pPr>
            <a:r>
              <a:rPr lang="ru-RU" sz="4500" dirty="0" smtClean="0"/>
              <a:t>Поэтому для определения широты местности в освещенном полушарии </a:t>
            </a:r>
          </a:p>
          <a:p>
            <a:pPr>
              <a:buNone/>
            </a:pPr>
            <a:r>
              <a:rPr lang="ru-RU" sz="4500" dirty="0" smtClean="0"/>
              <a:t>( например, 22 июня в Северном полушарии) используется формула:</a:t>
            </a:r>
            <a:r>
              <a:rPr lang="ru-RU" sz="4500" b="1" dirty="0" smtClean="0"/>
              <a:t> </a:t>
            </a:r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r>
              <a:rPr lang="ru-RU" sz="4500" b="1" dirty="0" smtClean="0"/>
              <a:t>90º - ( угол падения солнечных лучей + 23,5º) = широта местности</a:t>
            </a:r>
            <a:endParaRPr lang="ru-RU" sz="4500" dirty="0" smtClean="0"/>
          </a:p>
          <a:p>
            <a:pPr>
              <a:buNone/>
            </a:pPr>
            <a:r>
              <a:rPr lang="ru-RU" sz="4500" dirty="0" smtClean="0"/>
              <a:t> </a:t>
            </a:r>
          </a:p>
          <a:p>
            <a:pPr>
              <a:buNone/>
            </a:pPr>
            <a:r>
              <a:rPr lang="ru-RU" sz="4500" dirty="0" smtClean="0"/>
              <a:t>Для определения широты местности в неосвещенном полушарии</a:t>
            </a:r>
          </a:p>
          <a:p>
            <a:pPr>
              <a:buNone/>
            </a:pPr>
            <a:r>
              <a:rPr lang="ru-RU" sz="4500" dirty="0" smtClean="0"/>
              <a:t> (например, 22 декабря в Северном полушарии) используется формула:</a:t>
            </a:r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r>
              <a:rPr lang="ru-RU" sz="4500" b="1" dirty="0" smtClean="0"/>
              <a:t>90º- (угол падения солнечных лучей — 23,5º) = широта местности</a:t>
            </a:r>
            <a:endParaRPr lang="ru-RU" sz="4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Например: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entury" pitchFamily="18" charset="0"/>
              </a:rPr>
              <a:t> </a:t>
            </a:r>
            <a:r>
              <a:rPr lang="ru-RU" sz="2400" dirty="0" smtClean="0">
                <a:latin typeface="Century" pitchFamily="18" charset="0"/>
              </a:rPr>
              <a:t>Определите географическую широту места, если известно, что 22 июня полуденное Солнце стоит там над горизонтом на высоте 35º </a:t>
            </a:r>
            <a:r>
              <a:rPr lang="ru-RU" sz="2400" dirty="0" err="1" smtClean="0">
                <a:latin typeface="Century" pitchFamily="18" charset="0"/>
              </a:rPr>
              <a:t>с.ш</a:t>
            </a:r>
            <a:r>
              <a:rPr lang="ru-RU" sz="2400" dirty="0" smtClean="0">
                <a:latin typeface="Century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Запишите расчеты.</a:t>
            </a: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90º —( 35º-23,5º ) = 78,5 </a:t>
            </a:r>
            <a:r>
              <a:rPr lang="ru-RU" sz="2400" dirty="0" err="1" smtClean="0">
                <a:latin typeface="Century" pitchFamily="18" charset="0"/>
              </a:rPr>
              <a:t>с.ш</a:t>
            </a:r>
            <a:r>
              <a:rPr lang="ru-RU" sz="2400" dirty="0" smtClean="0">
                <a:latin typeface="Century" pitchFamily="18" charset="0"/>
              </a:rPr>
              <a:t>. </a:t>
            </a:r>
          </a:p>
          <a:p>
            <a:pPr>
              <a:buNone/>
            </a:pPr>
            <a:endParaRPr lang="ru-RU" sz="24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Century" pitchFamily="18" charset="0"/>
              </a:rPr>
              <a:t>Ответ. 78,5º </a:t>
            </a:r>
            <a:r>
              <a:rPr lang="ru-RU" sz="2400" dirty="0" err="1" smtClean="0">
                <a:latin typeface="Century" pitchFamily="18" charset="0"/>
              </a:rPr>
              <a:t>с.ш</a:t>
            </a:r>
            <a:r>
              <a:rPr lang="ru-RU" sz="2400" dirty="0" smtClean="0">
                <a:latin typeface="Century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Для определения меридиана ( географической долготы местности), на котором расположен пункт, по времени Гринвичского меридиана и местному солнечному времени, необходимо определить разницу во времени между ними. 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9296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Например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На Гринвичском меридиане полдень (12 часов), а местное солнечное время в указанном пункте 8 часов.</a:t>
            </a:r>
          </a:p>
          <a:p>
            <a:pPr>
              <a:buNone/>
            </a:pPr>
            <a:r>
              <a:rPr lang="ru-RU" sz="2400" b="1" dirty="0" smtClean="0"/>
              <a:t>Разница (12-8) составляет 4 часа. </a:t>
            </a:r>
          </a:p>
          <a:p>
            <a:pPr>
              <a:buNone/>
            </a:pPr>
            <a:r>
              <a:rPr lang="ru-RU" sz="2400" dirty="0" smtClean="0"/>
              <a:t>Протяженность одного часового пояса 15º. </a:t>
            </a:r>
          </a:p>
          <a:p>
            <a:pPr>
              <a:buNone/>
            </a:pPr>
            <a:r>
              <a:rPr lang="ru-RU" sz="2400" dirty="0" smtClean="0"/>
              <a:t>Для определения искомого меридиана проводится вычисление   </a:t>
            </a:r>
            <a:r>
              <a:rPr lang="ru-RU" sz="2400" b="1" dirty="0" smtClean="0"/>
              <a:t>4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15º = 60º. </a:t>
            </a:r>
          </a:p>
          <a:p>
            <a:pPr>
              <a:buNone/>
            </a:pPr>
            <a:r>
              <a:rPr lang="ru-RU" sz="2400" dirty="0" smtClean="0"/>
              <a:t>Чтобы определить полушарие, в котором находится данный меридиан, нужно помнить, что Земля вращается с запада на восток (против часовой стрелки). </a:t>
            </a:r>
          </a:p>
          <a:p>
            <a:pPr>
              <a:buNone/>
            </a:pPr>
            <a:r>
              <a:rPr lang="ru-RU" sz="2400" dirty="0" smtClean="0"/>
              <a:t>Значит, если время Гринвичского меридиана больше, чем в заданном пункте, пункт находится в Западном полушарии. </a:t>
            </a:r>
          </a:p>
          <a:p>
            <a:pPr>
              <a:buNone/>
            </a:pPr>
            <a:r>
              <a:rPr lang="ru-RU" sz="2400" dirty="0" smtClean="0"/>
              <a:t>Если время Гринвичского меридиана меньше, чем в заданном пункте, пункт находится в Восточном полушарии.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/>
              <a:t>Задача №5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Определите географические координаты пункта, расположенного в США, если известно, что 21 марта в 17 часов по солнечному времени Гринвичского меридиана в этом пункте полдень и Солнце находится на высоте 50° над горизонтом. Ход ваших рассуждений запишите.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                                  Алгоритм: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Для определения широты пункта используем формулу:</a:t>
            </a:r>
          </a:p>
          <a:p>
            <a:pPr marL="514350" indent="-514350">
              <a:buNone/>
            </a:pPr>
            <a:r>
              <a:rPr lang="ru-RU" sz="2400" b="1" dirty="0" smtClean="0"/>
              <a:t>90º — угол падения солнечных лучей = широта местности</a:t>
            </a:r>
          </a:p>
          <a:p>
            <a:pPr marL="514350" indent="-514350">
              <a:buNone/>
            </a:pPr>
            <a:r>
              <a:rPr lang="ru-RU" sz="2400" dirty="0" smtClean="0"/>
              <a:t> ( северная или южная определяется по тени отбрасываемых объектами).</a:t>
            </a:r>
          </a:p>
          <a:p>
            <a:pPr>
              <a:buNone/>
            </a:pPr>
            <a:r>
              <a:rPr lang="ru-RU" sz="2400" b="1" dirty="0" smtClean="0"/>
              <a:t>2. Для определения долготы: </a:t>
            </a:r>
          </a:p>
          <a:p>
            <a:pPr>
              <a:buNone/>
            </a:pPr>
            <a:r>
              <a:rPr lang="ru-RU" sz="2400" b="1" dirty="0" smtClean="0"/>
              <a:t>(время Гринвичского меридиана — 12 час.)·15º </a:t>
            </a:r>
          </a:p>
          <a:p>
            <a:pPr>
              <a:buNone/>
            </a:pPr>
            <a:r>
              <a:rPr lang="ru-RU" sz="2400" dirty="0" smtClean="0"/>
              <a:t> т.к. меридиан в Западном полушарии.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Задача № 6.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Определите географические координаты пункта, если известно, что в дни равноденствия полуденное Солнце стоит там над горизонтом на высоте 40º (тень от предмета падает на север), а местное время опережает время Гринвичского меридиана на 3 часа. Запишите свои расчеты и рассуждения.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71810"/>
            <a:ext cx="6572296" cy="30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Century" pitchFamily="18" charset="0"/>
              </a:rPr>
              <a:t>I. </a:t>
            </a:r>
            <a:r>
              <a:rPr lang="ru-RU" sz="2400" b="1" dirty="0" smtClean="0">
                <a:latin typeface="Century" pitchFamily="18" charset="0"/>
              </a:rPr>
              <a:t>Задания на определение высоты Солнца над горизонтом в различных пунктах, находящихся на одной параллели</a:t>
            </a:r>
            <a:endParaRPr lang="ru-RU" sz="2400" b="1" dirty="0">
              <a:latin typeface="Century" pitchFamily="18" charset="0"/>
            </a:endParaRPr>
          </a:p>
        </p:txBody>
      </p:sp>
      <p:pic>
        <p:nvPicPr>
          <p:cNvPr id="4" name="Содержимое 5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8580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4857760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" pitchFamily="18" charset="0"/>
              </a:rPr>
              <a:t>Земля движется против часовой стрелки, и чем  восточнее находится пункт, тем раньше Солнце встанет над горизонтом.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Часовые пояса</a:t>
            </a:r>
            <a:endParaRPr lang="ru-RU" sz="40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Century" pitchFamily="18" charset="0"/>
              </a:rPr>
              <a:t>В полдень высота солнца над горизонтом максимальная.</a:t>
            </a:r>
            <a:endParaRPr lang="ru-RU" sz="4000" b="1" dirty="0">
              <a:latin typeface="Century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1531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>
                <a:latin typeface="Century" pitchFamily="18" charset="0"/>
              </a:rPr>
              <a:t>Для выполнения заданий на определение высоты Солнца над горизонтом в различных пунктах, находящихся на одной параллели, необходимо </a:t>
            </a:r>
            <a:r>
              <a:rPr lang="ru-RU" sz="2700" b="1" dirty="0" smtClean="0">
                <a:solidFill>
                  <a:srgbClr val="FF0000"/>
                </a:solidFill>
                <a:latin typeface="Century" pitchFamily="18" charset="0"/>
              </a:rPr>
              <a:t>определить полуденный меридиан</a:t>
            </a:r>
            <a:r>
              <a:rPr lang="ru-RU" sz="2700" dirty="0" smtClean="0">
                <a:latin typeface="Century" pitchFamily="18" charset="0"/>
              </a:rPr>
              <a:t>, используя данные о времени Гринвичского меридиана.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600" dirty="0" smtClean="0">
                <a:latin typeface="Century" pitchFamily="18" charset="0"/>
              </a:rPr>
              <a:t>Полуденный меридиан определяется по формуле:</a:t>
            </a:r>
            <a:endParaRPr lang="ru-RU" sz="2600" b="1" dirty="0" smtClean="0">
              <a:latin typeface="Century" pitchFamily="18" charset="0"/>
            </a:endParaRPr>
          </a:p>
          <a:p>
            <a:r>
              <a:rPr lang="ru-RU" sz="2600" b="1" dirty="0" smtClean="0">
                <a:latin typeface="Century" pitchFamily="18" charset="0"/>
              </a:rPr>
              <a:t>(12час.- время Гринвичского меридиана)·15º </a:t>
            </a:r>
          </a:p>
          <a:p>
            <a:pPr>
              <a:buNone/>
            </a:pPr>
            <a:r>
              <a:rPr lang="ru-RU" sz="2600" b="1" dirty="0" smtClean="0">
                <a:latin typeface="Century" pitchFamily="18" charset="0"/>
              </a:rPr>
              <a:t> если меридиан в Восточном полушарии;</a:t>
            </a:r>
            <a:endParaRPr lang="ru-RU" sz="2600" dirty="0" smtClean="0">
              <a:latin typeface="Century" pitchFamily="18" charset="0"/>
            </a:endParaRPr>
          </a:p>
          <a:p>
            <a:r>
              <a:rPr lang="ru-RU" sz="2600" b="1" dirty="0" smtClean="0">
                <a:latin typeface="Century" pitchFamily="18" charset="0"/>
              </a:rPr>
              <a:t>(время Гринвичского меридиана — 12 час.)·15º </a:t>
            </a:r>
          </a:p>
          <a:p>
            <a:pPr>
              <a:buNone/>
            </a:pPr>
            <a:r>
              <a:rPr lang="ru-RU" sz="2600" b="1" dirty="0" smtClean="0">
                <a:latin typeface="Century" pitchFamily="18" charset="0"/>
              </a:rPr>
              <a:t> если меридиан в Западном полушарии.</a:t>
            </a:r>
          </a:p>
          <a:p>
            <a:pPr>
              <a:buNone/>
            </a:pPr>
            <a:endParaRPr lang="ru-RU" sz="26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Century" pitchFamily="18" charset="0"/>
              </a:rPr>
              <a:t>Чем ближе расположены предложенные в задании меридианы к полуденному меридиану, тем выше в них будет находиться Солнце, чем дальше — тем ниже.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Century" pitchFamily="18" charset="0"/>
              </a:rPr>
              <a:t>Задача №1</a:t>
            </a: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sz="2700" dirty="0" smtClean="0">
                <a:latin typeface="Century" pitchFamily="18" charset="0"/>
              </a:rPr>
              <a:t>Определите, в каком из обозначенных буквами на фрагменте карты мира пунктов Солнце будет находиться ниже всего над горизонтом в 3 ч по времени Гринвичского меридиана? Ход ваших рассуждений запишите.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>
            <a:lum bright="-4000" contrast="-4000"/>
          </a:blip>
          <a:srcRect/>
          <a:stretch>
            <a:fillRect/>
          </a:stretch>
        </p:blipFill>
        <p:spPr bwMode="auto">
          <a:xfrm>
            <a:off x="1043608" y="2492896"/>
            <a:ext cx="70567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Century" pitchFamily="18" charset="0"/>
              </a:rPr>
              <a:t>Алгоритм решения:</a:t>
            </a:r>
            <a:endParaRPr lang="ru-RU" sz="4000" b="1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Century" pitchFamily="18" charset="0"/>
              </a:rPr>
              <a:t>Определяем полуденный меридиан по формуле 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Century" pitchFamily="18" charset="0"/>
              </a:rPr>
              <a:t>(12час.- время Гринвичского меридиана)·15º </a:t>
            </a:r>
          </a:p>
          <a:p>
            <a:pPr marL="514350" indent="-514350">
              <a:buNone/>
            </a:pPr>
            <a:endParaRPr lang="ru-RU" sz="2800" b="1" dirty="0" smtClean="0">
              <a:latin typeface="Century" pitchFamily="18" charset="0"/>
            </a:endParaRPr>
          </a:p>
          <a:p>
            <a:pPr marL="514350" indent="-514350">
              <a:buNone/>
            </a:pPr>
            <a:r>
              <a:rPr lang="ru-RU" sz="2800" dirty="0" smtClean="0">
                <a:latin typeface="Century" pitchFamily="18" charset="0"/>
              </a:rPr>
              <a:t>2. Анализируем положение пунктов по отношению к полуденному меридиану.</a:t>
            </a:r>
          </a:p>
          <a:p>
            <a:pPr marL="514350" indent="-514350">
              <a:buNone/>
            </a:pPr>
            <a:endParaRPr lang="ru-RU" sz="2800" dirty="0" smtClean="0">
              <a:latin typeface="Century" pitchFamily="18" charset="0"/>
            </a:endParaRPr>
          </a:p>
          <a:p>
            <a:pPr marL="514350" indent="-514350">
              <a:buNone/>
            </a:pPr>
            <a:r>
              <a:rPr lang="ru-RU" sz="2800" dirty="0" smtClean="0">
                <a:latin typeface="Century" pitchFamily="18" charset="0"/>
              </a:rPr>
              <a:t>3. Пункт, расположенный дальше всего от полуденного меридиана будет иметь наименьшую высоту солнца.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0002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Century" pitchFamily="18" charset="0"/>
              </a:rPr>
              <a:t>2 способ </a:t>
            </a:r>
            <a:br>
              <a:rPr lang="ru-RU" sz="3600" b="1" dirty="0" smtClean="0">
                <a:latin typeface="Century" pitchFamily="18" charset="0"/>
              </a:rPr>
            </a:br>
            <a:r>
              <a:rPr lang="ru-RU" sz="3600" b="1" dirty="0" smtClean="0">
                <a:latin typeface="Century" pitchFamily="18" charset="0"/>
              </a:rPr>
              <a:t>заключается в определении солнечного времени для всех пунктов и сравнении показателей.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8229600" cy="3954459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Местное (солнечное время) </a:t>
            </a:r>
            <a:r>
              <a:rPr lang="ru-RU" sz="2800" dirty="0" smtClean="0"/>
              <a:t>– это время в данный момент вдоль линии одного меридиана. </a:t>
            </a:r>
          </a:p>
          <a:p>
            <a:r>
              <a:rPr lang="ru-RU" sz="2800" dirty="0" smtClean="0"/>
              <a:t>1 оборот Земли вокруг оси = 360°</a:t>
            </a:r>
          </a:p>
          <a:p>
            <a:r>
              <a:rPr lang="ru-RU" sz="2800" dirty="0" smtClean="0"/>
              <a:t>Время оборота Земли вокруг оси = 24 часа</a:t>
            </a:r>
          </a:p>
          <a:p>
            <a:r>
              <a:rPr lang="ru-RU" sz="2800" dirty="0" smtClean="0"/>
              <a:t>Один час (60 мин)=15° (протяженность одного часового пояса)</a:t>
            </a:r>
          </a:p>
          <a:p>
            <a:r>
              <a:rPr lang="ru-RU" sz="2800" dirty="0" smtClean="0"/>
              <a:t>1°= 60:15= 4 (мин)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</TotalTime>
  <Words>731</Words>
  <Application>Microsoft Office PowerPoint</Application>
  <PresentationFormat>Экран (4:3)</PresentationFormat>
  <Paragraphs>126</Paragraphs>
  <Slides>28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Методическая разработка </vt:lpstr>
      <vt:lpstr>Решение задач по теме «Земля как планета Солнечной системы»</vt:lpstr>
      <vt:lpstr>I. Задания на определение высоты Солнца над горизонтом в различных пунктах, находящихся на одной параллели</vt:lpstr>
      <vt:lpstr>Часовые пояса</vt:lpstr>
      <vt:lpstr>В полдень высота солнца над горизонтом максимальная.</vt:lpstr>
      <vt:lpstr>  Для выполнения заданий на определение высоты Солнца над горизонтом в различных пунктах, находящихся на одной параллели, необходимо определить полуденный меридиан, используя данные о времени Гринвичского меридиана.  </vt:lpstr>
      <vt:lpstr> Задача №1 Определите, в каком из обозначенных буквами на фрагменте карты мира пунктов Солнце будет находиться ниже всего над горизонтом в 3 ч по времени Гринвичского меридиана? Ход ваших рассуждений запишите.  </vt:lpstr>
      <vt:lpstr>Алгоритм решения:</vt:lpstr>
      <vt:lpstr> 2 способ  заключается в определении солнечного времени для всех пунктов и сравнении показателей. </vt:lpstr>
      <vt:lpstr>Алгоритм решения:</vt:lpstr>
      <vt:lpstr>   Элементы содержания верного ответа (допускаются иные формулировки ответа, не искажающие его смысла)  </vt:lpstr>
      <vt:lpstr>II. Задания на определение высоты Солнца над горизонтом в различных пунктах, не находящихся на одной параллели, и когда есть указание на день зимнего ( 22 декабря) или летнего(22 июня) солнцестояния </vt:lpstr>
      <vt:lpstr>Слайд 13</vt:lpstr>
      <vt:lpstr>Слайд 14</vt:lpstr>
      <vt:lpstr>                                                    Задача №2.  Определите, в каком из пунктов, обозначенных буквами на карте России, 20 июня Солнце позже всего по времени Гринвичского меридиана поднимется над горизонтом.    </vt:lpstr>
      <vt:lpstr>  Чтобы выполнить задания по определению продолжительности дня (ночи) в связи с изменением угла наклона земной оси к плоскости орбиты, нужно проводить анализ предложенной в задании ситуации.    Например, если территория находится в условиях большой продолжительности дня ( в июне в северном полушарии), то чем ближе территория находится к Полярному кругу, тем день длиннее, чем дальше — тем короче. </vt:lpstr>
      <vt:lpstr> Элементы содержания верного ответа (допускаются иные формулировки ответа, не искажающие его смысла) </vt:lpstr>
      <vt:lpstr>  Задача №3.  Определите, на какой из параллелей: 20° с.ш., 10° с.ш., на экваторе,  10° ю.ш., или 20° ю.ш. – будет наблюдаться максимальная продолжительность дня в день, когда Земля находится на орбите в положении, показанном на рисунке цифрой 3? Свой ответ обоснуйте. </vt:lpstr>
      <vt:lpstr>Элементы содержания верного ответа (допускаются иные формулировки ответа, не искажающие его смысла)</vt:lpstr>
      <vt:lpstr>  Задача №4. На какой из параллелей, обозначенных на рисунке буквами, 22 декабря продолжительность светового дня наименьшая?  1) А               2) В                  3) С                    4) D  </vt:lpstr>
      <vt:lpstr>Элементы содержания верного ответа (допускаются иные формулировки ответа, не искажающие его смысла)</vt:lpstr>
      <vt:lpstr>III. Задачи на определение координат объекта по положению солнца.</vt:lpstr>
      <vt:lpstr> Для определения географической широты учитывается зависимость угла падения солнечных лучей от широты местности.  </vt:lpstr>
      <vt:lpstr>Например:</vt:lpstr>
      <vt:lpstr> Для определения меридиана ( географической долготы местности), на котором расположен пункт, по времени Гринвичского меридиана и местному солнечному времени, необходимо определить разницу во времени между ними.  </vt:lpstr>
      <vt:lpstr>Например</vt:lpstr>
      <vt:lpstr> Задача №5 Определите географические координаты пункта, расположенного в США, если известно, что 21 марта в 17 часов по солнечному времени Гринвичского меридиана в этом пункте полдень и Солнце находится на высоте 50° над горизонтом. Ход ваших рассуждений запишите.  </vt:lpstr>
      <vt:lpstr>Задача № 6.  Определите географические координаты пункта, если известно, что в дни равноденствия полуденное Солнце стоит там над горизонтом на высоте 40º (тень от предмета падает на север), а местное время опережает время Гринвичского меридиана на 3 часа. Запишите свои расчеты и рассуждения.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по теме «Земля как планета Солнечной системы»</dc:title>
  <cp:lastModifiedBy>User</cp:lastModifiedBy>
  <cp:revision>57</cp:revision>
  <dcterms:modified xsi:type="dcterms:W3CDTF">2024-05-31T09:10:43Z</dcterms:modified>
</cp:coreProperties>
</file>