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6" r:id="rId8"/>
    <p:sldId id="265" r:id="rId9"/>
    <p:sldId id="264" r:id="rId10"/>
    <p:sldId id="262" r:id="rId11"/>
    <p:sldId id="263"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DCF34ED-366F-44B2-9227-299E434ABC5C}" type="datetimeFigureOut">
              <a:rPr lang="ru-RU" smtClean="0"/>
              <a:pPr/>
              <a:t>21.02.2024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09AAC1-88AD-42BB-9A5D-568CBF6C2E5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CF34ED-366F-44B2-9227-299E434ABC5C}" type="datetimeFigureOut">
              <a:rPr lang="ru-RU" smtClean="0"/>
              <a:pPr/>
              <a:t>21.02.2024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09AAC1-88AD-42BB-9A5D-568CBF6C2E5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CF34ED-366F-44B2-9227-299E434ABC5C}" type="datetimeFigureOut">
              <a:rPr lang="ru-RU" smtClean="0"/>
              <a:pPr/>
              <a:t>21.02.2024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09AAC1-88AD-42BB-9A5D-568CBF6C2E5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CF34ED-366F-44B2-9227-299E434ABC5C}" type="datetimeFigureOut">
              <a:rPr lang="ru-RU" smtClean="0"/>
              <a:pPr/>
              <a:t>21.02.2024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09AAC1-88AD-42BB-9A5D-568CBF6C2E5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DCF34ED-366F-44B2-9227-299E434ABC5C}" type="datetimeFigureOut">
              <a:rPr lang="ru-RU" smtClean="0"/>
              <a:pPr/>
              <a:t>21.02.2024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09AAC1-88AD-42BB-9A5D-568CBF6C2E5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DCF34ED-366F-44B2-9227-299E434ABC5C}" type="datetimeFigureOut">
              <a:rPr lang="ru-RU" smtClean="0"/>
              <a:pPr/>
              <a:t>21.02.2024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09AAC1-88AD-42BB-9A5D-568CBF6C2E5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DCF34ED-366F-44B2-9227-299E434ABC5C}" type="datetimeFigureOut">
              <a:rPr lang="ru-RU" smtClean="0"/>
              <a:pPr/>
              <a:t>21.02.2024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B09AAC1-88AD-42BB-9A5D-568CBF6C2E5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DCF34ED-366F-44B2-9227-299E434ABC5C}" type="datetimeFigureOut">
              <a:rPr lang="ru-RU" smtClean="0"/>
              <a:pPr/>
              <a:t>21.02.2024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B09AAC1-88AD-42BB-9A5D-568CBF6C2E5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DCF34ED-366F-44B2-9227-299E434ABC5C}" type="datetimeFigureOut">
              <a:rPr lang="ru-RU" smtClean="0"/>
              <a:pPr/>
              <a:t>21.02.2024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B09AAC1-88AD-42BB-9A5D-568CBF6C2E5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DCF34ED-366F-44B2-9227-299E434ABC5C}" type="datetimeFigureOut">
              <a:rPr lang="ru-RU" smtClean="0"/>
              <a:pPr/>
              <a:t>21.02.2024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09AAC1-88AD-42BB-9A5D-568CBF6C2E5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DCF34ED-366F-44B2-9227-299E434ABC5C}" type="datetimeFigureOut">
              <a:rPr lang="ru-RU" smtClean="0"/>
              <a:pPr/>
              <a:t>21.02.2024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09AAC1-88AD-42BB-9A5D-568CBF6C2E5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F34ED-366F-44B2-9227-299E434ABC5C}" type="datetimeFigureOut">
              <a:rPr lang="ru-RU" smtClean="0"/>
              <a:pPr/>
              <a:t>21.02.2024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9AAC1-88AD-42BB-9A5D-568CBF6C2E5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onethree.ru/razvitie/razvitie-rechi"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1696756408_papikpro-top-p-ramka-dlya-applikatsii-51.jpg"/>
          <p:cNvPicPr>
            <a:picLocks noChangeAspect="1"/>
          </p:cNvPicPr>
          <p:nvPr/>
        </p:nvPicPr>
        <p:blipFill>
          <a:blip r:embed="rId2" cstate="print"/>
          <a:stretch>
            <a:fillRect/>
          </a:stretch>
        </p:blipFill>
        <p:spPr>
          <a:xfrm>
            <a:off x="0" y="0"/>
            <a:ext cx="9144000" cy="6858000"/>
          </a:xfrm>
          <a:prstGeom prst="rect">
            <a:avLst/>
          </a:prstGeom>
        </p:spPr>
      </p:pic>
      <p:sp>
        <p:nvSpPr>
          <p:cNvPr id="17409" name="Rectangle 1"/>
          <p:cNvSpPr>
            <a:spLocks noChangeArrowheads="1"/>
          </p:cNvSpPr>
          <p:nvPr/>
        </p:nvSpPr>
        <p:spPr bwMode="auto">
          <a:xfrm>
            <a:off x="2123728" y="2446565"/>
            <a:ext cx="597666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Источники способностей и</a:t>
            </a:r>
            <a:b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br>
            <a: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дарований детей – на кончиках</a:t>
            </a:r>
            <a:b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br>
            <a: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их пальцев. От пальцев, образно</a:t>
            </a:r>
            <a:b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br>
            <a: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говоря, идут тончайшие ручейки,</a:t>
            </a:r>
            <a:b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br>
            <a: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которые питают источник</a:t>
            </a:r>
            <a:b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br>
            <a: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творческой мысли”</a:t>
            </a:r>
            <a:b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br>
            <a: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ru-RU"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В.А. Сухомлинский</a:t>
            </a:r>
            <a:endPar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lvl="0" algn="r" eaLnBrk="0" fontAlgn="base" hangingPunct="0">
              <a:spcBef>
                <a:spcPct val="0"/>
              </a:spcBef>
              <a:spcAft>
                <a:spcPct val="0"/>
              </a:spcAft>
            </a:pPr>
            <a: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“Рука является вышедшим наружу</a:t>
            </a:r>
            <a:b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br>
            <a: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Головным мозгом”</a:t>
            </a:r>
            <a:b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br>
            <a:r>
              <a:rPr kumimoji="0" lang="ru-RU"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ru-RU"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И. Кант</a:t>
            </a:r>
            <a:endParaRPr kumimoji="0" lang="ru-RU" sz="2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C00000"/>
              </a:solidFill>
              <a:effectLst/>
              <a:latin typeface="Arial" pitchFamily="34" charset="0"/>
              <a:cs typeface="Arial" pitchFamily="34" charset="0"/>
            </a:endParaRPr>
          </a:p>
        </p:txBody>
      </p:sp>
      <p:sp>
        <p:nvSpPr>
          <p:cNvPr id="7" name="TextBox 6"/>
          <p:cNvSpPr txBox="1"/>
          <p:nvPr/>
        </p:nvSpPr>
        <p:spPr>
          <a:xfrm>
            <a:off x="3131840" y="5301208"/>
            <a:ext cx="6012160" cy="830997"/>
          </a:xfrm>
          <a:prstGeom prst="rect">
            <a:avLst/>
          </a:prstGeom>
          <a:noFill/>
        </p:spPr>
        <p:txBody>
          <a:bodyPr wrap="square" rtlCol="0">
            <a:spAutoFit/>
          </a:bodyPr>
          <a:lstStyle/>
          <a:p>
            <a:r>
              <a:rPr lang="ru-RU" sz="2400" b="1" dirty="0" smtClean="0">
                <a:solidFill>
                  <a:schemeClr val="tx1">
                    <a:lumMod val="95000"/>
                    <a:lumOff val="5000"/>
                  </a:schemeClr>
                </a:solidFill>
              </a:rPr>
              <a:t>Подготовила : Харламова И.Н. воспитатель группы «Лапушки»</a:t>
            </a:r>
            <a:endParaRPr lang="ru-RU" sz="2400" b="1" dirty="0">
              <a:solidFill>
                <a:schemeClr val="tx1">
                  <a:lumMod val="95000"/>
                  <a:lumOff val="5000"/>
                </a:schemeClr>
              </a:solidFill>
            </a:endParaRPr>
          </a:p>
        </p:txBody>
      </p:sp>
      <p:sp>
        <p:nvSpPr>
          <p:cNvPr id="8" name="TextBox 7"/>
          <p:cNvSpPr txBox="1"/>
          <p:nvPr/>
        </p:nvSpPr>
        <p:spPr>
          <a:xfrm>
            <a:off x="1187624" y="980728"/>
            <a:ext cx="7200800" cy="1200329"/>
          </a:xfrm>
          <a:prstGeom prst="rect">
            <a:avLst/>
          </a:prstGeom>
          <a:noFill/>
        </p:spPr>
        <p:txBody>
          <a:bodyPr wrap="square" rtlCol="0">
            <a:spAutoFit/>
          </a:bodyPr>
          <a:lstStyle/>
          <a:p>
            <a:r>
              <a:rPr lang="ru-RU" sz="3600" b="1" dirty="0" smtClean="0">
                <a:solidFill>
                  <a:srgbClr val="002060"/>
                </a:solidFill>
              </a:rPr>
              <a:t>«Что такое мелкая моторика и почему так важно ее развивать»</a:t>
            </a:r>
            <a:endParaRPr lang="ru-RU" sz="36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96756408_papikpro-top-p-ramka-dlya-applikatsii-51.jpg"/>
          <p:cNvPicPr>
            <a:picLocks noChangeAspect="1"/>
          </p:cNvPicPr>
          <p:nvPr/>
        </p:nvPicPr>
        <p:blipFill>
          <a:blip r:embed="rId2" cstate="print"/>
          <a:stretch>
            <a:fillRect/>
          </a:stretch>
        </p:blipFill>
        <p:spPr>
          <a:xfrm>
            <a:off x="0" y="0"/>
            <a:ext cx="9144000" cy="6858000"/>
          </a:xfrm>
          <a:prstGeom prst="rect">
            <a:avLst/>
          </a:prstGeom>
        </p:spPr>
      </p:pic>
      <p:pic>
        <p:nvPicPr>
          <p:cNvPr id="3" name="Рисунок 2" descr="IMG_20240221_160252 (1).jpg"/>
          <p:cNvPicPr>
            <a:picLocks noChangeAspect="1"/>
          </p:cNvPicPr>
          <p:nvPr/>
        </p:nvPicPr>
        <p:blipFill>
          <a:blip r:embed="rId3" cstate="print"/>
          <a:stretch>
            <a:fillRect/>
          </a:stretch>
        </p:blipFill>
        <p:spPr>
          <a:xfrm>
            <a:off x="683568" y="3284984"/>
            <a:ext cx="2139702" cy="2852936"/>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IMG_20240221_171522.jpg"/>
          <p:cNvPicPr>
            <a:picLocks noChangeAspect="1"/>
          </p:cNvPicPr>
          <p:nvPr/>
        </p:nvPicPr>
        <p:blipFill>
          <a:blip r:embed="rId4" cstate="print"/>
          <a:stretch>
            <a:fillRect/>
          </a:stretch>
        </p:blipFill>
        <p:spPr>
          <a:xfrm>
            <a:off x="6156176" y="3284984"/>
            <a:ext cx="2160240" cy="2880320"/>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IMG_20240219_170140.jpg"/>
          <p:cNvPicPr>
            <a:picLocks noChangeAspect="1"/>
          </p:cNvPicPr>
          <p:nvPr/>
        </p:nvPicPr>
        <p:blipFill>
          <a:blip r:embed="rId5" cstate="print"/>
          <a:stretch>
            <a:fillRect/>
          </a:stretch>
        </p:blipFill>
        <p:spPr>
          <a:xfrm>
            <a:off x="3563888" y="620688"/>
            <a:ext cx="2016224" cy="2688298"/>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IMG_20240221_155946.jpg"/>
          <p:cNvPicPr>
            <a:picLocks noChangeAspect="1"/>
          </p:cNvPicPr>
          <p:nvPr/>
        </p:nvPicPr>
        <p:blipFill>
          <a:blip r:embed="rId6" cstate="print"/>
          <a:stretch>
            <a:fillRect/>
          </a:stretch>
        </p:blipFill>
        <p:spPr>
          <a:xfrm>
            <a:off x="3635896" y="3429000"/>
            <a:ext cx="2031690" cy="2708920"/>
          </a:xfrm>
          <a:prstGeom prst="rect">
            <a:avLst/>
          </a:prstGeom>
          <a:solidFill>
            <a:srgbClr val="FFFFFF">
              <a:shade val="85000"/>
            </a:srgbClr>
          </a:solidFill>
          <a:ln w="889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IMG_20240221_161439.jpg"/>
          <p:cNvPicPr>
            <a:picLocks noChangeAspect="1"/>
          </p:cNvPicPr>
          <p:nvPr/>
        </p:nvPicPr>
        <p:blipFill>
          <a:blip r:embed="rId7" cstate="print"/>
          <a:stretch>
            <a:fillRect/>
          </a:stretch>
        </p:blipFill>
        <p:spPr>
          <a:xfrm>
            <a:off x="755576" y="569302"/>
            <a:ext cx="1944216" cy="2592288"/>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descr="IMG_20240219_170337 (1).jpg"/>
          <p:cNvPicPr>
            <a:picLocks noChangeAspect="1"/>
          </p:cNvPicPr>
          <p:nvPr/>
        </p:nvPicPr>
        <p:blipFill>
          <a:blip r:embed="rId8" cstate="print"/>
          <a:stretch>
            <a:fillRect/>
          </a:stretch>
        </p:blipFill>
        <p:spPr>
          <a:xfrm>
            <a:off x="6228184" y="476672"/>
            <a:ext cx="2016224" cy="2688299"/>
          </a:xfrm>
          <a:prstGeom prst="rect">
            <a:avLst/>
          </a:prstGeom>
          <a:solidFill>
            <a:srgbClr val="FFFFFF">
              <a:shade val="85000"/>
            </a:srgbClr>
          </a:solidFill>
          <a:ln w="88900" cap="sq">
            <a:solidFill>
              <a:schemeClr val="accent1">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96756408_papikpro-top-p-ramka-dlya-applikatsii-51.jpg"/>
          <p:cNvPicPr>
            <a:picLocks noChangeAspect="1"/>
          </p:cNvPicPr>
          <p:nvPr/>
        </p:nvPicPr>
        <p:blipFill>
          <a:blip r:embed="rId2" cstate="print"/>
          <a:stretch>
            <a:fillRect/>
          </a:stretch>
        </p:blipFill>
        <p:spPr>
          <a:xfrm>
            <a:off x="0" y="0"/>
            <a:ext cx="9144000" cy="6858000"/>
          </a:xfrm>
          <a:prstGeom prst="rect">
            <a:avLst/>
          </a:prstGeom>
        </p:spPr>
      </p:pic>
      <p:pic>
        <p:nvPicPr>
          <p:cNvPr id="3" name="Рисунок 2" descr="abcc5aacbc0e7492dd954a2c47e04b27 (1).jpeg"/>
          <p:cNvPicPr>
            <a:picLocks noChangeAspect="1"/>
          </p:cNvPicPr>
          <p:nvPr/>
        </p:nvPicPr>
        <p:blipFill>
          <a:blip r:embed="rId3" cstate="print"/>
          <a:stretch>
            <a:fillRect/>
          </a:stretch>
        </p:blipFill>
        <p:spPr>
          <a:xfrm>
            <a:off x="539552" y="548680"/>
            <a:ext cx="8028384" cy="6021288"/>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76302166_gagaru-club-p-ramka-yarkaya-vkontakte-28.png"/>
          <p:cNvPicPr>
            <a:picLocks noChangeAspect="1"/>
          </p:cNvPicPr>
          <p:nvPr/>
        </p:nvPicPr>
        <p:blipFill>
          <a:blip r:embed="rId2" cstate="print"/>
          <a:stretch>
            <a:fillRect/>
          </a:stretch>
        </p:blipFill>
        <p:spPr>
          <a:xfrm>
            <a:off x="2437" y="0"/>
            <a:ext cx="9139126" cy="6858000"/>
          </a:xfrm>
          <a:prstGeom prst="rect">
            <a:avLst/>
          </a:prstGeom>
        </p:spPr>
      </p:pic>
      <p:pic>
        <p:nvPicPr>
          <p:cNvPr id="4" name="Рисунок 3" descr="img13.jpg"/>
          <p:cNvPicPr>
            <a:picLocks noChangeAspect="1"/>
          </p:cNvPicPr>
          <p:nvPr/>
        </p:nvPicPr>
        <p:blipFill>
          <a:blip r:embed="rId3" cstate="print"/>
          <a:stretch>
            <a:fillRect/>
          </a:stretch>
        </p:blipFill>
        <p:spPr>
          <a:xfrm>
            <a:off x="323528" y="404664"/>
            <a:ext cx="8496944" cy="6156684"/>
          </a:xfrm>
          <a:prstGeom prst="rect">
            <a:avLst/>
          </a:prstGeom>
          <a:solidFill>
            <a:srgbClr val="FFFFFF">
              <a:shade val="85000"/>
            </a:srgbClr>
          </a:solidFill>
          <a:ln w="88900" cap="sq">
            <a:solidFill>
              <a:schemeClr val="tx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76302166_gagaru-club-p-ramka-yarkaya-vkontakte-28.png"/>
          <p:cNvPicPr>
            <a:picLocks noChangeAspect="1"/>
          </p:cNvPicPr>
          <p:nvPr/>
        </p:nvPicPr>
        <p:blipFill>
          <a:blip r:embed="rId2" cstate="print"/>
          <a:stretch>
            <a:fillRect/>
          </a:stretch>
        </p:blipFill>
        <p:spPr>
          <a:xfrm>
            <a:off x="2437" y="0"/>
            <a:ext cx="9139126" cy="6858000"/>
          </a:xfrm>
          <a:prstGeom prst="rect">
            <a:avLst/>
          </a:prstGeom>
        </p:spPr>
      </p:pic>
      <p:sp>
        <p:nvSpPr>
          <p:cNvPr id="6145" name="Rectangle 1"/>
          <p:cNvSpPr>
            <a:spLocks noChangeArrowheads="1"/>
          </p:cNvSpPr>
          <p:nvPr/>
        </p:nvSpPr>
        <p:spPr bwMode="auto">
          <a:xfrm>
            <a:off x="467544" y="963765"/>
            <a:ext cx="835292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Как часто мы слышим выражение «мелкая моторика». Что же такое мелкая моторика? Физиологи под этим выражением подразумевают движение мелких мышц кистей рук. При этом важно помнить о координации «рука-глаз», т. к. развитие мелких движений рук происходит под контролем зрения. Почему же так важно развивать мелкую моторику рук ребенка? Дело в том, что в головном мозге человека центры, которые отвечают за речь и движения пальцев расположены очень близко. Стимулируя мелкую моторику, мы активируем зоны, отвечающие за речь. И, кроме того, в дальнейшем эти навыки ребенку потребуются для использования движений, чтобы рисовать, писать, одеваться и т. д.</a:t>
            </a:r>
            <a:endParaRPr kumimoji="0" lang="ru-RU" sz="24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96756408_papikpro-top-p-ramka-dlya-applikatsii-51.jpg"/>
          <p:cNvPicPr>
            <a:picLocks noChangeAspect="1"/>
          </p:cNvPicPr>
          <p:nvPr/>
        </p:nvPicPr>
        <p:blipFill>
          <a:blip r:embed="rId2" cstate="print"/>
          <a:stretch>
            <a:fillRect/>
          </a:stretch>
        </p:blipFill>
        <p:spPr>
          <a:xfrm>
            <a:off x="0" y="0"/>
            <a:ext cx="9144000" cy="6858000"/>
          </a:xfrm>
          <a:prstGeom prst="rect">
            <a:avLst/>
          </a:prstGeom>
        </p:spPr>
      </p:pic>
      <p:sp>
        <p:nvSpPr>
          <p:cNvPr id="5121" name="Rectangle 1"/>
          <p:cNvSpPr>
            <a:spLocks noChangeArrowheads="1"/>
          </p:cNvSpPr>
          <p:nvPr/>
        </p:nvSpPr>
        <p:spPr bwMode="auto">
          <a:xfrm>
            <a:off x="827584" y="693721"/>
            <a:ext cx="770485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Начинать работу по развитию мелкой мускулатуры рук нужно с самого раннего возраста. Уже грудному младенцу можно массировать пальчики </a:t>
            </a:r>
            <a:r>
              <a:rPr kumimoji="0" lang="ru-RU" sz="2400" b="1" i="1"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(пальчиковая гимнастика)</a:t>
            </a:r>
            <a:r>
              <a:rPr kumimoji="0" lang="ru-RU" sz="24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 воздействуя тем самым на активные точки, связанные с корой головного мозга. В раннем и младшем дошкольном возрасте нужно выполнять простые упражнения, сопровождаемые стихотворным текстом, не забывать о развитии элементарных навыков самообслуживания: застегивать и расстегивать пуговицы, завязывать шнурки и т. д.</a:t>
            </a:r>
            <a:endParaRPr kumimoji="0" lang="ru-RU" sz="2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И, конечно, в старшем дошкольном возрасте работа по развитию мелкой моторики и координации движений руки должна стать важной частью подготовки к школе, в частности, к письму.</a:t>
            </a:r>
            <a:endParaRPr kumimoji="0" lang="ru-RU" sz="24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76302166_gagaru-club-p-ramka-yarkaya-vkontakte-28.png"/>
          <p:cNvPicPr>
            <a:picLocks noChangeAspect="1"/>
          </p:cNvPicPr>
          <p:nvPr/>
        </p:nvPicPr>
        <p:blipFill>
          <a:blip r:embed="rId2" cstate="print"/>
          <a:stretch>
            <a:fillRect/>
          </a:stretch>
        </p:blipFill>
        <p:spPr>
          <a:xfrm>
            <a:off x="2437" y="0"/>
            <a:ext cx="9139126" cy="6858000"/>
          </a:xfrm>
          <a:prstGeom prst="rect">
            <a:avLst/>
          </a:prstGeom>
        </p:spPr>
      </p:pic>
      <p:sp>
        <p:nvSpPr>
          <p:cNvPr id="4097" name="Rectangle 1"/>
          <p:cNvSpPr>
            <a:spLocks noChangeArrowheads="1"/>
          </p:cNvSpPr>
          <p:nvPr/>
        </p:nvSpPr>
        <p:spPr bwMode="auto">
          <a:xfrm>
            <a:off x="467544" y="590967"/>
            <a:ext cx="828092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На развитие мозга особое влияние имеет движение кистей рук, в особенности движения пальцами. Называется это мелкая моторика. Что же такое мелкая моторика, и почему она так важна?</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Моторика – совокупность двигательных реакций (общая моторика, мелкая моторика кистей и пальцев рук, артикуляторная моторика).</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Мелкая моторика – это совокупность движения рук с тремя основными системами организма – нервной, мышечной и костно-связочной. В разговорной речи мелкую моторику часто называют ловкостью рук, тесно связывая ее с быстрой реакцией и логическим мышлением. Занимаясь с ребенком, очень важно проводить занятия по мелкой моторике, особенно для детей дошкольного возраста.</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Развивая двигательные функции ребенка, мы укрепляем память, зрительную и нервную систему. Известны факты, когда слабовидящие и незрячие дети имеют очень сильную моторику, являющуюся для таких людей замещающим фактором их развития. На ранних этапах развития необходимо провести диагностику моторики, чтобы определить насколько правильно развивается малыш, нет ли патологий в двигательной или нервной системе маленького организма.</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Нарушение мелкой моторики, как правило, очень связано с </a:t>
            </a:r>
            <a:r>
              <a:rPr kumimoji="0" lang="ru-RU"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hlinkClick r:id="rId3" tooltip="развитие речи"/>
              </a:rPr>
              <a:t>развитием речи</a:t>
            </a:r>
            <a:r>
              <a:rPr kumimoji="0" lang="ru-RU"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ведь за движение рук и ног отвечает речевой отдел коры головного мозга. Для того чтобы дать возможность малышу правильно развиваться, не отставая от сверстников, нужно практиковать с ним занятия лепкой, рисованием, сборкой конструкторов из мелких деталей, мозаики или </a:t>
            </a:r>
            <a:r>
              <a:rPr kumimoji="0" lang="ru-RU"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пазлов</a:t>
            </a:r>
            <a:r>
              <a:rPr kumimoji="0" lang="ru-RU"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endParaRPr kumimoji="0" lang="ru-RU" sz="16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76302166_gagaru-club-p-ramka-yarkaya-vkontakte-28.png"/>
          <p:cNvPicPr>
            <a:picLocks noChangeAspect="1"/>
          </p:cNvPicPr>
          <p:nvPr/>
        </p:nvPicPr>
        <p:blipFill>
          <a:blip r:embed="rId2" cstate="print"/>
          <a:stretch>
            <a:fillRect/>
          </a:stretch>
        </p:blipFill>
        <p:spPr>
          <a:xfrm>
            <a:off x="2437" y="0"/>
            <a:ext cx="9139126" cy="6858000"/>
          </a:xfrm>
          <a:prstGeom prst="rect">
            <a:avLst/>
          </a:prstGeom>
        </p:spPr>
      </p:pic>
      <p:pic>
        <p:nvPicPr>
          <p:cNvPr id="3" name="Рисунок 2" descr="5HnI7FUzebE.jpg"/>
          <p:cNvPicPr>
            <a:picLocks noChangeAspect="1"/>
          </p:cNvPicPr>
          <p:nvPr/>
        </p:nvPicPr>
        <p:blipFill>
          <a:blip r:embed="rId3" cstate="print"/>
          <a:stretch>
            <a:fillRect/>
          </a:stretch>
        </p:blipFill>
        <p:spPr>
          <a:xfrm>
            <a:off x="467544" y="571500"/>
            <a:ext cx="8208912"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96756408_papikpro-top-p-ramka-dlya-applikatsii-51.jpg"/>
          <p:cNvPicPr>
            <a:picLocks noChangeAspect="1"/>
          </p:cNvPicPr>
          <p:nvPr/>
        </p:nvPicPr>
        <p:blipFill>
          <a:blip r:embed="rId2" cstate="print"/>
          <a:stretch>
            <a:fillRect/>
          </a:stretch>
        </p:blipFill>
        <p:spPr>
          <a:xfrm>
            <a:off x="-433064" y="0"/>
            <a:ext cx="9577064" cy="6858000"/>
          </a:xfrm>
          <a:prstGeom prst="rect">
            <a:avLst/>
          </a:prstGeom>
        </p:spPr>
      </p:pic>
      <p:sp>
        <p:nvSpPr>
          <p:cNvPr id="3073" name="Rectangle 1"/>
          <p:cNvSpPr>
            <a:spLocks noChangeArrowheads="1"/>
          </p:cNvSpPr>
          <p:nvPr/>
        </p:nvSpPr>
        <p:spPr bwMode="auto">
          <a:xfrm rot="10800000" flipV="1">
            <a:off x="611560" y="509936"/>
            <a:ext cx="629987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Какие же упражнения помогут ребенку усовершенствовать свои навыки?</a:t>
            </a:r>
            <a:endParaRPr kumimoji="0" lang="ru-RU"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074" name="Rectangle 2"/>
          <p:cNvSpPr>
            <a:spLocks noChangeArrowheads="1"/>
          </p:cNvSpPr>
          <p:nvPr/>
        </p:nvSpPr>
        <p:spPr bwMode="auto">
          <a:xfrm>
            <a:off x="395536" y="1299454"/>
            <a:ext cx="7848872"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Пальчиковая гимнастика..</a:t>
            </a:r>
            <a:endPar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eaLnBrk="0" fontAlgn="base" hangingPunct="0">
              <a:spcBef>
                <a:spcPct val="0"/>
              </a:spcBef>
              <a:spcAft>
                <a:spcPct val="0"/>
              </a:spcAf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«Пальчиковые игры» - это инсценировка каких-либо рифмованных историй, сказок при помощи пальцев. </a:t>
            </a:r>
            <a:r>
              <a:rPr lang="ru-RU" sz="1600" b="1" dirty="0" smtClean="0"/>
              <a:t>Для </a:t>
            </a:r>
            <a:r>
              <a:rPr lang="ru-RU" sz="1600" b="1" dirty="0"/>
              <a:t>получения максимального эффекта пальчиковые упражнения должны быть построены таким образом, чтобы сочетались сжатие, растяжение, расслабление кисти руки, а также использовались изолированные движения каждого из пальцев.</a:t>
            </a:r>
          </a:p>
          <a:p>
            <a:pPr eaLnBrk="0" fontAlgn="base" hangingPunct="0">
              <a:spcBef>
                <a:spcPct val="0"/>
              </a:spcBef>
              <a:spcAft>
                <a:spcPct val="0"/>
              </a:spcAft>
            </a:pPr>
            <a:endParaRPr lang="ru-RU"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59302286cd2b54d6f0d28661033ab32d.png"/>
          <p:cNvPicPr>
            <a:picLocks noChangeAspect="1"/>
          </p:cNvPicPr>
          <p:nvPr/>
        </p:nvPicPr>
        <p:blipFill>
          <a:blip r:embed="rId3" cstate="print"/>
          <a:stretch>
            <a:fillRect/>
          </a:stretch>
        </p:blipFill>
        <p:spPr>
          <a:xfrm>
            <a:off x="467544" y="3140968"/>
            <a:ext cx="3746612" cy="2996951"/>
          </a:xfrm>
          <a:prstGeom prst="rect">
            <a:avLst/>
          </a:prstGeom>
          <a:solidFill>
            <a:srgbClr val="FFFFFF">
              <a:shade val="85000"/>
            </a:srgbClr>
          </a:solidFill>
          <a:ln w="88900" cap="sq">
            <a:solidFill>
              <a:schemeClr val="accent5">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6" name="AutoShape 4" descr="https://top-fon.com/uploads/posts/2023-01/1674691575_top-fon-com-p-palchikovaya-gimnastika-fon-dlya-prezentat-19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https://top-fon.com/uploads/posts/2023-01/1674691575_top-fon-com-p-palchikovaya-gimnastika-fon-dlya-prezentat-19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fd89a0399d58d7cee19b8eebf9ed35bb.jpeg"/>
          <p:cNvPicPr>
            <a:picLocks noChangeAspect="1"/>
          </p:cNvPicPr>
          <p:nvPr/>
        </p:nvPicPr>
        <p:blipFill>
          <a:blip r:embed="rId4" cstate="print"/>
          <a:stretch>
            <a:fillRect/>
          </a:stretch>
        </p:blipFill>
        <p:spPr>
          <a:xfrm>
            <a:off x="4427984" y="3068960"/>
            <a:ext cx="3923928" cy="31683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96756408_papikpro-top-p-ramka-dlya-applikatsii-51.jpg"/>
          <p:cNvPicPr>
            <a:picLocks noChangeAspect="1"/>
          </p:cNvPicPr>
          <p:nvPr/>
        </p:nvPicPr>
        <p:blipFill>
          <a:blip r:embed="rId2" cstate="print"/>
          <a:stretch>
            <a:fillRect/>
          </a:stretch>
        </p:blipFill>
        <p:spPr>
          <a:xfrm>
            <a:off x="0" y="0"/>
            <a:ext cx="9144000" cy="6858000"/>
          </a:xfrm>
          <a:prstGeom prst="rect">
            <a:avLst/>
          </a:prstGeom>
        </p:spPr>
      </p:pic>
      <p:sp>
        <p:nvSpPr>
          <p:cNvPr id="23554" name="Rectangle 2"/>
          <p:cNvSpPr>
            <a:spLocks noChangeArrowheads="1"/>
          </p:cNvSpPr>
          <p:nvPr/>
        </p:nvSpPr>
        <p:spPr bwMode="auto">
          <a:xfrm>
            <a:off x="755576" y="676218"/>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Игры с крупой, бусинками, пуговицами, мелкими камешками.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5" name="Rectangle 3"/>
          <p:cNvSpPr>
            <a:spLocks noChangeArrowheads="1"/>
          </p:cNvSpPr>
          <p:nvPr/>
        </p:nvSpPr>
        <p:spPr bwMode="auto">
          <a:xfrm>
            <a:off x="827584" y="1124744"/>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539552" y="980728"/>
            <a:ext cx="8064896" cy="6186309"/>
          </a:xfrm>
          <a:prstGeom prst="rect">
            <a:avLst/>
          </a:prstGeom>
        </p:spPr>
        <p:txBody>
          <a:bodyPr wrap="square">
            <a:spAutoFit/>
          </a:bodyPr>
          <a:lstStyle/>
          <a:p>
            <a:r>
              <a:rPr lang="ru-RU" dirty="0"/>
              <a:t>Эти игры оказывают прекрасное тонизирующее и </a:t>
            </a:r>
            <a:r>
              <a:rPr lang="ru-RU" dirty="0" err="1"/>
              <a:t>оздоравливающее</a:t>
            </a:r>
            <a:r>
              <a:rPr lang="ru-RU" dirty="0"/>
              <a:t> действие</a:t>
            </a:r>
            <a:r>
              <a:rPr lang="ru-RU" dirty="0" smtClean="0"/>
              <a:t>.</a:t>
            </a:r>
          </a:p>
          <a:p>
            <a:r>
              <a:rPr lang="ru-RU" b="1" dirty="0" smtClean="0"/>
              <a:t>Песочная терапия</a:t>
            </a:r>
          </a:p>
          <a:p>
            <a:r>
              <a:rPr lang="ru-RU" dirty="0" smtClean="0"/>
              <a:t>Податливость </a:t>
            </a:r>
            <a:r>
              <a:rPr lang="ru-RU" dirty="0"/>
              <a:t>песка провоцирует желание создать из него миниатюру реального мира. Созданная ребенком картина из песка является творческим продуктом. Основной акцент делается на творческом самовыражении ребенка, благодаря которому на бессознательно-символическом уровне происходит выход внутреннего напряжения и поиск путей развития</a:t>
            </a:r>
            <a:r>
              <a:rPr lang="ru-RU" dirty="0" smtClean="0"/>
              <a:t>.</a:t>
            </a:r>
          </a:p>
          <a:p>
            <a:r>
              <a:rPr lang="ru-RU" b="1" dirty="0" smtClean="0"/>
              <a:t> </a:t>
            </a:r>
            <a:r>
              <a:rPr lang="ru-RU" b="1" dirty="0"/>
              <a:t>Вырезание ножницами.</a:t>
            </a:r>
            <a:endParaRPr lang="ru-RU" dirty="0"/>
          </a:p>
          <a:p>
            <a:r>
              <a:rPr lang="ru-RU" dirty="0"/>
              <a:t>Особое внимание уделяется усвоению основных приемов вырезания - навыкам резания по прямой, умению вырезывать различные формы </a:t>
            </a:r>
            <a:r>
              <a:rPr lang="ru-RU" i="1" dirty="0"/>
              <a:t>(прямоугольные, овальные, круглые)</a:t>
            </a:r>
            <a:r>
              <a:rPr lang="ru-RU" dirty="0"/>
              <a:t>. </a:t>
            </a:r>
            <a:r>
              <a:rPr lang="ru-RU" b="1" dirty="0"/>
              <a:t>Аппликации.</a:t>
            </a:r>
            <a:endParaRPr lang="ru-RU" dirty="0"/>
          </a:p>
          <a:p>
            <a:r>
              <a:rPr lang="ru-RU" dirty="0"/>
              <a:t>Из вырезанных фигурок дети могут составлять композиции - аппликации. </a:t>
            </a:r>
            <a:r>
              <a:rPr lang="ru-RU" b="1" dirty="0"/>
              <a:t>Работа с бумагой. Оригами. Плетение.</a:t>
            </a:r>
            <a:endParaRPr lang="ru-RU" dirty="0"/>
          </a:p>
          <a:p>
            <a:r>
              <a:rPr lang="ru-RU" dirty="0"/>
              <a:t>Развитию точных движений и памяти помогают плетение ковриков из бумажных полос, складывание корабликов, фигурок зверей из бумаги</a:t>
            </a:r>
            <a:r>
              <a:rPr lang="ru-RU" dirty="0" smtClean="0"/>
              <a:t>.</a:t>
            </a:r>
            <a:r>
              <a:rPr lang="ru-RU" b="1" dirty="0"/>
              <a:t> . Лепка из пластилина, глины и соленого теста.</a:t>
            </a:r>
            <a:endParaRPr lang="ru-RU" dirty="0"/>
          </a:p>
          <a:p>
            <a:r>
              <a:rPr lang="ru-RU" dirty="0"/>
              <a:t>Можно делать единичные детали или сразу несколько и объединять их в композиции. Вы можете лепить мелкие детали сами, а малыш может собирать готовую композицию.</a:t>
            </a:r>
          </a:p>
          <a:p>
            <a:endParaRPr lang="ru-RU" dirty="0"/>
          </a:p>
          <a:p>
            <a:endParaRPr lang="ru-RU" dirty="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76302166_gagaru-club-p-ramka-yarkaya-vkontakte-28.png"/>
          <p:cNvPicPr>
            <a:picLocks noChangeAspect="1"/>
          </p:cNvPicPr>
          <p:nvPr/>
        </p:nvPicPr>
        <p:blipFill>
          <a:blip r:embed="rId2" cstate="print"/>
          <a:stretch>
            <a:fillRect/>
          </a:stretch>
        </p:blipFill>
        <p:spPr>
          <a:xfrm>
            <a:off x="2437" y="0"/>
            <a:ext cx="9139126" cy="6858000"/>
          </a:xfrm>
          <a:prstGeom prst="rect">
            <a:avLst/>
          </a:prstGeom>
        </p:spPr>
      </p:pic>
      <p:pic>
        <p:nvPicPr>
          <p:cNvPr id="6" name="Рисунок 5" descr="IMG_20240131_165444.jpg"/>
          <p:cNvPicPr>
            <a:picLocks noChangeAspect="1"/>
          </p:cNvPicPr>
          <p:nvPr/>
        </p:nvPicPr>
        <p:blipFill>
          <a:blip r:embed="rId3" cstate="print"/>
          <a:stretch>
            <a:fillRect/>
          </a:stretch>
        </p:blipFill>
        <p:spPr>
          <a:xfrm>
            <a:off x="2843808" y="836712"/>
            <a:ext cx="2688298" cy="2016224"/>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IMG_20240131_165559.jpg"/>
          <p:cNvPicPr>
            <a:picLocks noChangeAspect="1"/>
          </p:cNvPicPr>
          <p:nvPr/>
        </p:nvPicPr>
        <p:blipFill>
          <a:blip r:embed="rId4" cstate="print"/>
          <a:stretch>
            <a:fillRect/>
          </a:stretch>
        </p:blipFill>
        <p:spPr>
          <a:xfrm>
            <a:off x="6372200" y="2852936"/>
            <a:ext cx="2448272" cy="3264363"/>
          </a:xfrm>
          <a:prstGeom prst="rect">
            <a:avLst/>
          </a:prstGeom>
          <a:solidFill>
            <a:srgbClr val="FFFFFF">
              <a:shade val="85000"/>
            </a:srgbClr>
          </a:solidFill>
          <a:ln w="88900" cap="sq">
            <a:solidFill>
              <a:schemeClr val="accent1">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IMG_20240201_172056.jpg"/>
          <p:cNvPicPr>
            <a:picLocks noChangeAspect="1"/>
          </p:cNvPicPr>
          <p:nvPr/>
        </p:nvPicPr>
        <p:blipFill>
          <a:blip r:embed="rId5" cstate="print"/>
          <a:stretch>
            <a:fillRect/>
          </a:stretch>
        </p:blipFill>
        <p:spPr>
          <a:xfrm>
            <a:off x="6012160" y="548680"/>
            <a:ext cx="2771800" cy="2078850"/>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IMG_20240201_172627.jpg"/>
          <p:cNvPicPr>
            <a:picLocks noChangeAspect="1"/>
          </p:cNvPicPr>
          <p:nvPr/>
        </p:nvPicPr>
        <p:blipFill>
          <a:blip r:embed="rId6" cstate="print"/>
          <a:stretch>
            <a:fillRect/>
          </a:stretch>
        </p:blipFill>
        <p:spPr>
          <a:xfrm>
            <a:off x="539551" y="3933056"/>
            <a:ext cx="2819805" cy="2114854"/>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IMG_20240221_171326 (2).jpg"/>
          <p:cNvPicPr>
            <a:picLocks noChangeAspect="1"/>
          </p:cNvPicPr>
          <p:nvPr/>
        </p:nvPicPr>
        <p:blipFill>
          <a:blip r:embed="rId7" cstate="print"/>
          <a:stretch>
            <a:fillRect/>
          </a:stretch>
        </p:blipFill>
        <p:spPr>
          <a:xfrm>
            <a:off x="3419872" y="3933056"/>
            <a:ext cx="2808312" cy="2106234"/>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IMG_20240221_161422.jpg"/>
          <p:cNvPicPr>
            <a:picLocks noChangeAspect="1"/>
          </p:cNvPicPr>
          <p:nvPr/>
        </p:nvPicPr>
        <p:blipFill>
          <a:blip r:embed="rId8" cstate="print"/>
          <a:stretch>
            <a:fillRect/>
          </a:stretch>
        </p:blipFill>
        <p:spPr>
          <a:xfrm>
            <a:off x="467544" y="476672"/>
            <a:ext cx="2193708" cy="2924944"/>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2843808" y="3068960"/>
            <a:ext cx="3240360" cy="646331"/>
          </a:xfrm>
          <a:prstGeom prst="rect">
            <a:avLst/>
          </a:prstGeom>
          <a:noFill/>
        </p:spPr>
        <p:txBody>
          <a:bodyPr wrap="square" rtlCol="0">
            <a:spAutoFit/>
          </a:bodyPr>
          <a:lstStyle/>
          <a:p>
            <a:r>
              <a:rPr lang="ru-RU" b="1" dirty="0" smtClean="0">
                <a:solidFill>
                  <a:schemeClr val="accent2">
                    <a:lumMod val="50000"/>
                  </a:schemeClr>
                </a:solidFill>
              </a:rPr>
              <a:t>Весело играм пальчики развиваем.</a:t>
            </a:r>
            <a:endParaRPr lang="ru-RU" b="1" dirty="0">
              <a:solidFill>
                <a:schemeClr val="accent2">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696756408_papikpro-top-p-ramka-dlya-applikatsii-51.jpg"/>
          <p:cNvPicPr>
            <a:picLocks noChangeAspect="1"/>
          </p:cNvPicPr>
          <p:nvPr/>
        </p:nvPicPr>
        <p:blipFill>
          <a:blip r:embed="rId2" cstate="print"/>
          <a:stretch>
            <a:fillRect/>
          </a:stretch>
        </p:blipFill>
        <p:spPr>
          <a:xfrm>
            <a:off x="0" y="0"/>
            <a:ext cx="9144000" cy="6858000"/>
          </a:xfrm>
          <a:prstGeom prst="rect">
            <a:avLst/>
          </a:prstGeom>
        </p:spPr>
      </p:pic>
      <p:pic>
        <p:nvPicPr>
          <p:cNvPr id="3" name="Рисунок 2" descr="IMG_20240215_172816.jpg"/>
          <p:cNvPicPr>
            <a:picLocks noChangeAspect="1"/>
          </p:cNvPicPr>
          <p:nvPr/>
        </p:nvPicPr>
        <p:blipFill>
          <a:blip r:embed="rId3" cstate="print"/>
          <a:stretch>
            <a:fillRect/>
          </a:stretch>
        </p:blipFill>
        <p:spPr>
          <a:xfrm>
            <a:off x="5220072" y="3717032"/>
            <a:ext cx="3168352" cy="2376264"/>
          </a:xfrm>
          <a:prstGeom prst="rect">
            <a:avLst/>
          </a:prstGeom>
          <a:solidFill>
            <a:srgbClr val="FFFFFF">
              <a:shade val="85000"/>
            </a:srgbClr>
          </a:solidFill>
          <a:ln w="88900" cap="sq">
            <a:solidFill>
              <a:schemeClr val="accent5">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IMG-20240215-WA0081.jpg"/>
          <p:cNvPicPr>
            <a:picLocks noChangeAspect="1"/>
          </p:cNvPicPr>
          <p:nvPr/>
        </p:nvPicPr>
        <p:blipFill>
          <a:blip r:embed="rId4" cstate="print"/>
          <a:stretch>
            <a:fillRect/>
          </a:stretch>
        </p:blipFill>
        <p:spPr>
          <a:xfrm>
            <a:off x="1187624" y="3861048"/>
            <a:ext cx="3035829" cy="2276872"/>
          </a:xfrm>
          <a:prstGeom prst="rect">
            <a:avLst/>
          </a:prstGeom>
          <a:solidFill>
            <a:srgbClr val="FFFFFF">
              <a:shade val="85000"/>
            </a:srgbClr>
          </a:solidFill>
          <a:ln w="88900" cap="sq">
            <a:solidFill>
              <a:schemeClr val="accent5">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IMG-20240215-WA0080.jpg"/>
          <p:cNvPicPr>
            <a:picLocks noChangeAspect="1"/>
          </p:cNvPicPr>
          <p:nvPr/>
        </p:nvPicPr>
        <p:blipFill>
          <a:blip r:embed="rId5" cstate="print"/>
          <a:stretch>
            <a:fillRect/>
          </a:stretch>
        </p:blipFill>
        <p:spPr>
          <a:xfrm>
            <a:off x="6372200" y="692696"/>
            <a:ext cx="2088232" cy="2784309"/>
          </a:xfrm>
          <a:prstGeom prst="rect">
            <a:avLst/>
          </a:prstGeom>
          <a:solidFill>
            <a:srgbClr val="FFFFFF">
              <a:shade val="85000"/>
            </a:srgbClr>
          </a:solidFill>
          <a:ln w="88900" cap="sq">
            <a:solidFill>
              <a:schemeClr val="tx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IMG_20240219_164858.jpg"/>
          <p:cNvPicPr>
            <a:picLocks noChangeAspect="1"/>
          </p:cNvPicPr>
          <p:nvPr/>
        </p:nvPicPr>
        <p:blipFill>
          <a:blip r:embed="rId6" cstate="print"/>
          <a:stretch>
            <a:fillRect/>
          </a:stretch>
        </p:blipFill>
        <p:spPr>
          <a:xfrm>
            <a:off x="827584" y="692696"/>
            <a:ext cx="2232248" cy="2976331"/>
          </a:xfrm>
          <a:prstGeom prst="rect">
            <a:avLst/>
          </a:prstGeom>
          <a:solidFill>
            <a:srgbClr val="FFFFFF">
              <a:shade val="85000"/>
            </a:srgbClr>
          </a:solidFill>
          <a:ln w="88900" cap="sq">
            <a:solidFill>
              <a:schemeClr val="tx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Прямоугольник 9"/>
          <p:cNvSpPr/>
          <p:nvPr/>
        </p:nvSpPr>
        <p:spPr>
          <a:xfrm>
            <a:off x="3059832" y="764704"/>
            <a:ext cx="3384376" cy="2862322"/>
          </a:xfrm>
          <a:prstGeom prst="rect">
            <a:avLst/>
          </a:prstGeom>
        </p:spPr>
        <p:txBody>
          <a:bodyPr wrap="square">
            <a:spAutoFit/>
          </a:bodyPr>
          <a:lstStyle/>
          <a:p>
            <a:r>
              <a:rPr lang="ru-RU" b="1" dirty="0" smtClean="0">
                <a:solidFill>
                  <a:srgbClr val="002060"/>
                </a:solidFill>
              </a:rPr>
              <a:t> Рисование , раскрашивание </a:t>
            </a:r>
            <a:r>
              <a:rPr lang="ru-RU" b="1" dirty="0">
                <a:solidFill>
                  <a:srgbClr val="002060"/>
                </a:solidFill>
              </a:rPr>
              <a:t>- один из самых легких видов деятельности. Вместе с тем, оно продолжает оставаться средством развития согласованных действий зрительного и двигательного анализаторов и укрепления двигательного аппарата пишущей руки. </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2698</TotalTime>
  <Words>745</Words>
  <Application>Microsoft Office PowerPoint</Application>
  <PresentationFormat>Экран (4:3)</PresentationFormat>
  <Paragraphs>28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PC</dc:creator>
  <cp:lastModifiedBy>PC</cp:lastModifiedBy>
  <cp:revision>34</cp:revision>
  <dcterms:created xsi:type="dcterms:W3CDTF">2024-02-19T11:13:23Z</dcterms:created>
  <dcterms:modified xsi:type="dcterms:W3CDTF">2024-02-21T18:15:43Z</dcterms:modified>
</cp:coreProperties>
</file>