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72" r:id="rId6"/>
    <p:sldId id="277" r:id="rId7"/>
    <p:sldId id="281" r:id="rId8"/>
    <p:sldId id="282" r:id="rId9"/>
    <p:sldId id="278" r:id="rId10"/>
    <p:sldId id="279" r:id="rId11"/>
    <p:sldId id="283" r:id="rId12"/>
    <p:sldId id="284" r:id="rId13"/>
    <p:sldId id="285" r:id="rId14"/>
    <p:sldId id="287" r:id="rId15"/>
    <p:sldId id="288" r:id="rId16"/>
    <p:sldId id="290" r:id="rId17"/>
    <p:sldId id="291" r:id="rId18"/>
    <p:sldId id="292" r:id="rId19"/>
    <p:sldId id="293" r:id="rId20"/>
    <p:sldId id="294" r:id="rId21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>
      <p:cViewPr varScale="1">
        <p:scale>
          <a:sx n="116" d="100"/>
          <a:sy n="116" d="100"/>
        </p:scale>
        <p:origin x="336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ru" dirty="0" smtClean="0"/>
              <a:t>Лечебная физическая культура</a:t>
            </a: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ru" b="1" dirty="0" smtClean="0"/>
              <a:t>Комплексы физических упражнений направленных на устранение различных заболеваний</a:t>
            </a:r>
            <a:endParaRPr lang="ru" b="1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116632"/>
            <a:ext cx="10585176" cy="936104"/>
          </a:xfrm>
        </p:spPr>
        <p:txBody>
          <a:bodyPr/>
          <a:lstStyle/>
          <a:p>
            <a:pPr algn="ctr"/>
            <a:r>
              <a:rPr lang="ru-RU" b="1" dirty="0"/>
              <a:t>Комплекс лечебной физкультуры при </a:t>
            </a:r>
            <a:r>
              <a:rPr lang="ru-RU" b="1" dirty="0" smtClean="0"/>
              <a:t>остеохондрозе позвоночника: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0276" y="1052736"/>
            <a:ext cx="7128792" cy="576064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ЛФК в позе сидя на стуле</a:t>
            </a:r>
          </a:p>
          <a:p>
            <a:pPr algn="just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находятся в расслабленном положении. Подбородок плавно опускается к груди, а затем поднимается вверх, при этом голова запрокидывается. Повторить 10 раз.</a:t>
            </a:r>
          </a:p>
          <a:p>
            <a:pPr algn="just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Упираясь лопатками в спинку стула, выгнуть спину, а затем сгибается. Повторяется 10 раз.</a:t>
            </a:r>
          </a:p>
          <a:p>
            <a:pPr algn="just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Плечи медленно поднимаются вверх до самой высокой точки. Ладони замкнуть на затылке, а локти завести максимально вперед. Поворачиваться влево и вправо по 7 раз в каждую сторону.</a:t>
            </a:r>
          </a:p>
          <a:p>
            <a:pPr algn="just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подбородком 5 раз цифры от 0 до 9, достигая напряжения в каждой крайней точке.</a:t>
            </a:r>
          </a:p>
          <a:p>
            <a:pPr algn="just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круговые повороты плечами вперед и назад, синхронно, для каждой стороны по 1 минуте.</a:t>
            </a:r>
          </a:p>
          <a:p>
            <a:pPr algn="just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спины и груди стоя</a:t>
            </a:r>
          </a:p>
          <a:p>
            <a:pPr algn="just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 наклонять голову вправо, затем влево. В крайней нижней точке шея удерживается несколько секунд. </a:t>
            </a:r>
          </a:p>
          <a:p>
            <a:pPr algn="just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Плечи медленно отвести назад вместе с руками так, чтобы локти рук соприкасались. 5 повторов.</a:t>
            </a:r>
          </a:p>
          <a:p>
            <a:pPr algn="just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повороты со стороны в сторону, при этом надавливая ею на плечо. Повторять по 15 раз. </a:t>
            </a:r>
          </a:p>
          <a:p>
            <a:pPr algn="just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Ладони лежат на плечах. Локти симметрично завести вперед, соприкоснуться, ими. Сделать 5 раз.</a:t>
            </a:r>
          </a:p>
          <a:p>
            <a:pPr algn="just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ЛФК для позвоночника в положении лёжа </a:t>
            </a:r>
          </a:p>
          <a:p>
            <a:pPr algn="just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поднимается вверх, причем подбородок тянется и прижимается к груди. Задержать позу ненадолго. Выполнить 5 раз.</a:t>
            </a:r>
          </a:p>
          <a:p>
            <a:pPr algn="just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Приподнимать верхнюю часть туловища и опускать назад. Повторить 15 раз.</a:t>
            </a:r>
          </a:p>
          <a:p>
            <a:pPr algn="just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Тянуться подбородком вверх, к потолку. Зафиксировать максимальную точку на 10 секунд, повторить 5 раз.</a:t>
            </a:r>
          </a:p>
          <a:p>
            <a:pPr algn="just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Лежа на животе, вытягивать вперед руки, тем самым растягивая верхнюю часть тела.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" b="648"/>
          <a:stretch>
            <a:fillRect/>
          </a:stretch>
        </p:blipFill>
        <p:spPr>
          <a:xfrm>
            <a:off x="980901" y="1092224"/>
            <a:ext cx="3889375" cy="5681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16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Лечебная физкультура при инсульте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2" y="1676400"/>
            <a:ext cx="10201199" cy="34087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/>
              <a:t>Инсульт — острое нарушение мозгового кровообращения, которое часто способствует </a:t>
            </a:r>
            <a:r>
              <a:rPr lang="ru-RU" sz="1600" b="1" dirty="0" err="1"/>
              <a:t>инвалидизации</a:t>
            </a:r>
            <a:r>
              <a:rPr lang="ru-RU" sz="1600" b="1" dirty="0"/>
              <a:t> пациента. Без своевременного лечения патология может значительно нарушать функции мозга и приводить к смерти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5" y="2708920"/>
            <a:ext cx="6984776" cy="39154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7931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92" y="260648"/>
            <a:ext cx="10441160" cy="648072"/>
          </a:xfrm>
        </p:spPr>
        <p:txBody>
          <a:bodyPr/>
          <a:lstStyle/>
          <a:p>
            <a:r>
              <a:rPr lang="ru-RU" b="1" dirty="0"/>
              <a:t>Комплекс лечебной физкультуры </a:t>
            </a:r>
            <a:r>
              <a:rPr lang="ru-RU" b="1" dirty="0" smtClean="0"/>
              <a:t>при инсульте: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" b="733"/>
          <a:stretch>
            <a:fillRect/>
          </a:stretch>
        </p:blipFill>
        <p:spPr>
          <a:xfrm>
            <a:off x="1053852" y="1268760"/>
            <a:ext cx="4332788" cy="511246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62364" y="1052736"/>
            <a:ext cx="6480720" cy="580526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Сомкнуть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пальцы в замок. Поднять руки над головой с выпрямленными локтями, затем отвести их в стороны. Повторять упражнение до появления легкого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утомления. Тянуть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правую руку к левому уху, затем левую руку к правому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уху. Скрестить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и тянуть обе конечности к противоположным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ушам. 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положении лежа руки расположить вдоль туловища. Правую руку согнуть в локте, затем опустить на кровать. Повторить упражнение левой рукой. Сделать его нужно минимум по 10 раз каждой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рукой. Взять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глубокую миску, высыпать в нее пуговицы, ручки, карандаши и прочие предметы различной формы. Пациент должен перекладывать их из одной емкости в другую по одному. Это способствует улучшению моторики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рук.</a:t>
            </a:r>
          </a:p>
          <a:p>
            <a:pPr algn="just">
              <a:lnSpc>
                <a:spcPct val="120000"/>
              </a:lnSpc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сидячее положение. Откинуться на подушку и взяться за кровать руками с двух сторон. Ноги вытянуть вперед. Плавно начинать прогибаться, отводя голову назад, сделать глубокий вдох, спустя 5 секунд вернуть в исходную позицию. Количество повторений –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6-8. Сесть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руки опустить, а ноги выпрямить. Медленно отвести руки назад, слегка запрокинуть голову и выпрямить спину, постараться свести лопатки. Задержаться в таком положении на 2-3 секунды. Вернуться в исходную позицию. Количество повторений –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4-6. Лечь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 и согнуть в коленях ноги. Наклонять ноги вправо и влево, не отрывая стопы от пола. Упражнение направлено на разработку коленных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суставов. Лечь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пол, согнуть в коленях ноги. Поочередно поднимать их к груди и удерживаться в таком положении до 10 секунд, помогая руками. Упражнение помогает восстановить активность тазобедренных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суставов. Лечь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бок и согнуть колени. Максимально развести в стороны колени и задержаться на 10 секунд, при этом стопы не должны отрываться друг от друга. Можно поднять верхнюю ногу и держать ее 10-15 секунд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весу. 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положении стоя придерживаться за стену и подниматься на цыпочки, затем опускаться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обратно. Выполнять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махи назад поочередно каждой ногой.</a:t>
            </a:r>
          </a:p>
          <a:p>
            <a:pPr algn="just">
              <a:lnSpc>
                <a:spcPct val="110000"/>
              </a:lnSpc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улучшения координации движений показан следующий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комплекс: Вытянуть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собой руки и соединить их. Выполнять наклоны корпусом вперед. В первые дни желательно делать упражнения в положении сидя, затем – стоя. Количество повторений –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15-20. Лечь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пол, подтянуть колени к груди. Поддерживая одну ногу руками, другую опустить на пол обратно. Упражнение прорабатывает мышцы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пресса. Принять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сидячее положение, руки на поясе. Поочередно наклонять корпус в стороны. Когда самочувствие улучшится, можно выполнять упражнение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стоя. Для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улучшения функционирования мышц шеи следует делать повороты головы вправо и влево. Чтобы восстановить работу пальцев рук, нужно по 10-15 раз их сгибать и разгибать.</a:t>
            </a:r>
          </a:p>
          <a:p>
            <a:pPr>
              <a:lnSpc>
                <a:spcPct val="110000"/>
              </a:lnSpc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41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Лечебная физкультура при заболеваниях опорно-двигательного аппарата: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/>
              <a:t>Опорно-двигательный аппарат — это основа всего тела, благодаря которой мы можем передвигаться, принимать определенные позы. Заболеваниями опорно-двигательного аппарата называют целую группу разных проблем, связанных с позвоночником, хрящей и мышц. Провоцирует их множество факторов, один из которых — малоподвижный образ жизни</a:t>
            </a:r>
            <a:r>
              <a:rPr lang="ru-RU" sz="1800" b="1" dirty="0" smtClean="0"/>
              <a:t>.</a:t>
            </a:r>
          </a:p>
          <a:p>
            <a:pPr marL="0" indent="0" algn="just">
              <a:buNone/>
            </a:pP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2996952"/>
            <a:ext cx="6264696" cy="3778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6675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92" y="44624"/>
            <a:ext cx="10500073" cy="1008112"/>
          </a:xfrm>
        </p:spPr>
        <p:txBody>
          <a:bodyPr/>
          <a:lstStyle/>
          <a:p>
            <a:pPr algn="ctr"/>
            <a:r>
              <a:rPr lang="ru-RU" b="1" dirty="0"/>
              <a:t>Комплекс лечебной физкультуры </a:t>
            </a:r>
            <a:r>
              <a:rPr lang="ru-RU" b="1" dirty="0" smtClean="0"/>
              <a:t>при заболеваниях опорно-двигательного аппарата: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r="9552"/>
          <a:stretch>
            <a:fillRect/>
          </a:stretch>
        </p:blipFill>
        <p:spPr>
          <a:xfrm>
            <a:off x="8326660" y="1052735"/>
            <a:ext cx="3681452" cy="33551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1844" y="1124744"/>
            <a:ext cx="6984776" cy="56738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/>
              <a:t>Занятие ЛФК состоит из трех частей: вводной, основной и заключительной.</a:t>
            </a:r>
          </a:p>
          <a:p>
            <a:pPr algn="just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организма, подготовка к выполнению специальных упражнений. Это общегигиенические упражнения, которые задействуют в работу не поврежденные части тела. В 1 и 2 периодах направлены на общеукрепляющее действие на мышечную систему. В 3 периоде такие упражнения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общетренировочные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Вводная часть длится 5–15 минут, зависит от периода реабилитации.</a:t>
            </a:r>
          </a:p>
          <a:p>
            <a:pPr algn="just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работу мышц поврежденного сегмента конечности. Активные упражнения соответствуют особенностям нарушения функции и задачам периода. Инструктор подбирает индивидуально темп, амплитуду и число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повторений. Программа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ЛФК включает активные движения, с само- и взаимопомощью, с сопротивлением, со снарядами. Упражнения для мышц поврежденного сегмента чередуют с движениями на все группы мышц, паузами для отдыха, дыхательными упражнениями. Продолжительность 10-30 минут.</a:t>
            </a:r>
          </a:p>
          <a:p>
            <a:pPr algn="just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упражнений дыхательных, на расслабление. Длится 3-5 минут. Заниматься нужно не менее 2 раз 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день. Дополнительно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реабилитации на 3 этапе реабилитации врач может назначить средства механотерапии,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гидрокинезотерапии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трудотерапии.</a:t>
            </a:r>
          </a:p>
          <a:p>
            <a:pPr algn="just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Механотерапия.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ЛФК с использованием специальных аппаратов. Принцип действия основан на биофизических особенностях движения в суставах: блоковая система (аппарат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маятникообразная система (аппарат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-Степанова), система рычага (аппарат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Цандера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С их помощью можно уменьшить проявление ригидности в пораженном суставе, ускорить восстановление, снять отеки. В результате увеличивается амплитуда движений в суставах, укрепляются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мышцы. Рекомендована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функциональной недостаточности суставов, мышечных контрактурах, гипотрофии мышц, рубцовых сращениях мягких тканей, состояниях после переломов и повреждений сухожилий. Так же специалист учитывает самочувствие больного, возраст, физическую форму, локализацию повреждения, фазу процесса.</a:t>
            </a:r>
          </a:p>
          <a:p>
            <a:pPr algn="just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 воде (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гидрокинезотерапия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Дают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выраженный эффект при реабилитации больных с повреждениями опорно-двигательного аппарата. Проводятся в бассейнах, естественных водоемах, ваннах. Помогают восстановить двигательные функции суставов, расслабить мышцы, снять болевой синдром, укрепить ослабленные мышцы. Тренируют опорную функцию, формируют положительный настрой у пациентов.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0" y="4437112"/>
            <a:ext cx="3681452" cy="221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1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44624"/>
            <a:ext cx="9145016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Лечебная физкультура при </a:t>
            </a:r>
            <a:r>
              <a:rPr lang="ru-RU" dirty="0"/>
              <a:t>остром бронхите и </a:t>
            </a:r>
            <a:r>
              <a:rPr lang="ru-RU" dirty="0" smtClean="0"/>
              <a:t>пневмонии: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7836" y="1052736"/>
            <a:ext cx="9601200" cy="44958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/>
              <a:t>Острым бронхитом хотя бы раз в жизни болел каждый человек. Это заболевание, если его лечить правильно, в большинстве случаев проходит без следа. Однако острый бронхит иногда осложняется пневмонией, а также может принять хроническое течение.</a:t>
            </a:r>
          </a:p>
          <a:p>
            <a:pPr marL="0" indent="0" algn="just">
              <a:buNone/>
            </a:pPr>
            <a:r>
              <a:rPr lang="ru-RU" sz="1600" b="1" dirty="0"/>
              <a:t>Пневмония может вызываться самыми разнообразными микроорганизмами: бактериями, вирусами, патогенными грибами, а также условно-патогенной микрофлорой, которая в норме мирно существует в организме человека и становится агрессивной при определенных условиях.</a:t>
            </a:r>
          </a:p>
          <a:p>
            <a:pPr marL="0" indent="0" algn="just">
              <a:buNone/>
            </a:pPr>
            <a:r>
              <a:rPr lang="ru-RU" sz="1600" b="1" dirty="0"/>
              <a:t>Пневмония бывает очаговая и крупозная, односторонняя и двусторонняя.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4" y="3284984"/>
            <a:ext cx="7416824" cy="3461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595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Комплекс лечебной физкультуры </a:t>
            </a:r>
            <a:r>
              <a:rPr lang="ru-RU" b="1" dirty="0" smtClean="0"/>
              <a:t>при остром бронхите, пневмонии и бронхиальной астмы: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2600" y="1484784"/>
            <a:ext cx="4728591" cy="2520280"/>
          </a:xfrm>
        </p:spPr>
        <p:txBody>
          <a:bodyPr/>
          <a:lstStyle/>
          <a:p>
            <a:pPr algn="just"/>
            <a:r>
              <a:rPr lang="ru-RU" sz="1200" b="1" dirty="0" smtClean="0"/>
              <a:t>   Пневмония </a:t>
            </a:r>
            <a:r>
              <a:rPr lang="ru-RU" sz="1200" b="1" dirty="0"/>
              <a:t>(воспаление легких) – тяжелое инфекционное заболевание, с которым не всегда удается справиться даже в наше время, когда фармакологический рынок предлагает широчайший спектр антибактериальных лекарственных средств. Не последнюю роль в улучшении исхода болезни играет своевременное назначение комплекса упражнений ЛФК, рекомендованных при пневмонии. Это помогает ускорить </a:t>
            </a:r>
            <a:r>
              <a:rPr lang="ru-RU" sz="1200" b="1" dirty="0" smtClean="0"/>
              <a:t>выздоровление </a:t>
            </a:r>
            <a:r>
              <a:rPr lang="ru-RU" sz="1200" b="1" dirty="0"/>
              <a:t>и </a:t>
            </a:r>
            <a:r>
              <a:rPr lang="ru-RU" sz="1200" b="1" dirty="0" smtClean="0"/>
              <a:t>избежать </a:t>
            </a:r>
            <a:r>
              <a:rPr lang="ru-RU" sz="1200" b="1" dirty="0"/>
              <a:t>нежелательных последствий</a:t>
            </a:r>
            <a:r>
              <a:rPr lang="ru-RU" sz="1200" dirty="0" smtClean="0"/>
              <a:t>.</a:t>
            </a:r>
          </a:p>
          <a:p>
            <a:pPr algn="just"/>
            <a:r>
              <a:rPr lang="ru-RU" sz="1200" b="1" dirty="0" smtClean="0"/>
              <a:t>   Бронхит</a:t>
            </a:r>
            <a:r>
              <a:rPr lang="ru-RU" sz="1200" b="1" dirty="0"/>
              <a:t> – это воспалительное заболевание дыхательной системы, характеризующееся преимущественным поражением бронхов. В данный момент бронхит является одним из наиболее распространенных заболеваний в мире</a:t>
            </a:r>
            <a:r>
              <a:rPr lang="ru-RU" sz="1200" dirty="0"/>
              <a:t>.</a:t>
            </a:r>
            <a:endParaRPr lang="ru-RU" sz="1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55" y="4005064"/>
            <a:ext cx="4864540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10436" y="1484785"/>
            <a:ext cx="5423843" cy="1368151"/>
          </a:xfrm>
        </p:spPr>
        <p:txBody>
          <a:bodyPr/>
          <a:lstStyle/>
          <a:p>
            <a:pPr algn="just"/>
            <a:r>
              <a:rPr lang="ru-RU" sz="1400" b="1" dirty="0"/>
              <a:t>Бронхиальная астма – это хроническое воспалительное заболевание дыхательных путей, которое проявляется приступами одышки, свистящего дыхания, кашля, а в тяжелых случаях – выраженным и даже </a:t>
            </a:r>
            <a:r>
              <a:rPr lang="ru-RU" sz="1400" b="1" dirty="0" err="1"/>
              <a:t>жизнеугрожающим</a:t>
            </a:r>
            <a:r>
              <a:rPr lang="ru-RU" sz="1400" b="1" dirty="0"/>
              <a:t> нарушением функции дыхания. </a:t>
            </a:r>
            <a:endParaRPr lang="ru-RU" sz="14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31" y="2852936"/>
            <a:ext cx="5523793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35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16632"/>
            <a:ext cx="9577064" cy="374441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u="sng" dirty="0" smtClean="0"/>
              <a:t>Заключение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Лечебная </a:t>
            </a:r>
            <a:r>
              <a:rPr lang="ru-RU" sz="2400" dirty="0"/>
              <a:t>физическая культура играет в восстановлении здоровья не менее важную роль, чем специализированная медицинская помощь. Если врач диагностирует и устраняет причину заболевания, то ЛФК способствует закреплению достигнутого результата и восстановлению первоначальной функциональной активности пациента. Выполнение упражнений, рекомендованных специалистом, и соблюдение правильного образа жизни, включающего в себя необходимый объем двигательной активности, - все это является залогом успешного </a:t>
            </a:r>
            <a:r>
              <a:rPr lang="ru-RU" sz="2400" dirty="0" smtClean="0"/>
              <a:t>лечения и </a:t>
            </a:r>
            <a:r>
              <a:rPr lang="ru-RU" sz="2400" dirty="0"/>
              <a:t>поддержания здоровья.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36" y="3501008"/>
            <a:ext cx="5328592" cy="3264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362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45940" y="0"/>
            <a:ext cx="9601200" cy="1143000"/>
          </a:xfrm>
        </p:spPr>
        <p:txBody>
          <a:bodyPr rtlCol="0"/>
          <a:lstStyle/>
          <a:p>
            <a:pPr rtl="0"/>
            <a:r>
              <a:rPr lang="ru" dirty="0" smtClean="0"/>
              <a:t>Лечебная физическая культура (ЛФК)</a:t>
            </a:r>
            <a:endParaRPr lang="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" dirty="0" smtClean="0"/>
              <a:t>Понятие лечебной физической культуры </a:t>
            </a:r>
          </a:p>
          <a:p>
            <a:pPr rtl="0"/>
            <a:r>
              <a:rPr lang="ru" dirty="0" smtClean="0"/>
              <a:t>Показания к применению ЛФК</a:t>
            </a:r>
            <a:endParaRPr lang="ru" dirty="0"/>
          </a:p>
          <a:p>
            <a:pPr rtl="0"/>
            <a:r>
              <a:rPr lang="ru" dirty="0" smtClean="0"/>
              <a:t>Комплексы упражнений лечебной физкультуры при различных видах заболеваний</a:t>
            </a:r>
          </a:p>
          <a:p>
            <a:pPr rtl="0"/>
            <a:r>
              <a:rPr lang="ru" dirty="0" smtClean="0"/>
              <a:t>Формы лечебной физкультуры</a:t>
            </a:r>
            <a:endParaRPr lang="ru" dirty="0"/>
          </a:p>
          <a:p>
            <a:pPr marL="0" indent="0" rtl="0">
              <a:buNone/>
            </a:pP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2" y="3315199"/>
            <a:ext cx="4968551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60648"/>
            <a:ext cx="9601200" cy="179107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u="sng" dirty="0" smtClean="0"/>
              <a:t/>
            </a:r>
            <a:br>
              <a:rPr lang="ru-RU" sz="2700" b="1" u="sng" dirty="0" smtClean="0"/>
            </a:br>
            <a:r>
              <a:rPr lang="ru-RU" sz="2700" b="1" u="sng" dirty="0"/>
              <a:t/>
            </a:r>
            <a:br>
              <a:rPr lang="ru-RU" sz="2700" b="1" u="sng" dirty="0"/>
            </a:br>
            <a:r>
              <a:rPr lang="ru-RU" sz="2700" b="1" u="sng" dirty="0" smtClean="0"/>
              <a:t>Лечебная </a:t>
            </a:r>
            <a:r>
              <a:rPr lang="ru-RU" sz="2700" b="1" u="sng" dirty="0"/>
              <a:t>физкультура (ЛФК)</a:t>
            </a:r>
            <a:r>
              <a:rPr lang="ru-RU" sz="2700" b="1" dirty="0"/>
              <a:t> – это совокупность методов лечения, профилактики и медицинской реабилитации, которые основаны на использовании физических упражнений, методически разработанных и специально подобранных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2204864"/>
            <a:ext cx="7464897" cy="4478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53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Показания к применению ЛФК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   Показания </a:t>
            </a:r>
            <a:r>
              <a:rPr lang="ru-RU" sz="1600" dirty="0"/>
              <a:t>к применению ЛФК определяются способностью физических упражнений влиять на весь организм и изменять его функциональное состояние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   Лечебная </a:t>
            </a:r>
            <a:r>
              <a:rPr lang="ru-RU" sz="1600" dirty="0"/>
              <a:t>физкультура </a:t>
            </a:r>
            <a:r>
              <a:rPr lang="ru-RU" sz="1600" b="1" dirty="0"/>
              <a:t>применяется </a:t>
            </a:r>
            <a:r>
              <a:rPr lang="ru-RU" sz="1600" dirty="0"/>
              <a:t>практически </a:t>
            </a:r>
            <a:r>
              <a:rPr lang="ru-RU" sz="1600" b="1" dirty="0"/>
              <a:t>при любых недугах и травмах</a:t>
            </a:r>
            <a:r>
              <a:rPr lang="ru-RU" sz="1600" dirty="0"/>
              <a:t> и не имеет возрастных и половых ограничений. Основными показаниями для ее использования считаются отсутствие, ослабевание или извращение функции, установившейся вследствие заболевания, повреждения, травмы или их осложнения при выполнении условия позитивной динамики в физическом состоянии и самочувствии больного. Стоит подчеркнуть, что </a:t>
            </a:r>
            <a:r>
              <a:rPr lang="ru-RU" sz="1600" b="1" dirty="0"/>
              <a:t>эффект лечебной физкультуры</a:t>
            </a:r>
            <a:r>
              <a:rPr lang="ru-RU" sz="1600" dirty="0"/>
              <a:t> в значительной степени повышается при более раннем и систематическом ее применении в комплексном всестороннем лечении и реабилитации.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4025526"/>
            <a:ext cx="433571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4005064"/>
            <a:ext cx="4446612" cy="2502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6567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9836" y="332656"/>
            <a:ext cx="96490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</a:rPr>
              <a:t>Лечебная физкультура при </a:t>
            </a:r>
            <a:r>
              <a:rPr lang="ru-R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сколиозе</a:t>
            </a: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Сколиоз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– это стойкая деформация позвоночника, характеризующаяся его боковым искривлением относительно плоскости позвоночного столба. Прогрессирование сколиоза приводит к стойким деформациям остального скелета  грудной клетки, таза и конечностей, что ведет к серьезным нарушениям в работе организма.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2564904"/>
            <a:ext cx="6272697" cy="3528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2563207"/>
            <a:ext cx="4752528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7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265095" cy="887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Комплекс лечебной физкультуры при сколиозе: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71" y="1916832"/>
            <a:ext cx="4248472" cy="420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02324" y="1268760"/>
            <a:ext cx="664452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</a:rPr>
              <a:t>1 – исходное положение стоя на носках с поднятыми вверх и сцепленными в замок руками; производят покачивание туловищем из стороны в сторону.</a:t>
            </a:r>
          </a:p>
          <a:p>
            <a:pPr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</a:rPr>
              <a:t>2- исходное положение стоя, ноги на ширине плеч, руки опущены; скользящим движением руки вдоль туловища кверху поднимают руку к плечу и одновременно наклоняют туловище в противоположную сторону, другая рука скользит по ноге, затем то же в другую сторону.</a:t>
            </a:r>
          </a:p>
          <a:p>
            <a:pPr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</a:rPr>
              <a:t>3- исходное положение стоя, ноги на ширине плеч, руки опущены; одну руку поднимают вверх и отводят назад, одновременно отводя назад другую руку; повторяют несколько раз, меняя положение рук.</a:t>
            </a:r>
          </a:p>
          <a:p>
            <a:pPr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</a:rPr>
              <a:t>4- исходное положение стоя, ноги на ширине плеч; поднимают вверх руку, одновременно наклоняясь в противоположную сторону. Другую руку заводят за спину. Повторяют несколько раз, меняя положение рук с наклонами в одну и другую сторону.</a:t>
            </a:r>
          </a:p>
          <a:p>
            <a:pPr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</a:rPr>
              <a:t>5- стоя боком к стенке и держась руками (одной снизу, другой сверху) за перекладины, проводят усиленный наклон в бок.</a:t>
            </a:r>
          </a:p>
          <a:p>
            <a:pPr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</a:rPr>
              <a:t>6- исходное положение стоя на одном колене, руки на поясе, одну руку поднимают вверх и одновременно наклоняются в противоположную сторону.</a:t>
            </a:r>
          </a:p>
          <a:p>
            <a:pPr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</a:rPr>
              <a:t>7- исходное положение лежа на животе. Разводят руки в стороны и одновременно прогибаются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ru-RU" sz="1000" dirty="0"/>
              <a:t>8- исходное положение лежа на животе. Руки вытянуты вперед, приподнимают верхнюю часть туловища и одновременно одну ногу. Повторяют несколько раз, меняя положение ног.</a:t>
            </a:r>
          </a:p>
          <a:p>
            <a:r>
              <a:rPr lang="ru-RU" sz="1000" dirty="0"/>
              <a:t>9- исходное положение лежа на животе. Вытянув вперед руки с палкой, поднимают руки вверх, прогибаясь, и возвращаются в исходное положение.</a:t>
            </a:r>
          </a:p>
          <a:p>
            <a:r>
              <a:rPr lang="ru-RU" sz="1000" dirty="0"/>
              <a:t>10- исходное положение стоя на четвереньках. Поднимают одну руку и одновременно вытягивают назад противоположную ногу, затем возвращаются в исходное положение. Повторяют несколько раз, меняя положение рук и ног.</a:t>
            </a:r>
          </a:p>
          <a:p>
            <a:r>
              <a:rPr lang="ru-RU" sz="1000" dirty="0"/>
              <a:t>11- исходное положение сидя на подогнутых под себя ногах. Поднимают вверх руку, прогибаясь, и одновременно вытягивают назад противоположную ногу. Затем возвращаются в исходное положение. Повторяют несколько раз, меняя положение рук и ног.</a:t>
            </a:r>
          </a:p>
          <a:p>
            <a:r>
              <a:rPr lang="ru-RU" sz="1000" dirty="0"/>
              <a:t>12- исходное положение стоя на четвереньках. Поворачивают туловище, одновременно отводя руку в сторону, и возвращаются в исходно положение. Повторяют несколько раз в одну и другую стороны.</a:t>
            </a:r>
          </a:p>
          <a:p>
            <a:r>
              <a:rPr lang="ru-RU" sz="1000" dirty="0"/>
              <a:t>13-14 – стоя на коленях и опираясь на руки, скользящим движением вытягивают вперед руки, затем подтягивают их к коленям.</a:t>
            </a:r>
          </a:p>
          <a:p>
            <a:r>
              <a:rPr lang="ru-RU" sz="1000" dirty="0"/>
              <a:t>15 – асимметричный вис на стенке- одна рука вытянута (со стороны искривления), другая согнута.</a:t>
            </a:r>
          </a:p>
          <a:p>
            <a:r>
              <a:rPr lang="ru-RU" sz="1000" dirty="0"/>
              <a:t>16-17 - ползание на коленях, вытягивая поочередно правую и левую руку и подтягивая одновременно ногу.</a:t>
            </a:r>
          </a:p>
          <a:p>
            <a:r>
              <a:rPr lang="ru-RU" sz="1000" dirty="0"/>
              <a:t>18 – сидя на косом сиденье, поверхность которого должна быть наклонена в сторону искривления позвоночника, одну руку держат на поясе, другую (со стороны искривления) заводят за голову.</a:t>
            </a:r>
          </a:p>
          <a:p>
            <a:r>
              <a:rPr lang="ru-RU" sz="1000" dirty="0"/>
              <a:t>19 - сидя на косом сиденье, поверхность которого должна быть наклонена в сторону искривления позвоночника, производят наклоны туловища в сторону, противоположную искривлению.</a:t>
            </a:r>
          </a:p>
          <a:p>
            <a:r>
              <a:rPr lang="ru-RU" sz="1000" dirty="0"/>
              <a:t>20 (заключительное упражнение) – лежа на спине, вытягиваются, руки вдоль туловища.</a:t>
            </a:r>
          </a:p>
          <a:p>
            <a:pPr algn="just"/>
            <a:endParaRPr lang="ru-RU" sz="1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4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924" y="116632"/>
            <a:ext cx="9793088" cy="93610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Лечебная физкультура при пороках </a:t>
            </a:r>
            <a:r>
              <a:rPr lang="ru-RU" dirty="0" smtClean="0"/>
              <a:t>сердца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2" y="764704"/>
            <a:ext cx="10873208" cy="16561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700" dirty="0"/>
              <a:t>Порок сердца – это </a:t>
            </a:r>
            <a:r>
              <a:rPr lang="ru-RU" sz="1700" b="1" dirty="0"/>
              <a:t>деформация и патологические изменения в структуре клапанов, перегородок и стенок камер, которые ведут к неправильной работе органа и нарушению внутрисердечной гемодинамики</a:t>
            </a:r>
            <a:r>
              <a:rPr lang="ru-RU" sz="1700" dirty="0"/>
              <a:t>.</a:t>
            </a:r>
          </a:p>
          <a:p>
            <a:pPr marL="0" indent="0" algn="just">
              <a:buNone/>
            </a:pPr>
            <a:r>
              <a:rPr lang="ru-RU" sz="1700" dirty="0"/>
              <a:t>Заболевание бывает врожденным и приобретенным. Вероятность передачи врожденного порока сердца от матери ребенку составляет от 3% до 50%. У клинически здоровых родителей риск рождения ребенка с такой патологией равен 1%.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94" y="2564904"/>
            <a:ext cx="7178979" cy="3888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8" y="2852936"/>
            <a:ext cx="3534515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2116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188640"/>
            <a:ext cx="10585176" cy="720080"/>
          </a:xfrm>
        </p:spPr>
        <p:txBody>
          <a:bodyPr/>
          <a:lstStyle/>
          <a:p>
            <a:pPr algn="ctr"/>
            <a:r>
              <a:rPr lang="ru-RU" b="1" dirty="0"/>
              <a:t>Комплекс упражнений для больных с полной компенсацией порока сердца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8" b="11398"/>
          <a:stretch>
            <a:fillRect/>
          </a:stretch>
        </p:blipFill>
        <p:spPr>
          <a:xfrm>
            <a:off x="7534572" y="1124744"/>
            <a:ext cx="4248472" cy="4902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1844" y="908720"/>
            <a:ext cx="6552728" cy="5785222"/>
          </a:xfrm>
        </p:spPr>
        <p:txBody>
          <a:bodyPr>
            <a:noAutofit/>
          </a:bodyPr>
          <a:lstStyle/>
          <a:p>
            <a:pPr algn="just"/>
            <a:r>
              <a:rPr lang="ru-RU" sz="1100" b="1" dirty="0" smtClean="0"/>
              <a:t>В начале </a:t>
            </a:r>
            <a:r>
              <a:rPr lang="ru-RU" sz="1100" b="1" dirty="0"/>
              <a:t>применяют упражнения для малых и средних мышечных групп рук и ног, которые выполняют в медленном темпе, в облегченных исходных положениях (лежа, сидя) и повторяют 3—4 раза. Каждое 4-е упражнение должно быть дыхательным. В дальнейшем упражнения для корпуса и для более крупных мышечных групп рук и ног выполняют сидя и стоя, количество повторений доводят до 6—8. Длительность процедуры от 10 до 30 мин. Занятия должны проводиться регулярно и </a:t>
            </a:r>
            <a:r>
              <a:rPr lang="ru-RU" sz="1100" b="1" dirty="0" err="1"/>
              <a:t>длительно.Противопоказания</a:t>
            </a:r>
            <a:r>
              <a:rPr lang="ru-RU" sz="1100" b="1" dirty="0"/>
              <a:t> к назначению лечебной гимнастики — обострение ревматизма, тахикардия в покое, частая </a:t>
            </a:r>
            <a:r>
              <a:rPr lang="ru-RU" sz="1100" b="1" dirty="0" smtClean="0"/>
              <a:t>экстрасистолия</a:t>
            </a:r>
          </a:p>
          <a:p>
            <a:pPr algn="just"/>
            <a:r>
              <a:rPr lang="ru-RU" sz="1100" b="1" dirty="0" smtClean="0"/>
              <a:t>1 </a:t>
            </a:r>
            <a:r>
              <a:rPr lang="ru-RU" sz="1100" b="1" dirty="0"/>
              <a:t>- поднимание рук в стороны вверх - вдох, опустить руки - выдох; </a:t>
            </a:r>
            <a:endParaRPr lang="ru-RU" sz="1100" b="1" dirty="0" smtClean="0"/>
          </a:p>
          <a:p>
            <a:r>
              <a:rPr lang="ru-RU" sz="1100" b="1" dirty="0" smtClean="0"/>
              <a:t>2 </a:t>
            </a:r>
            <a:r>
              <a:rPr lang="ru-RU" sz="1100" b="1" dirty="0"/>
              <a:t>- руки сжатые в кулаки к плечам, опустить вниз, 4-6 раз; </a:t>
            </a:r>
            <a:endParaRPr lang="ru-RU" sz="1100" b="1" dirty="0" smtClean="0"/>
          </a:p>
          <a:p>
            <a:r>
              <a:rPr lang="ru-RU" sz="1100" b="1" dirty="0" smtClean="0"/>
              <a:t>3 </a:t>
            </a:r>
            <a:r>
              <a:rPr lang="ru-RU" sz="1100" b="1" dirty="0"/>
              <a:t>- отвести ногу в сторону, 4-6 раз; </a:t>
            </a:r>
            <a:endParaRPr lang="ru-RU" sz="1100" b="1" dirty="0" smtClean="0"/>
          </a:p>
          <a:p>
            <a:r>
              <a:rPr lang="ru-RU" sz="1100" b="1" dirty="0" smtClean="0"/>
              <a:t>4 </a:t>
            </a:r>
            <a:r>
              <a:rPr lang="ru-RU" sz="1100" b="1" dirty="0"/>
              <a:t>- сгибание ноги в колене, </a:t>
            </a:r>
            <a:r>
              <a:rPr lang="ru-RU" sz="1100" b="1" dirty="0" err="1"/>
              <a:t>полувыпад</a:t>
            </a:r>
            <a:r>
              <a:rPr lang="ru-RU" sz="1100" b="1" dirty="0"/>
              <a:t> в сторону; </a:t>
            </a:r>
            <a:endParaRPr lang="ru-RU" sz="1100" b="1" dirty="0" smtClean="0"/>
          </a:p>
          <a:p>
            <a:r>
              <a:rPr lang="ru-RU" sz="1100" b="1" dirty="0" smtClean="0"/>
              <a:t>5 </a:t>
            </a:r>
            <a:r>
              <a:rPr lang="ru-RU" sz="1100" b="1" dirty="0"/>
              <a:t>- наклоны туловища со скольжением рук вдоль тела при наклоне - вдох, выпрямление - выдох; </a:t>
            </a:r>
            <a:endParaRPr lang="ru-RU" sz="1100" b="1" dirty="0" smtClean="0"/>
          </a:p>
          <a:p>
            <a:r>
              <a:rPr lang="ru-RU" sz="1100" b="1" dirty="0" smtClean="0"/>
              <a:t>6 </a:t>
            </a:r>
            <a:r>
              <a:rPr lang="ru-RU" sz="1100" b="1" dirty="0"/>
              <a:t>- выпрямление руки вперед и сгибание в локте; дыхание произвольное, 3-4 раза; </a:t>
            </a:r>
            <a:endParaRPr lang="ru-RU" sz="1100" b="1" dirty="0" smtClean="0"/>
          </a:p>
          <a:p>
            <a:r>
              <a:rPr lang="ru-RU" sz="1100" b="1" dirty="0" smtClean="0"/>
              <a:t>7 </a:t>
            </a:r>
            <a:r>
              <a:rPr lang="ru-RU" sz="1100" b="1" dirty="0"/>
              <a:t>- поднимание ноги, согнутой в колене - вдох, опустить - выдох, 3-4 раза; </a:t>
            </a:r>
            <a:endParaRPr lang="ru-RU" sz="1100" b="1" dirty="0" smtClean="0"/>
          </a:p>
          <a:p>
            <a:r>
              <a:rPr lang="ru-RU" sz="1100" b="1" dirty="0" smtClean="0"/>
              <a:t>8 </a:t>
            </a:r>
            <a:r>
              <a:rPr lang="ru-RU" sz="1100" b="1" dirty="0"/>
              <a:t>- наклон корпуса вперед - выдох при выпрямлении - вдох, 3-4 раза</a:t>
            </a:r>
            <a:r>
              <a:rPr lang="ru-RU" sz="1100" b="1" dirty="0" smtClean="0"/>
              <a:t>;</a:t>
            </a:r>
          </a:p>
          <a:p>
            <a:r>
              <a:rPr lang="ru-RU" sz="1100" b="1" dirty="0" smtClean="0"/>
              <a:t> </a:t>
            </a:r>
            <a:r>
              <a:rPr lang="ru-RU" sz="1100" b="1" dirty="0"/>
              <a:t>9 - отвести руки назад - вдох, расслабить руки - выдох, 3-4 раза; </a:t>
            </a:r>
            <a:endParaRPr lang="ru-RU" sz="1100" b="1" dirty="0" smtClean="0"/>
          </a:p>
          <a:p>
            <a:r>
              <a:rPr lang="ru-RU" sz="1100" b="1" dirty="0" smtClean="0"/>
              <a:t>10 </a:t>
            </a:r>
            <a:r>
              <a:rPr lang="ru-RU" sz="1100" b="1" dirty="0"/>
              <a:t>- ходьба с высоким подниманием колена с постепенным замедлением ходьбы до обычной; </a:t>
            </a:r>
            <a:endParaRPr lang="ru-RU" sz="1100" b="1" dirty="0" smtClean="0"/>
          </a:p>
          <a:p>
            <a:r>
              <a:rPr lang="ru-RU" sz="1100" b="1" dirty="0" smtClean="0"/>
              <a:t>11 </a:t>
            </a:r>
            <a:r>
              <a:rPr lang="ru-RU" sz="1100" b="1" dirty="0"/>
              <a:t>- ходьба на носочках, спокойное дыхание; </a:t>
            </a:r>
            <a:endParaRPr lang="ru-RU" sz="1100" b="1" dirty="0" smtClean="0"/>
          </a:p>
          <a:p>
            <a:r>
              <a:rPr lang="ru-RU" sz="1100" b="1" dirty="0" smtClean="0"/>
              <a:t>12 </a:t>
            </a:r>
            <a:r>
              <a:rPr lang="ru-RU" sz="1100" b="1" dirty="0"/>
              <a:t>- поднимание рук вверх, мягко, вдох: расслабленно опустить вниз - выдох, 4-5 раз.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95829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ЛФК при остеохондрозе позвоночника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800" b="1" dirty="0"/>
              <a:t>Остеохондроз позвоночника — дегенеративные изменения, затрагивающие межпозвонковые диски, суставы, связки и другие ткани, образующие </a:t>
            </a:r>
            <a:r>
              <a:rPr lang="ru-RU" sz="1800" b="1" dirty="0" err="1"/>
              <a:t>позвоночно</a:t>
            </a:r>
            <a:r>
              <a:rPr lang="ru-RU" sz="1800" b="1" dirty="0"/>
              <a:t>-двигательный сегмент (ПДС). При этом заболевании первично поражаются межпозвоночные диски и вторично — другие отделы позвоночника и опорно-двигательного аппарата.</a:t>
            </a:r>
            <a:r>
              <a:rPr lang="ru-RU" dirty="0"/>
              <a:t> 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09" y="3253621"/>
            <a:ext cx="5428099" cy="2835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2861913"/>
            <a:ext cx="3975700" cy="3619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078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" id="{514C060C-566A-4793-92E8-9B42C1E338D4}" vid="{9DF11653-B6B4-453F-BFE5-9B797DE28643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520</TotalTime>
  <Words>1579</Words>
  <Application>Microsoft Office PowerPoint</Application>
  <PresentationFormat>Произвольный</PresentationFormat>
  <Paragraphs>92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Euphemia</vt:lpstr>
      <vt:lpstr>Times New Roman</vt:lpstr>
      <vt:lpstr>Безмятежность 16 х 9</vt:lpstr>
      <vt:lpstr>Лечебная физическая культура</vt:lpstr>
      <vt:lpstr>Лечебная физическая культура (ЛФК)</vt:lpstr>
      <vt:lpstr>  Лечебная физкультура (ЛФК) – это совокупность методов лечения, профилактики и медицинской реабилитации, которые основаны на использовании физических упражнений, методически разработанных и специально подобранных.</vt:lpstr>
      <vt:lpstr>Показания к применению ЛФК</vt:lpstr>
      <vt:lpstr>Презентация PowerPoint</vt:lpstr>
      <vt:lpstr>Комплекс лечебной физкультуры при сколиозе:</vt:lpstr>
      <vt:lpstr>Лечебная физкультура при пороках сердца </vt:lpstr>
      <vt:lpstr>Комплекс упражнений для больных с полной компенсацией порока сердца</vt:lpstr>
      <vt:lpstr>ЛФК при остеохондрозе позвоночника </vt:lpstr>
      <vt:lpstr>Комплекс лечебной физкультуры при остеохондрозе позвоночника:</vt:lpstr>
      <vt:lpstr>Лечебная физкультура при инсульте</vt:lpstr>
      <vt:lpstr>Комплекс лечебной физкультуры при инсульте:</vt:lpstr>
      <vt:lpstr>Лечебная физкультура при заболеваниях опорно-двигательного аппарата:</vt:lpstr>
      <vt:lpstr>Комплекс лечебной физкультуры при заболеваниях опорно-двигательного аппарата:</vt:lpstr>
      <vt:lpstr>Лечебная физкультура при остром бронхите и пневмонии: </vt:lpstr>
      <vt:lpstr>Комплекс лечебной физкультуры при остром бронхите, пневмонии и бронхиальной астмы:</vt:lpstr>
      <vt:lpstr>Заключение     Лечебная физическая культура играет в восстановлении здоровья не менее важную роль, чем специализированная медицинская помощь. Если врач диагностирует и устраняет причину заболевания, то ЛФК способствует закреплению достигнутого результата и восстановлению первоначальной функциональной активности пациента. Выполнение упражнений, рекомендованных специалистом, и соблюдение правильного образа жизни, включающего в себя необходимый объем двигательной активности, - все это является залогом успешного лечения и поддержания здоровья.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Лечебная физическая культура</dc:title>
  <dc:creator>Admin</dc:creator>
  <cp:lastModifiedBy>Admin</cp:lastModifiedBy>
  <cp:revision>22</cp:revision>
  <dcterms:created xsi:type="dcterms:W3CDTF">2023-12-17T03:14:30Z</dcterms:created>
  <dcterms:modified xsi:type="dcterms:W3CDTF">2023-12-17T11:55:21Z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