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22133C0-6B2D-48FA-9E7D-98572477EBC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34BC3E-B4C8-4F51-B781-1ABBCEB75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33C0-6B2D-48FA-9E7D-98572477EBC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BC3E-B4C8-4F51-B781-1ABBCEB75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33C0-6B2D-48FA-9E7D-98572477EBC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BC3E-B4C8-4F51-B781-1ABBCEB75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33C0-6B2D-48FA-9E7D-98572477EBC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BC3E-B4C8-4F51-B781-1ABBCEB75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33C0-6B2D-48FA-9E7D-98572477EBC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BC3E-B4C8-4F51-B781-1ABBCEB75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33C0-6B2D-48FA-9E7D-98572477EBC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BC3E-B4C8-4F51-B781-1ABBCEB75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2133C0-6B2D-48FA-9E7D-98572477EBC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34BC3E-B4C8-4F51-B781-1ABBCEB750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22133C0-6B2D-48FA-9E7D-98572477EBC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F34BC3E-B4C8-4F51-B781-1ABBCEB75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33C0-6B2D-48FA-9E7D-98572477EBC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BC3E-B4C8-4F51-B781-1ABBCEB75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33C0-6B2D-48FA-9E7D-98572477EBC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BC3E-B4C8-4F51-B781-1ABBCEB75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33C0-6B2D-48FA-9E7D-98572477EBC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BC3E-B4C8-4F51-B781-1ABBCEB75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22133C0-6B2D-48FA-9E7D-98572477EBC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F34BC3E-B4C8-4F51-B781-1ABBCEB75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Круги</a:t>
            </a:r>
            <a:br>
              <a:rPr lang="ru-RU" dirty="0" smtClean="0"/>
            </a:br>
            <a:r>
              <a:rPr lang="ru-RU" dirty="0" smtClean="0"/>
              <a:t> луллия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Булатникова Маргарита Петрована</a:t>
            </a:r>
          </a:p>
          <a:p>
            <a:r>
              <a:rPr lang="ru-RU" dirty="0" smtClean="0"/>
              <a:t>МБДОУ ДСОВ№15</a:t>
            </a:r>
            <a:endParaRPr lang="ru-RU" dirty="0"/>
          </a:p>
        </p:txBody>
      </p:sp>
      <p:pic>
        <p:nvPicPr>
          <p:cNvPr id="1026" name="Picture 2" descr="E:\DCIM\112_PANA\P1120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0"/>
            <a:ext cx="4857750" cy="364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РЕЧИ</a:t>
            </a:r>
            <a:endParaRPr lang="ru-RU" dirty="0"/>
          </a:p>
        </p:txBody>
      </p:sp>
      <p:pic>
        <p:nvPicPr>
          <p:cNvPr id="3" name="Объект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787" y="2348880"/>
            <a:ext cx="378142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Содержимое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7" y="2348880"/>
            <a:ext cx="3705225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ПРОФЕССИИ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285992"/>
            <a:ext cx="3072146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E:\DCIM\112_PANA\P1120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4701183" cy="3949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В XIII веке французский монах Раймонд Луллий создал логическую машину в   виде бумажных кругов. Оказывается, ее можно прекрасно использовать как средство развития  детей. «Кольца Луллия» — это что-то вроде компьютера.Простота конструкции позволяет применять ее даже в детском саду. А эффект огромен — познание языка и мира в их взаимосвязи.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 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кругами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136339"/>
            <a:ext cx="7429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Задачи, решаемые в процессе игровых упражнений: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Формирование понятия «признак»;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Установление причинно-следственных связей между объектами;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навыков фантастического преобразования объектов;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Формирование способности видеть суть проблемы.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ПОСОБИЕ СОСТОИТ ИЗ НЕСКОЛЬКИХ КРУГОВ РАЗНОГО ДИАМЕТРА, РАЗДЕЛЕННЫХ НА ОДИНАКОВОЕ КОЛИЧЕСТВО СЕКТОРОВ И СТРЕЛКИ. НА КРУГАХ РАСПОЛАГАЮТСЯ РАЗЛИЧНЫЕ КОМБИНАЦИИ КАРТИНОК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IMG_3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71942"/>
            <a:ext cx="3535928" cy="2570034"/>
          </a:xfrm>
          <a:prstGeom prst="rect">
            <a:avLst/>
          </a:prstGeom>
        </p:spPr>
      </p:pic>
      <p:pic>
        <p:nvPicPr>
          <p:cNvPr id="8" name="Содержимое 7" descr="IMG_36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43570" y="3904474"/>
            <a:ext cx="2786082" cy="265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Тренинги по работе с кругами Луллия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071678"/>
            <a:ext cx="75009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Тренинг должен состоять из двух частей: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уточнение имеющихся знаний в определенных областях (реальное задание – РЗ)</a:t>
            </a:r>
          </a:p>
          <a:p>
            <a:pPr algn="just"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упражнения на развитие воображения (фантастическое задание - ФЗ).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тренингов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285992"/>
            <a:ext cx="74295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u="sng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1 тип: «Найди реальное сочетание»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 стрелкой объединяют картинки, формирующие реальную картину мира. Составляют предложения, объединяющие в себе все эти объекты. </a:t>
            </a:r>
            <a:endParaRPr lang="ru-RU" sz="2400" u="sng" dirty="0" smtClean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u="sng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2 тип: «Объясни необычное сочетание»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раскручивании кругов рассматривают случайное соединение объектов и как можно достовернее объясняют необычность их воздействия.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1142984"/>
            <a:ext cx="778674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3тип:«Придумай фантастическую историю или сказку»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Объединение случайных объектов служит основой для фантазирования. Предлагается сочинить фантастический рассказ или сказку.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4 тип: « Реши проблему»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фантастических сказках с героями происходят разные истории. Необходимо учить ребенка формулировать проблемы, выдвигать идеи по их решению.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Тренинги разделяются по признакам: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071802" y="1643050"/>
            <a:ext cx="3545713" cy="3545713"/>
            <a:chOff x="2030474" y="434895"/>
            <a:chExt cx="3545713" cy="354571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Пирог 4"/>
            <p:cNvSpPr/>
            <p:nvPr/>
          </p:nvSpPr>
          <p:spPr>
            <a:xfrm>
              <a:off x="2030474" y="434895"/>
              <a:ext cx="3545713" cy="3545713"/>
            </a:xfrm>
            <a:prstGeom prst="pie">
              <a:avLst>
                <a:gd name="adj1" fmla="val 3857226"/>
                <a:gd name="adj2" fmla="val 6942858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ирог 4"/>
            <p:cNvSpPr/>
            <p:nvPr/>
          </p:nvSpPr>
          <p:spPr>
            <a:xfrm>
              <a:off x="3328459" y="3220813"/>
              <a:ext cx="949744" cy="6753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/>
                <a:t>Части</a:t>
              </a:r>
              <a:endParaRPr lang="ru-RU" sz="1700" b="1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071802" y="1714488"/>
            <a:ext cx="3630245" cy="4273187"/>
            <a:chOff x="2217760" y="604231"/>
            <a:chExt cx="3286981" cy="337637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Пирог 7"/>
            <p:cNvSpPr/>
            <p:nvPr/>
          </p:nvSpPr>
          <p:spPr>
            <a:xfrm>
              <a:off x="2217760" y="604231"/>
              <a:ext cx="3286981" cy="3376377"/>
            </a:xfrm>
            <a:prstGeom prst="pie">
              <a:avLst>
                <a:gd name="adj1" fmla="val 13114284"/>
                <a:gd name="adj2" fmla="val 1620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ирог 4"/>
            <p:cNvSpPr/>
            <p:nvPr/>
          </p:nvSpPr>
          <p:spPr>
            <a:xfrm>
              <a:off x="2727266" y="772582"/>
              <a:ext cx="970850" cy="6120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Место</a:t>
              </a:r>
              <a:endParaRPr lang="ru-RU" sz="1600" b="1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143240" y="1785926"/>
            <a:ext cx="3545713" cy="3545713"/>
            <a:chOff x="1962334" y="432661"/>
            <a:chExt cx="3545713" cy="354571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Пирог 10"/>
            <p:cNvSpPr/>
            <p:nvPr/>
          </p:nvSpPr>
          <p:spPr>
            <a:xfrm>
              <a:off x="1962334" y="432661"/>
              <a:ext cx="3545713" cy="3545713"/>
            </a:xfrm>
            <a:prstGeom prst="pie">
              <a:avLst>
                <a:gd name="adj1" fmla="val 10028574"/>
                <a:gd name="adj2" fmla="val 13114284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ирог 4"/>
            <p:cNvSpPr/>
            <p:nvPr/>
          </p:nvSpPr>
          <p:spPr>
            <a:xfrm>
              <a:off x="2122415" y="1698987"/>
              <a:ext cx="1029945" cy="6542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/>
                <a:t>Материал</a:t>
              </a:r>
              <a:endParaRPr lang="ru-RU" sz="1700" b="1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143240" y="1928802"/>
            <a:ext cx="3545713" cy="3286148"/>
            <a:chOff x="1378331" y="506523"/>
            <a:chExt cx="3545713" cy="354571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Пирог 16"/>
            <p:cNvSpPr/>
            <p:nvPr/>
          </p:nvSpPr>
          <p:spPr>
            <a:xfrm>
              <a:off x="1378331" y="506523"/>
              <a:ext cx="3545713" cy="3545713"/>
            </a:xfrm>
            <a:prstGeom prst="pie">
              <a:avLst>
                <a:gd name="adj1" fmla="val 6998841"/>
                <a:gd name="adj2" fmla="val 10179592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ирог 4"/>
            <p:cNvSpPr/>
            <p:nvPr/>
          </p:nvSpPr>
          <p:spPr>
            <a:xfrm>
              <a:off x="1806959" y="2587703"/>
              <a:ext cx="857256" cy="693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Изменения во времени</a:t>
              </a:r>
              <a:endParaRPr lang="ru-RU" sz="1400" b="1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071802" y="1714488"/>
            <a:ext cx="3545713" cy="3545713"/>
            <a:chOff x="2105210" y="218347"/>
            <a:chExt cx="3545713" cy="354571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Пирог 19"/>
            <p:cNvSpPr/>
            <p:nvPr/>
          </p:nvSpPr>
          <p:spPr>
            <a:xfrm>
              <a:off x="2105210" y="218347"/>
              <a:ext cx="3545713" cy="3545713"/>
            </a:xfrm>
            <a:prstGeom prst="pie">
              <a:avLst>
                <a:gd name="adj1" fmla="val 771428"/>
                <a:gd name="adj2" fmla="val 3857143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ирог 4"/>
            <p:cNvSpPr/>
            <p:nvPr/>
          </p:nvSpPr>
          <p:spPr>
            <a:xfrm>
              <a:off x="4313159" y="2543205"/>
              <a:ext cx="928639" cy="6753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Количество </a:t>
              </a:r>
              <a:endParaRPr lang="ru-RU" sz="1400" b="1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071802" y="1714488"/>
            <a:ext cx="3545713" cy="3545713"/>
            <a:chOff x="2033772" y="361223"/>
            <a:chExt cx="3545713" cy="354571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3" name="Пирог 22"/>
            <p:cNvSpPr/>
            <p:nvPr/>
          </p:nvSpPr>
          <p:spPr>
            <a:xfrm>
              <a:off x="2033772" y="361223"/>
              <a:ext cx="3545713" cy="3545713"/>
            </a:xfrm>
            <a:prstGeom prst="pie">
              <a:avLst>
                <a:gd name="adj1" fmla="val 19285716"/>
                <a:gd name="adj2" fmla="val 771428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ирог 4"/>
            <p:cNvSpPr/>
            <p:nvPr/>
          </p:nvSpPr>
          <p:spPr>
            <a:xfrm>
              <a:off x="4460897" y="1698987"/>
              <a:ext cx="1029945" cy="6542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Форма</a:t>
              </a:r>
              <a:endParaRPr lang="ru-RU" sz="1600" b="1" kern="12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071802" y="1714488"/>
            <a:ext cx="3545713" cy="3545713"/>
            <a:chOff x="2125369" y="242712"/>
            <a:chExt cx="3545713" cy="354571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Пирог 25"/>
            <p:cNvSpPr/>
            <p:nvPr/>
          </p:nvSpPr>
          <p:spPr>
            <a:xfrm>
              <a:off x="2125369" y="242712"/>
              <a:ext cx="3545713" cy="3545713"/>
            </a:xfrm>
            <a:prstGeom prst="pie">
              <a:avLst>
                <a:gd name="adj1" fmla="val 16200000"/>
                <a:gd name="adj2" fmla="val 19285716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ирог 4"/>
            <p:cNvSpPr/>
            <p:nvPr/>
          </p:nvSpPr>
          <p:spPr>
            <a:xfrm>
              <a:off x="3933261" y="580399"/>
              <a:ext cx="970850" cy="6120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Цвет</a:t>
              </a:r>
              <a:endParaRPr lang="ru-RU" sz="16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pic>
        <p:nvPicPr>
          <p:cNvPr id="3074" name="Picture 2" descr="E:\DCIM\112_PANA\P1120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8258241" cy="4001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95</TotalTime>
  <Words>184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Круги  луллия</vt:lpstr>
      <vt:lpstr>Слайд 2</vt:lpstr>
      <vt:lpstr>Цель работы с кругами</vt:lpstr>
      <vt:lpstr>ПОСОБИЕ СОСТОИТ ИЗ НЕСКОЛЬКИХ КРУГОВ РАЗНОГО ДИАМЕТРА, РАЗДЕЛЕННЫХ НА ОДИНАКОВОЕ КОЛИЧЕСТВО СЕКТОРОВ И СТРЕЛКИ. НА КРУГАХ РАСПОЛАГАЮТСЯ РАЗЛИЧНЫЕ КОМБИНАЦИИ КАРТИНОК </vt:lpstr>
      <vt:lpstr>Тренинги по работе с кругами Луллия</vt:lpstr>
      <vt:lpstr>Типы тренингов</vt:lpstr>
      <vt:lpstr>Слайд 7</vt:lpstr>
      <vt:lpstr>Тренинги разделяются по признакам:</vt:lpstr>
      <vt:lpstr>МАТЕМАТИКА</vt:lpstr>
      <vt:lpstr>РАЗВИТИЕ РЕЧИ</vt:lpstr>
      <vt:lpstr>ПРОФЕССИИ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Круги луллия</dc:title>
  <dc:creator>msft</dc:creator>
  <cp:lastModifiedBy>msft</cp:lastModifiedBy>
  <cp:revision>10</cp:revision>
  <dcterms:created xsi:type="dcterms:W3CDTF">2022-04-07T04:08:09Z</dcterms:created>
  <dcterms:modified xsi:type="dcterms:W3CDTF">2022-04-11T12:14:53Z</dcterms:modified>
</cp:coreProperties>
</file>