
<file path=[Content_Types].xml><?xml version="1.0" encoding="utf-8"?>
<Types xmlns="http://schemas.openxmlformats.org/package/2006/content-types">
  <Default Extension="jpeg" ContentType="image/jpeg"/>
  <Default Extension="JPG" ContentType="image/.jp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5B06BAB-11E2-4422-BBF3-57BE5ACA7838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</p14:sldIdLst>
        </p14:section>
        <p14:section name="Раздел без заголовка" id="{7B7B9E77-E08E-4E3D-BEC6-2F7873ECC376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22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0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0"/>
            <c:bubble3D val="0"/>
            <c:spPr>
              <a:solidFill>
                <a:schemeClr val="accent4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Лист1!$A$1:$A$11</c:f>
              <c:strCache>
                <c:ptCount val="11"/>
                <c:pt idx="0">
                  <c:v>Православное христианство</c:v>
                </c:pt>
                <c:pt idx="1">
                  <c:v>Атеизм</c:v>
                </c:pt>
                <c:pt idx="2">
                  <c:v>Ислам</c:v>
                </c:pt>
                <c:pt idx="3">
                  <c:v>Езидизм</c:v>
                </c:pt>
                <c:pt idx="4">
                  <c:v>Протестантизм</c:v>
                </c:pt>
                <c:pt idx="5">
                  <c:v>Католическое христианство</c:v>
                </c:pt>
                <c:pt idx="6">
                  <c:v>Евангельское христианство</c:v>
                </c:pt>
                <c:pt idx="7">
                  <c:v>Даосизм</c:v>
                </c:pt>
                <c:pt idx="8">
                  <c:v>Конфуцианство</c:v>
                </c:pt>
                <c:pt idx="9">
                  <c:v>Буддизм</c:v>
                </c:pt>
                <c:pt idx="10">
                  <c:v>Иудаизм</c:v>
                </c:pt>
              </c:strCache>
            </c:strRef>
          </c:cat>
          <c:val>
            <c:numRef>
              <c:f>Лист1!$B$1:$B$11</c:f>
              <c:numCache>
                <c:formatCode>0%</c:formatCode>
                <c:ptCount val="11"/>
                <c:pt idx="0">
                  <c:v>0.77</c:v>
                </c:pt>
                <c:pt idx="1">
                  <c:v>0.11</c:v>
                </c:pt>
                <c:pt idx="2">
                  <c:v>0.09</c:v>
                </c:pt>
                <c:pt idx="3" c:formatCode="0.0%">
                  <c:v>0.003</c:v>
                </c:pt>
                <c:pt idx="4" c:formatCode="0.0%">
                  <c:v>0.003</c:v>
                </c:pt>
                <c:pt idx="5" c:formatCode="0.0%">
                  <c:v>0.003</c:v>
                </c:pt>
                <c:pt idx="6" c:formatCode="0.0%">
                  <c:v>0.003</c:v>
                </c:pt>
                <c:pt idx="7" c:formatCode="0.0%">
                  <c:v>0.003</c:v>
                </c:pt>
                <c:pt idx="8" c:formatCode="0.0%">
                  <c:v>0.003</c:v>
                </c:pt>
                <c:pt idx="9" c:formatCode="0.0%">
                  <c:v>0.003</c:v>
                </c:pt>
                <c:pt idx="10" c:formatCode="0.0%">
                  <c:v>0.003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E69-CD0A-43DD-82EF-84E19E90D7AF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39F3C9B-D27D-4F7C-B6E5-2846FF64E63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E69-CD0A-43DD-82EF-84E19E90D7AF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39F3C9B-D27D-4F7C-B6E5-2846FF64E63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E69-CD0A-43DD-82EF-84E19E90D7AF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39F3C9B-D27D-4F7C-B6E5-2846FF64E637}" type="slidenum">
              <a:rPr lang="ru-RU" smtClean="0"/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E69-CD0A-43DD-82EF-84E19E90D7AF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9F3C9B-D27D-4F7C-B6E5-2846FF64E63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E69-CD0A-43DD-82EF-84E19E90D7AF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9F3C9B-D27D-4F7C-B6E5-2846FF64E637}" type="slidenum">
              <a:rPr lang="ru-RU" smtClean="0"/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E69-CD0A-43DD-82EF-84E19E90D7AF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9F3C9B-D27D-4F7C-B6E5-2846FF64E63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E69-CD0A-43DD-82EF-84E19E90D7AF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F3C9B-D27D-4F7C-B6E5-2846FF64E63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E69-CD0A-43DD-82EF-84E19E90D7AF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F3C9B-D27D-4F7C-B6E5-2846FF64E63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E69-CD0A-43DD-82EF-84E19E90D7AF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F3C9B-D27D-4F7C-B6E5-2846FF64E63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E69-CD0A-43DD-82EF-84E19E90D7AF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39F3C9B-D27D-4F7C-B6E5-2846FF64E63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E69-CD0A-43DD-82EF-84E19E90D7AF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39F3C9B-D27D-4F7C-B6E5-2846FF64E63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E69-CD0A-43DD-82EF-84E19E90D7AF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39F3C9B-D27D-4F7C-B6E5-2846FF64E63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E69-CD0A-43DD-82EF-84E19E90D7AF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F3C9B-D27D-4F7C-B6E5-2846FF64E63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E69-CD0A-43DD-82EF-84E19E90D7AF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F3C9B-D27D-4F7C-B6E5-2846FF64E63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E69-CD0A-43DD-82EF-84E19E90D7AF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F3C9B-D27D-4F7C-B6E5-2846FF64E63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E69-CD0A-43DD-82EF-84E19E90D7AF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9F3C9B-D27D-4F7C-B6E5-2846FF64E63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51E69-CD0A-43DD-82EF-84E19E90D7AF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39F3C9B-D27D-4F7C-B6E5-2846FF64E63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jpeg"/><Relationship Id="rId2" Type="http://schemas.openxmlformats.org/officeDocument/2006/relationships/hyperlink" Target="https://ru.wikipedia.org/wiki/%D0%9A%D0%B0%D0%BB%D1%8C%D0%B2%D0%B8%D0%BD%D0%B8%D0%B7%D0%BC" TargetMode="External"/><Relationship Id="rId1" Type="http://schemas.openxmlformats.org/officeDocument/2006/relationships/hyperlink" Target="https://ru.wikipedia.org/wiki/%D0%9C%D0%B5%D1%82%D0%BE%D0%B4%D0%B8%D0%B7%D0%BC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hyperlink" Target="https://ru.wikipedia.org/wiki/%D0%A1%D1%83%D1%84%D0%B8%D0%B7%D0%BC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568605" y="401444"/>
            <a:ext cx="9144000" cy="869795"/>
          </a:xfrm>
        </p:spPr>
        <p:txBody>
          <a:bodyPr>
            <a:normAutofit/>
          </a:bodyPr>
          <a:lstStyle/>
          <a:p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Областное государственное бюджетное общеобразовательное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учреждение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«Гимназия №1 имени В. И. Ленина»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62756" y="4907755"/>
            <a:ext cx="10272888" cy="1655762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2024г.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52800" y="2203123"/>
            <a:ext cx="5892800" cy="2066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«Конфессиональный состав населения Ульяновской области»</a:t>
            </a:r>
            <a:endParaRPr lang="ru-RU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0298" y="684020"/>
            <a:ext cx="4724290" cy="5447839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Вера в </a:t>
            </a:r>
            <a:r>
              <a:rPr lang="ru-RU" dirty="0" smtClean="0"/>
              <a:t>воскресение </a:t>
            </a:r>
            <a:r>
              <a:rPr lang="ru-RU" dirty="0"/>
              <a:t>Мы верим, что в вечную жизнь мы войдем и душой, и телом. Поэтому в духовной жизни важны и телесные подвиги. Например, брачная верность. Наше тело — храм Духа Святого. Оно принадлежит Христу и жене. Больше никому.</a:t>
            </a:r>
            <a:br>
              <a:rPr lang="ru-RU" dirty="0"/>
            </a:br>
            <a:endParaRPr lang="ru-RU" dirty="0"/>
          </a:p>
          <a:p>
            <a:pPr lvl="0"/>
            <a:r>
              <a:rPr lang="ru-RU" dirty="0"/>
              <a:t>Вера в церковь. Христиане считают, что прийти к Богу невозможно без церкви. Речь не идет о здании. Нужно приблизиться к другим людям. То, что мы вместе собираемся на молитву в храме — важнейший момент. Нельзя приближаться к Богу отдаляясь от других людей.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2" descr="https://tourismik.ru/wp-content/uploads/2021/10/russkaya-pravoslavnaya-tserkov-v-rossii-vsya-vazhnaya-informatsiya_2-scaled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506" y="684020"/>
            <a:ext cx="5447700" cy="416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8424" y="350230"/>
            <a:ext cx="5110976" cy="6238829"/>
          </a:xfrm>
        </p:spPr>
        <p:txBody>
          <a:bodyPr>
            <a:normAutofit fontScale="70000" lnSpcReduction="20000"/>
          </a:bodyPr>
          <a:lstStyle/>
          <a:p>
            <a:r>
              <a:rPr lang="ru-RU" sz="3200" b="1" dirty="0"/>
              <a:t>Католическое </a:t>
            </a:r>
            <a:r>
              <a:rPr lang="ru-RU" sz="3200" b="1" dirty="0" smtClean="0"/>
              <a:t>христианство</a:t>
            </a:r>
            <a:r>
              <a:rPr lang="ru-RU" sz="3200" b="1" dirty="0"/>
              <a:t> </a:t>
            </a:r>
            <a:endParaRPr lang="ru-RU" sz="3200" dirty="0"/>
          </a:p>
          <a:p>
            <a:r>
              <a:rPr lang="ru-RU" sz="2900" b="1" dirty="0"/>
              <a:t>Когда возникло</a:t>
            </a:r>
            <a:r>
              <a:rPr lang="ru-RU" sz="2900" b="1" dirty="0" smtClean="0"/>
              <a:t>?</a:t>
            </a:r>
            <a:r>
              <a:rPr lang="ru-RU" sz="2900" b="1" dirty="0"/>
              <a:t> </a:t>
            </a:r>
            <a:endParaRPr lang="ru-RU" sz="2900" dirty="0"/>
          </a:p>
          <a:p>
            <a:r>
              <a:rPr lang="ru-RU" sz="2300" dirty="0"/>
              <a:t>Католицизм, как и православие, образовался в далеком 1054 году, когда на знаменитом Софийском соборе произошел раскол Католической </a:t>
            </a:r>
            <a:r>
              <a:rPr lang="ru-RU" sz="2300" dirty="0" smtClean="0"/>
              <a:t>Церкви</a:t>
            </a:r>
            <a:r>
              <a:rPr lang="ru-RU" sz="2300" dirty="0"/>
              <a:t> и восточная церковь отделилась от западной</a:t>
            </a:r>
            <a:r>
              <a:rPr lang="ru-RU" sz="2300" dirty="0" smtClean="0"/>
              <a:t>.</a:t>
            </a:r>
            <a:r>
              <a:rPr lang="ru-RU" sz="2900" dirty="0"/>
              <a:t> </a:t>
            </a:r>
            <a:endParaRPr lang="ru-RU" sz="2900" dirty="0"/>
          </a:p>
          <a:p>
            <a:r>
              <a:rPr lang="ru-RU" sz="2900" b="1" dirty="0"/>
              <a:t>Во что верят</a:t>
            </a:r>
            <a:r>
              <a:rPr lang="ru-RU" sz="2900" b="1" dirty="0" smtClean="0"/>
              <a:t>?</a:t>
            </a:r>
            <a:r>
              <a:rPr lang="ru-RU" sz="2900" dirty="0"/>
              <a:t> </a:t>
            </a:r>
            <a:endParaRPr lang="ru-RU" sz="2900" dirty="0"/>
          </a:p>
          <a:p>
            <a:r>
              <a:rPr lang="ru-RU" sz="2500" dirty="0"/>
              <a:t>Основой католической церкви является Символ веры и христианские догматы:</a:t>
            </a:r>
            <a:br>
              <a:rPr lang="ru-RU" sz="2500" dirty="0"/>
            </a:br>
            <a:endParaRPr lang="ru-RU" sz="2500" dirty="0"/>
          </a:p>
          <a:p>
            <a:pPr lvl="0"/>
            <a:r>
              <a:rPr lang="ru-RU" sz="2900" i="1" dirty="0" err="1"/>
              <a:t>Флиокве</a:t>
            </a:r>
            <a:r>
              <a:rPr lang="ru-RU" sz="2900" i="1" dirty="0"/>
              <a:t> </a:t>
            </a:r>
            <a:endParaRPr lang="ru-RU" sz="2900" i="1" dirty="0"/>
          </a:p>
          <a:p>
            <a:pPr lvl="0"/>
            <a:r>
              <a:rPr lang="ru-RU" sz="2500" i="1" dirty="0"/>
              <a:t>Целибат  </a:t>
            </a:r>
            <a:endParaRPr lang="ru-RU" sz="2500" i="1" dirty="0"/>
          </a:p>
          <a:p>
            <a:pPr lvl="0"/>
            <a:r>
              <a:rPr lang="ru-RU" sz="2500" i="1" dirty="0" smtClean="0"/>
              <a:t>Чистилище</a:t>
            </a:r>
            <a:endParaRPr lang="ru-RU" sz="2500" i="1" dirty="0"/>
          </a:p>
          <a:p>
            <a:pPr lvl="0"/>
            <a:r>
              <a:rPr lang="ru-RU" sz="2600" i="1" dirty="0"/>
              <a:t>Догмат о непорочном зачатии девы Марии и о её телесном вознесении. </a:t>
            </a:r>
            <a:endParaRPr lang="ru-RU" sz="2600" dirty="0"/>
          </a:p>
          <a:p>
            <a:r>
              <a:rPr lang="ru-RU" sz="2300" dirty="0"/>
              <a:t>Во главе всей католический церкви стоит Папа Римский. Католическая церковь - церковь единая, все ее представительства в разных странах считаются частью одной церкви и подчиняются Папе Римскому.</a:t>
            </a:r>
            <a:endParaRPr lang="ru-RU" sz="2300" dirty="0"/>
          </a:p>
          <a:p>
            <a:endParaRPr lang="ru-RU" dirty="0"/>
          </a:p>
        </p:txBody>
      </p:sp>
      <p:pic>
        <p:nvPicPr>
          <p:cNvPr id="3074" name="Picture 2" descr="https://cont.ws/uploads/pic/2022/11/i%20%2834%29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555" y="350231"/>
            <a:ext cx="4972200" cy="441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2902" y="468594"/>
            <a:ext cx="4149674" cy="6268382"/>
          </a:xfrm>
        </p:spPr>
        <p:txBody>
          <a:bodyPr>
            <a:normAutofit fontScale="55000" lnSpcReduction="20000"/>
          </a:bodyPr>
          <a:lstStyle/>
          <a:p>
            <a:r>
              <a:rPr lang="ru-RU" sz="4400" b="1" dirty="0" smtClean="0"/>
              <a:t>Ислам</a:t>
            </a:r>
            <a:r>
              <a:rPr lang="ru-RU" sz="4400" b="1" dirty="0"/>
              <a:t> </a:t>
            </a:r>
            <a:endParaRPr lang="ru-RU" sz="4400" dirty="0"/>
          </a:p>
          <a:p>
            <a:r>
              <a:rPr lang="ru-RU" sz="3300" b="1" dirty="0"/>
              <a:t>Когда возник?</a:t>
            </a:r>
            <a:endParaRPr lang="ru-RU" sz="3300" dirty="0"/>
          </a:p>
          <a:p>
            <a:r>
              <a:rPr lang="ru-RU" sz="2900" dirty="0"/>
              <a:t>Зародился на юго-западе Аравийского полуострова в начале VII в. в </a:t>
            </a:r>
            <a:r>
              <a:rPr lang="ru-RU" sz="2900" dirty="0" err="1"/>
              <a:t>Хиджазе</a:t>
            </a:r>
            <a:r>
              <a:rPr lang="ru-RU" sz="2900" dirty="0"/>
              <a:t> среди племен Западной Аравии. Основателем Ислама стал пророк Мухаммед (570-632 гг.). </a:t>
            </a:r>
            <a:endParaRPr lang="ru-RU" sz="2900" dirty="0" smtClean="0"/>
          </a:p>
          <a:p>
            <a:r>
              <a:rPr lang="ru-RU" sz="3300" b="1" dirty="0" smtClean="0"/>
              <a:t>Во </a:t>
            </a:r>
            <a:r>
              <a:rPr lang="ru-RU" sz="3300" b="1" dirty="0"/>
              <a:t>что верят?</a:t>
            </a:r>
            <a:endParaRPr lang="ru-RU" sz="3300" dirty="0"/>
          </a:p>
          <a:p>
            <a:r>
              <a:rPr lang="ru-RU" sz="2900" dirty="0"/>
              <a:t>Среди принципов Ислама — единобожие: «нет никакого божества, кроме Аллаха, а Мухаммед – пророк Аллаха». А главными предметами веры являются:</a:t>
            </a:r>
            <a:endParaRPr lang="ru-RU" sz="2900" dirty="0"/>
          </a:p>
          <a:p>
            <a:pPr lvl="0" fontAlgn="base"/>
            <a:r>
              <a:rPr lang="ru-RU" sz="2900" dirty="0"/>
              <a:t>Вера во Всевышнего</a:t>
            </a:r>
            <a:r>
              <a:rPr lang="en-US" sz="2900" dirty="0"/>
              <a:t>;</a:t>
            </a:r>
            <a:endParaRPr lang="ru-RU" sz="2900" dirty="0"/>
          </a:p>
          <a:p>
            <a:pPr lvl="0" fontAlgn="base"/>
            <a:r>
              <a:rPr lang="ru-RU" sz="2900" dirty="0"/>
              <a:t>Вера в ангелов Всевышнего</a:t>
            </a:r>
            <a:r>
              <a:rPr lang="en-US" sz="2900" dirty="0"/>
              <a:t>;</a:t>
            </a:r>
            <a:endParaRPr lang="ru-RU" sz="2900" dirty="0"/>
          </a:p>
          <a:p>
            <a:pPr lvl="0" fontAlgn="base"/>
            <a:r>
              <a:rPr lang="ru-RU" sz="2900" dirty="0"/>
              <a:t>Вера в Писание Всевышнего</a:t>
            </a:r>
            <a:r>
              <a:rPr lang="en-US" sz="2900" dirty="0"/>
              <a:t>;</a:t>
            </a:r>
            <a:endParaRPr lang="ru-RU" sz="2900" dirty="0"/>
          </a:p>
          <a:p>
            <a:pPr lvl="0" fontAlgn="base"/>
            <a:r>
              <a:rPr lang="ru-RU" sz="2900" dirty="0"/>
              <a:t>Вера в Пророков и Посланников Всевышнего;</a:t>
            </a:r>
            <a:endParaRPr lang="ru-RU" sz="2900" dirty="0"/>
          </a:p>
          <a:p>
            <a:pPr lvl="0" fontAlgn="base"/>
            <a:r>
              <a:rPr lang="ru-RU" sz="2900" dirty="0"/>
              <a:t>Вера в предопределение Всевышнего</a:t>
            </a:r>
            <a:r>
              <a:rPr lang="en-US" sz="2900" dirty="0"/>
              <a:t>;</a:t>
            </a:r>
            <a:endParaRPr lang="ru-RU" sz="2900" dirty="0"/>
          </a:p>
          <a:p>
            <a:pPr lvl="0" fontAlgn="base"/>
            <a:r>
              <a:rPr lang="ru-RU" sz="2900" dirty="0"/>
              <a:t>Вера в жизнь после смерти;</a:t>
            </a:r>
            <a:endParaRPr lang="ru-RU" sz="2900" dirty="0"/>
          </a:p>
          <a:p>
            <a:endParaRPr lang="ru-RU" dirty="0"/>
          </a:p>
        </p:txBody>
      </p:sp>
      <p:sp>
        <p:nvSpPr>
          <p:cNvPr id="4" name="AutoShape 2" descr="https://top-fon.com/uploads/posts/2023-01/1674937061_top-fon-com-p-fon-dlya-prezentatsii-na-temu-islam-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5" name="AutoShape 4" descr="https://top-fon.com/uploads/posts/2023-01/1674937061_top-fon-com-p-fon-dlya-prezentatsii-na-temu-islam-7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6" name="AutoShape 6" descr="https://top-fon.com/uploads/posts/2023-01/1674937061_top-fon-com-p-fon-dlya-prezentatsii-na-temu-islam-79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5128" name="Picture 8" descr="https://get.wallhere.com/photo/2048x1536-px-Islam-Islamic-architecture-mosque-photography-1315043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165" y="465138"/>
            <a:ext cx="5381995" cy="448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399" y="360694"/>
            <a:ext cx="4509247" cy="5860874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ru-RU" b="1" dirty="0"/>
              <a:t>Евангельское христианство</a:t>
            </a:r>
            <a:endParaRPr lang="ru-RU" dirty="0"/>
          </a:p>
          <a:p>
            <a:pPr fontAlgn="base"/>
            <a:r>
              <a:rPr lang="ru-RU" b="1" dirty="0"/>
              <a:t>Когда возникло?</a:t>
            </a:r>
            <a:endParaRPr lang="ru-RU" dirty="0"/>
          </a:p>
          <a:p>
            <a:pPr fontAlgn="base"/>
            <a:r>
              <a:rPr lang="ru-RU" dirty="0"/>
              <a:t>Впервые евангельские христиане появились в XVIII веке в Англии и Новой Англии. Считается, что первыми проповедниками этого движения стали уэльский </a:t>
            </a:r>
            <a:r>
              <a:rPr lang="ru-RU" u="sng" dirty="0">
                <a:hlinkClick r:id="rId1" tooltip="Методизм"/>
              </a:rPr>
              <a:t>методист</a:t>
            </a:r>
            <a:r>
              <a:rPr lang="ru-RU" dirty="0"/>
              <a:t> </a:t>
            </a:r>
            <a:r>
              <a:rPr lang="ru-RU" dirty="0" err="1"/>
              <a:t>Хауэлл</a:t>
            </a:r>
            <a:r>
              <a:rPr lang="ru-RU" dirty="0"/>
              <a:t> Харрис и уэльский </a:t>
            </a:r>
            <a:r>
              <a:rPr lang="ru-RU" u="sng" dirty="0">
                <a:hlinkClick r:id="rId2" tooltip="Кальвинизм"/>
              </a:rPr>
              <a:t>кальвинист</a:t>
            </a:r>
            <a:r>
              <a:rPr lang="ru-RU" dirty="0"/>
              <a:t> Даниэль </a:t>
            </a:r>
            <a:r>
              <a:rPr lang="ru-RU" dirty="0" err="1"/>
              <a:t>Роулэнд</a:t>
            </a:r>
            <a:r>
              <a:rPr lang="ru-RU" dirty="0"/>
              <a:t>.</a:t>
            </a:r>
            <a:endParaRPr lang="ru-RU" dirty="0"/>
          </a:p>
          <a:p>
            <a:pPr fontAlgn="base"/>
            <a:r>
              <a:rPr lang="ru-RU" b="1" dirty="0"/>
              <a:t>Во что верят?</a:t>
            </a:r>
            <a:endParaRPr lang="ru-RU" dirty="0"/>
          </a:p>
          <a:p>
            <a:pPr fontAlgn="base"/>
            <a:r>
              <a:rPr lang="ru-RU" dirty="0" err="1"/>
              <a:t>Евангелизм</a:t>
            </a:r>
            <a:r>
              <a:rPr lang="ru-RU" dirty="0"/>
              <a:t> – движение в христианстве, объединяющее церкви протестантского вероисповедания. Евангельские христиане исповедуют спасение только через веру в Иисуса Христа. Следствием такого спасения должна стать благочестивая жизнь всякого верующего. Единственным авторитетом в вопросах веры и практической жизни признают каноническую Библию. </a:t>
            </a:r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6146" name="Picture 2" descr="https://avatars.dzeninfra.ru/get-zen_doc/3488488/pub_5fcba4138f8c7853ed1c0341_5fccd2ad788eda75c71260a1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482" y="238778"/>
            <a:ext cx="5444751" cy="395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4180" y="752914"/>
            <a:ext cx="4692149" cy="5702830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ru-RU" sz="2800" b="1" dirty="0"/>
              <a:t>Протестантизм</a:t>
            </a:r>
            <a:endParaRPr lang="ru-RU" sz="2800" dirty="0"/>
          </a:p>
          <a:p>
            <a:pPr fontAlgn="base"/>
            <a:r>
              <a:rPr lang="ru-RU" sz="2100" b="1" dirty="0"/>
              <a:t>Когда возник?</a:t>
            </a:r>
            <a:endParaRPr lang="ru-RU" sz="2100" dirty="0"/>
          </a:p>
          <a:p>
            <a:pPr fontAlgn="base"/>
            <a:r>
              <a:rPr lang="ru-RU" dirty="0"/>
              <a:t>Происхождение протестантизм неразрывно связано с Реформацией. Именно так называется движение, которое возникло в XVI веке в католической Церкви Германии. Лидером Реформации стал Мартин Лютер, католический монах. </a:t>
            </a:r>
            <a:endParaRPr lang="ru-RU" dirty="0" smtClean="0"/>
          </a:p>
          <a:p>
            <a:pPr fontAlgn="base"/>
            <a:r>
              <a:rPr lang="ru-RU" dirty="0" smtClean="0"/>
              <a:t>В </a:t>
            </a:r>
            <a:r>
              <a:rPr lang="ru-RU" dirty="0"/>
              <a:t>костелах продавали индульгенции, поклонялись зачастую поддельным святыням, таким как «шип с тернового венца Спасителя», а священники вели себя распущено. Долго думая о том, как исправить сложившуюся ситуацию, 31 октября 1517 года, Лютер по распространенной легенде, прибил на дверь </a:t>
            </a:r>
            <a:r>
              <a:rPr lang="ru-RU" dirty="0" err="1"/>
              <a:t>Виттенбергской</a:t>
            </a:r>
            <a:r>
              <a:rPr lang="ru-RU" dirty="0"/>
              <a:t> Церкви 95 тезисов, в которых изложил принципы Реформации. Но католическая Церковь не приняла реформы, а у Лютера появились тысячи последователей. Результатом стало появление новой конфессии — протестантизма.</a:t>
            </a:r>
            <a:endParaRPr lang="ru-RU" dirty="0"/>
          </a:p>
          <a:p>
            <a:endParaRPr lang="ru-RU" dirty="0"/>
          </a:p>
        </p:txBody>
      </p:sp>
      <p:pic>
        <p:nvPicPr>
          <p:cNvPr id="7172" name="Picture 4" descr="https://avatars.dzeninfra.ru/get-zen_doc/1716911/pub_5e55180e07349e4ee4373eac_5e551f81e9c3ad18fb326a24/scale_120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167" y="752914"/>
            <a:ext cx="4991615" cy="489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0727" y="775491"/>
            <a:ext cx="9866971" cy="5680252"/>
          </a:xfrm>
        </p:spPr>
        <p:txBody>
          <a:bodyPr>
            <a:normAutofit/>
          </a:bodyPr>
          <a:lstStyle/>
          <a:p>
            <a:pPr fontAlgn="base"/>
            <a:r>
              <a:rPr lang="ru-RU" b="1" dirty="0"/>
              <a:t>Во что верят?</a:t>
            </a:r>
            <a:endParaRPr lang="ru-RU" dirty="0"/>
          </a:p>
          <a:p>
            <a:pPr fontAlgn="base"/>
            <a:r>
              <a:rPr lang="ru-RU" dirty="0"/>
              <a:t>Основные принципы протестантизма изложены в </a:t>
            </a:r>
            <a:r>
              <a:rPr lang="ru-RU" dirty="0" err="1"/>
              <a:t>Аугсбургском</a:t>
            </a:r>
            <a:r>
              <a:rPr lang="ru-RU" dirty="0"/>
              <a:t> исповедании — </a:t>
            </a:r>
            <a:r>
              <a:rPr lang="ru-RU" dirty="0" err="1"/>
              <a:t>вероучительном</a:t>
            </a:r>
            <a:r>
              <a:rPr lang="ru-RU" dirty="0"/>
              <a:t> документе лютеран.</a:t>
            </a:r>
            <a:endParaRPr lang="ru-RU" dirty="0"/>
          </a:p>
          <a:p>
            <a:pPr lvl="0" fontAlgn="base"/>
            <a:r>
              <a:rPr lang="ru-RU" dirty="0"/>
              <a:t>Между Богом и человеком существует глубокий разрыв, с помощью рационального мышления человек не способен понять и познать Бога.</a:t>
            </a:r>
            <a:endParaRPr lang="ru-RU" dirty="0"/>
          </a:p>
          <a:p>
            <a:pPr lvl="0" fontAlgn="base"/>
            <a:r>
              <a:rPr lang="ru-RU" dirty="0"/>
              <a:t>Бог Сам открывается человеку, осознавая его немощь.</a:t>
            </a:r>
            <a:endParaRPr lang="ru-RU" dirty="0"/>
          </a:p>
          <a:p>
            <a:pPr lvl="0" fontAlgn="base"/>
            <a:r>
              <a:rPr lang="ru-RU" dirty="0"/>
              <a:t>Только доверившись Иисусу Христу человек может избежать греха, заблуждения и вседозволенности перед лицом Бога.</a:t>
            </a:r>
            <a:endParaRPr lang="ru-RU" dirty="0"/>
          </a:p>
          <a:p>
            <a:pPr lvl="0" fontAlgn="base"/>
            <a:r>
              <a:rPr lang="ru-RU" dirty="0"/>
              <a:t>Библия является нормой и критерием истины для церковной проповеди. Слово Божие существует не только в проповедуемой вести, но проповедь также указывает на письменное Слово, то есть Библию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390293"/>
            <a:ext cx="4939553" cy="5708612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dirty="0"/>
              <a:t>Иудаизм</a:t>
            </a:r>
            <a:endParaRPr lang="ru-RU" sz="2800" dirty="0"/>
          </a:p>
          <a:p>
            <a:r>
              <a:rPr lang="ru-RU" sz="2100" b="1" dirty="0"/>
              <a:t>Когда возник?</a:t>
            </a:r>
            <a:endParaRPr lang="ru-RU" sz="2100" dirty="0"/>
          </a:p>
          <a:p>
            <a:r>
              <a:rPr lang="ru-RU" sz="1900" dirty="0"/>
              <a:t>Согласно представлениям </a:t>
            </a:r>
            <a:r>
              <a:rPr lang="ru-RU" sz="1900" dirty="0" err="1"/>
              <a:t>иудаистов</a:t>
            </a:r>
            <a:r>
              <a:rPr lang="ru-RU" sz="1900" dirty="0"/>
              <a:t>, иудаизм возник во ІІ-м тысячелетии до </a:t>
            </a:r>
            <a:r>
              <a:rPr lang="ru-RU" sz="1900" dirty="0" smtClean="0"/>
              <a:t>н.э. </a:t>
            </a:r>
            <a:r>
              <a:rPr lang="ru-RU" sz="1900" dirty="0"/>
              <a:t>В научной литературе существует точка зрения, согласно которой иудаизм как целостная религия формировался на протяжении 1-й половины І тысячелетия до н.э.</a:t>
            </a:r>
            <a:endParaRPr lang="ru-RU" sz="1900" dirty="0"/>
          </a:p>
          <a:p>
            <a:r>
              <a:rPr lang="ru-RU" sz="2100" b="1" dirty="0"/>
              <a:t>Во что верят?</a:t>
            </a:r>
            <a:endParaRPr lang="ru-RU" sz="2100" dirty="0"/>
          </a:p>
          <a:p>
            <a:r>
              <a:rPr lang="ru-RU" sz="1900" dirty="0"/>
              <a:t>Последователи иудаизма верят в единого Бога, который явил себя через древних пророков. Это самая старая монотеистическая религия в мире, которой уже почти 4000 лет.</a:t>
            </a:r>
            <a:endParaRPr lang="ru-RU" sz="1900" dirty="0"/>
          </a:p>
          <a:p>
            <a:r>
              <a:rPr lang="ru-RU" sz="1900" dirty="0"/>
              <a:t>Они верят, что Бог заключил с ними особое соглашение. Иудеи верят, что Он общается со своими верующими через пророков, поощряет добрые дела и наказывает злые.</a:t>
            </a:r>
            <a:endParaRPr lang="ru-RU" sz="1900" dirty="0"/>
          </a:p>
          <a:p>
            <a:r>
              <a:rPr lang="ru-RU" sz="1900" dirty="0"/>
              <a:t>Большинство евреев ждут пришествия их </a:t>
            </a:r>
            <a:r>
              <a:rPr lang="ru-RU" sz="1900" dirty="0" smtClean="0"/>
              <a:t>Мессия. Мессия </a:t>
            </a:r>
            <a:r>
              <a:rPr lang="ru-RU" sz="1900" dirty="0"/>
              <a:t>в иудаизме — будущий спаситель и освободитель еврейского народа.</a:t>
            </a:r>
            <a:endParaRPr lang="ru-RU" sz="1900" dirty="0"/>
          </a:p>
          <a:p>
            <a:endParaRPr lang="ru-RU" dirty="0"/>
          </a:p>
        </p:txBody>
      </p:sp>
      <p:pic>
        <p:nvPicPr>
          <p:cNvPr id="8194" name="Picture 2" descr="https://prezentacii.org/upload/cloud/18/12/109502/images/screen29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712" y="390293"/>
            <a:ext cx="5193991" cy="430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3975" y="312737"/>
            <a:ext cx="5921189" cy="6124971"/>
          </a:xfrm>
        </p:spPr>
        <p:txBody>
          <a:bodyPr>
            <a:normAutofit fontScale="55000" lnSpcReduction="20000"/>
          </a:bodyPr>
          <a:lstStyle/>
          <a:p>
            <a:r>
              <a:rPr lang="ru-RU" sz="3800" b="1" dirty="0"/>
              <a:t>Буддизм</a:t>
            </a:r>
            <a:endParaRPr lang="ru-RU" sz="3800" dirty="0"/>
          </a:p>
          <a:p>
            <a:r>
              <a:rPr lang="ru-RU" sz="2900" b="1" dirty="0"/>
              <a:t>Когда возник?</a:t>
            </a:r>
            <a:endParaRPr lang="ru-RU" sz="2900" dirty="0"/>
          </a:p>
          <a:p>
            <a:r>
              <a:rPr lang="ru-RU" sz="2900" dirty="0"/>
              <a:t>Датой отсчёта зарождения буддизма принято считать исторический момент ухода Будды в мир </a:t>
            </a:r>
            <a:r>
              <a:rPr lang="ru-RU" sz="2900" dirty="0" smtClean="0"/>
              <a:t>иной</a:t>
            </a:r>
            <a:endParaRPr lang="ru-RU" sz="2900" dirty="0" smtClean="0"/>
          </a:p>
          <a:p>
            <a:r>
              <a:rPr lang="ru-RU" sz="2900" dirty="0" smtClean="0"/>
              <a:t>По </a:t>
            </a:r>
            <a:r>
              <a:rPr lang="ru-RU" sz="2900" dirty="0"/>
              <a:t>официальной информации, признанной ЮНЕСКО</a:t>
            </a:r>
            <a:r>
              <a:rPr lang="ru-RU" sz="2900" dirty="0"/>
              <a:t>, </a:t>
            </a:r>
            <a:r>
              <a:rPr lang="ru-RU" sz="2900" dirty="0" err="1"/>
              <a:t>паринирвана</a:t>
            </a:r>
            <a:r>
              <a:rPr lang="ru-RU" sz="2900" dirty="0"/>
              <a:t> Будды свершилась в 544 году до нашей эры. </a:t>
            </a:r>
            <a:endParaRPr lang="ru-RU" sz="2900" dirty="0"/>
          </a:p>
          <a:p>
            <a:r>
              <a:rPr lang="ru-RU" sz="2900" b="1" dirty="0"/>
              <a:t>Во что верят?</a:t>
            </a:r>
            <a:endParaRPr lang="ru-RU" sz="2900" dirty="0"/>
          </a:p>
          <a:p>
            <a:r>
              <a:rPr lang="ru-RU" sz="3300" dirty="0" smtClean="0"/>
              <a:t> Приверженцы </a:t>
            </a:r>
            <a:r>
              <a:rPr lang="ru-RU" sz="3300" dirty="0"/>
              <a:t>называют свою религию «дхармой» или «</a:t>
            </a:r>
            <a:r>
              <a:rPr lang="ru-RU" sz="3300" dirty="0" err="1"/>
              <a:t>бодхидхармой</a:t>
            </a:r>
            <a:r>
              <a:rPr lang="ru-RU" sz="3300" dirty="0"/>
              <a:t>», что означает «учение о пробуждении». С этой точки зрения буддизм часто называют не религией, а учением</a:t>
            </a:r>
            <a:r>
              <a:rPr lang="ru-RU" sz="3300" b="1" dirty="0"/>
              <a:t>, </a:t>
            </a:r>
            <a:r>
              <a:rPr lang="ru-RU" sz="3300" dirty="0"/>
              <a:t>философией, традицией.</a:t>
            </a:r>
            <a:endParaRPr lang="ru-RU" sz="3300" dirty="0"/>
          </a:p>
          <a:p>
            <a:r>
              <a:rPr lang="ru-RU" sz="3300" dirty="0"/>
              <a:t>Исторические источники утверждают, что он возник две с половиной тысячи лет назад – в 500-600-х годах до нашей эры. Основателем считается Будда Шакьямуни. Именно он называл свое учение «дхарма», что можно понять как «истина», «природа», «сознание».</a:t>
            </a:r>
            <a:endParaRPr lang="ru-RU" sz="3300" dirty="0"/>
          </a:p>
          <a:p>
            <a:r>
              <a:rPr lang="ru-RU" sz="3300" dirty="0"/>
              <a:t>Будду очень почитают, но при этом он – не Бог, не Творец. Он Великий Учитель, который открыл людям истину, подсказал путь обретения свободы.</a:t>
            </a:r>
            <a:endParaRPr lang="ru-RU" sz="3300" dirty="0"/>
          </a:p>
          <a:p>
            <a:endParaRPr lang="ru-RU" sz="2600" dirty="0"/>
          </a:p>
        </p:txBody>
      </p:sp>
      <p:sp>
        <p:nvSpPr>
          <p:cNvPr id="4" name="AutoShape 2" descr="https://top-fon.com/uploads/posts/2023-01/1674676677_top-fon-com-p-budda-fon-dlya-prezentatsii-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5" name="AutoShape 4" descr="https://top-fon.com/uploads/posts/2023-01/1674676379_top-fon-com-p-prezentatsiya-buddizm-fon-20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6" name="AutoShape 6" descr="https://top-fon.com/uploads/posts/2023-01/1674676730_top-fon-com-p-budda-fon-dlya-prezentatsii-1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026" name="Picture 2" descr="https://www.pngarts.com/files/18/Gautama-Buddha-PNG-Free-HQ-Download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694" y="927846"/>
            <a:ext cx="6271498" cy="437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7204" y="814039"/>
            <a:ext cx="4442231" cy="5815361"/>
          </a:xfrm>
        </p:spPr>
        <p:txBody>
          <a:bodyPr>
            <a:normAutofit fontScale="85000" lnSpcReduction="10000"/>
          </a:bodyPr>
          <a:lstStyle/>
          <a:p>
            <a:r>
              <a:rPr lang="ru-RU" sz="2800" b="1" dirty="0" err="1"/>
              <a:t>Езидизм</a:t>
            </a:r>
            <a:endParaRPr lang="ru-RU" sz="2800" dirty="0"/>
          </a:p>
          <a:p>
            <a:r>
              <a:rPr lang="ru-RU" sz="2100" b="1" dirty="0"/>
              <a:t>Когда возник?</a:t>
            </a:r>
            <a:endParaRPr lang="ru-RU" sz="2100" dirty="0"/>
          </a:p>
          <a:p>
            <a:r>
              <a:rPr lang="ru-RU" sz="1900" dirty="0"/>
              <a:t>Согласно преданию, </a:t>
            </a:r>
            <a:r>
              <a:rPr lang="ru-RU" sz="1900" dirty="0" err="1"/>
              <a:t>езидизм</a:t>
            </a:r>
            <a:r>
              <a:rPr lang="ru-RU" sz="1900" dirty="0"/>
              <a:t> возник в </a:t>
            </a:r>
            <a:r>
              <a:rPr lang="en-US" sz="1900" dirty="0"/>
              <a:t>X</a:t>
            </a:r>
            <a:r>
              <a:rPr lang="ru-RU" sz="1900" dirty="0"/>
              <a:t>ІІ веке. Основателем этой религии стал </a:t>
            </a:r>
            <a:r>
              <a:rPr lang="ru-RU" sz="1900" dirty="0" err="1"/>
              <a:t>суфийский</a:t>
            </a:r>
            <a:r>
              <a:rPr lang="ru-RU" sz="1900" dirty="0"/>
              <a:t> шейх </a:t>
            </a:r>
            <a:r>
              <a:rPr lang="ru-RU" sz="1900" dirty="0" err="1"/>
              <a:t>Ади</a:t>
            </a:r>
            <a:r>
              <a:rPr lang="ru-RU" sz="1900" dirty="0"/>
              <a:t> ибн </a:t>
            </a:r>
            <a:r>
              <a:rPr lang="ru-RU" sz="1900" dirty="0" err="1"/>
              <a:t>Мусафир</a:t>
            </a:r>
            <a:r>
              <a:rPr lang="ru-RU" sz="1900" dirty="0"/>
              <a:t> (переродившийся в облике человека верховный архангел, наряду с </a:t>
            </a:r>
            <a:r>
              <a:rPr lang="ru-RU" sz="1900" dirty="0" err="1"/>
              <a:t>Малак</a:t>
            </a:r>
            <a:r>
              <a:rPr lang="ru-RU" sz="1900" dirty="0"/>
              <a:t> </a:t>
            </a:r>
            <a:r>
              <a:rPr lang="ru-RU" sz="1900" dirty="0" err="1"/>
              <a:t>Таусом</a:t>
            </a:r>
            <a:r>
              <a:rPr lang="ru-RU" sz="1900" dirty="0"/>
              <a:t>). Шейх </a:t>
            </a:r>
            <a:r>
              <a:rPr lang="ru-RU" sz="1900" dirty="0" err="1"/>
              <a:t>Ади</a:t>
            </a:r>
            <a:r>
              <a:rPr lang="ru-RU" sz="1900" dirty="0"/>
              <a:t> основал </a:t>
            </a:r>
            <a:r>
              <a:rPr lang="ru-RU" sz="1900" dirty="0" err="1">
                <a:hlinkClick r:id="rId1" tooltip="Суфизм"/>
              </a:rPr>
              <a:t>суфийский</a:t>
            </a:r>
            <a:r>
              <a:rPr lang="ru-RU" sz="1900" dirty="0"/>
              <a:t> орден </a:t>
            </a:r>
            <a:r>
              <a:rPr lang="ru-RU" sz="1900" i="1" dirty="0" err="1"/>
              <a:t>адавийя</a:t>
            </a:r>
            <a:r>
              <a:rPr lang="ru-RU" sz="1900" dirty="0"/>
              <a:t>, на основе которого образовалась община </a:t>
            </a:r>
            <a:r>
              <a:rPr lang="ru-RU" sz="1900" dirty="0" err="1"/>
              <a:t>езидов</a:t>
            </a:r>
            <a:r>
              <a:rPr lang="ru-RU" sz="1900" dirty="0"/>
              <a:t>; окончательно вероучение сложилось к XIV—XV векам.</a:t>
            </a:r>
            <a:endParaRPr lang="ru-RU" sz="1900" dirty="0"/>
          </a:p>
          <a:p>
            <a:r>
              <a:rPr lang="ru-RU" sz="2100" b="1" dirty="0"/>
              <a:t>Во что верят?</a:t>
            </a:r>
            <a:endParaRPr lang="ru-RU" sz="2100" dirty="0"/>
          </a:p>
          <a:p>
            <a:r>
              <a:rPr lang="ru-RU" sz="1900" dirty="0"/>
              <a:t>В этом вероисповедании сочетаются элементы ислама, иудаизма, христианства. </a:t>
            </a:r>
            <a:r>
              <a:rPr lang="ru-RU" sz="1900" b="1" dirty="0" err="1"/>
              <a:t>Езиды</a:t>
            </a:r>
            <a:r>
              <a:rPr lang="ru-RU" sz="1900" dirty="0"/>
              <a:t> </a:t>
            </a:r>
            <a:r>
              <a:rPr lang="ru-RU" sz="1900" b="1" dirty="0"/>
              <a:t>верят</a:t>
            </a:r>
            <a:r>
              <a:rPr lang="ru-RU" sz="1900" dirty="0"/>
              <a:t> в существование единого бога, его семи ангелов, из которых самый главный </a:t>
            </a:r>
            <a:r>
              <a:rPr lang="ru-RU" sz="1900" dirty="0" err="1"/>
              <a:t>Малак</a:t>
            </a:r>
            <a:r>
              <a:rPr lang="ru-RU" sz="1900" dirty="0"/>
              <a:t> </a:t>
            </a:r>
            <a:r>
              <a:rPr lang="ru-RU" sz="1900" dirty="0" err="1"/>
              <a:t>Тавус</a:t>
            </a:r>
            <a:r>
              <a:rPr lang="ru-RU" sz="1900" dirty="0"/>
              <a:t>, или «</a:t>
            </a:r>
            <a:r>
              <a:rPr lang="ru-RU" sz="1900" dirty="0" err="1"/>
              <a:t>Джабраил</a:t>
            </a:r>
            <a:r>
              <a:rPr lang="ru-RU" sz="1900" dirty="0"/>
              <a:t>», изображаемый в виде павлина.</a:t>
            </a:r>
            <a:endParaRPr lang="ru-RU" sz="1900" dirty="0"/>
          </a:p>
          <a:p>
            <a:endParaRPr lang="ru-RU" dirty="0"/>
          </a:p>
        </p:txBody>
      </p:sp>
      <p:pic>
        <p:nvPicPr>
          <p:cNvPr id="2050" name="Picture 2" descr="https://sun9-19.userapi.com/impf/jrD5-Hn9eXrIar_IkeA7a9UWeuncoP5gRN3L7A/IXNivyVUfNo.jpg?size=918x612&amp;quality=96&amp;sign=98ace5739f52434ad5d12d125c922e37&amp;c_uniq_tag=A34d4mDR1ke-ZukBn4g-fUExJA4qZEmEqHRHM9sF6Rw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017" y="814038"/>
            <a:ext cx="5354552" cy="395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1" y="747132"/>
            <a:ext cx="4630270" cy="5608251"/>
          </a:xfrm>
        </p:spPr>
        <p:txBody>
          <a:bodyPr>
            <a:normAutofit fontScale="92500" lnSpcReduction="20000"/>
          </a:bodyPr>
          <a:lstStyle/>
          <a:p>
            <a:r>
              <a:rPr lang="ru-RU" sz="2600" b="1" dirty="0"/>
              <a:t>Конфуцианство</a:t>
            </a:r>
            <a:endParaRPr lang="ru-RU" sz="2600" dirty="0"/>
          </a:p>
          <a:p>
            <a:r>
              <a:rPr lang="ru-RU" b="1" dirty="0"/>
              <a:t>Когда возникло?</a:t>
            </a:r>
            <a:endParaRPr lang="ru-RU" dirty="0"/>
          </a:p>
          <a:p>
            <a:r>
              <a:rPr lang="ru-RU" dirty="0"/>
              <a:t>Возникло как этико-социально-политическое учение в период </a:t>
            </a:r>
            <a:r>
              <a:rPr lang="ru-RU" dirty="0" err="1"/>
              <a:t>Чуньцю</a:t>
            </a:r>
            <a:r>
              <a:rPr lang="ru-RU" dirty="0"/>
              <a:t> (723 до н. э. — 481 до н. э.) — время глубоких социальных и политических потрясений в Китае. В эпоху династии </a:t>
            </a:r>
            <a:r>
              <a:rPr lang="ru-RU" dirty="0" err="1"/>
              <a:t>Хань</a:t>
            </a:r>
            <a:r>
              <a:rPr lang="ru-RU" dirty="0"/>
              <a:t> конфуцианство стало официальной государственной идеологией, конфуцианские нормы и ценности стали общепризнанными.</a:t>
            </a:r>
            <a:endParaRPr lang="ru-RU" dirty="0"/>
          </a:p>
          <a:p>
            <a:r>
              <a:rPr lang="ru-RU" b="1" dirty="0"/>
              <a:t>Во что верят?</a:t>
            </a:r>
            <a:endParaRPr lang="ru-RU" dirty="0"/>
          </a:p>
          <a:p>
            <a:r>
              <a:rPr lang="ru-RU" dirty="0"/>
              <a:t>Конфуцианство – этический кодекс, принятый большинством великих китайских империй (от 206 г. до н.э. – 1912 г. н.э.). Идеи Конфуция, Мэн-</a:t>
            </a:r>
            <a:r>
              <a:rPr lang="ru-RU" dirty="0" err="1"/>
              <a:t>цзы</a:t>
            </a:r>
            <a:r>
              <a:rPr lang="ru-RU" dirty="0"/>
              <a:t> и Сунь-</a:t>
            </a:r>
            <a:r>
              <a:rPr lang="ru-RU" dirty="0" err="1"/>
              <a:t>цзы</a:t>
            </a:r>
            <a:r>
              <a:rPr lang="ru-RU" dirty="0"/>
              <a:t> развивались и дополнялись на протяжении практически 1000 лет пока из них не сформировалось религиозное учение.</a:t>
            </a:r>
            <a:endParaRPr lang="ru-RU" dirty="0"/>
          </a:p>
          <a:p>
            <a:endParaRPr lang="ru-RU" dirty="0"/>
          </a:p>
        </p:txBody>
      </p:sp>
      <p:pic>
        <p:nvPicPr>
          <p:cNvPr id="3076" name="Picture 4" descr="https://avatars.dzeninfra.ru/get-zen_doc/3429702/pub_63b788a99bd13619e2812bb9_63b788e19bd13619e28137cb/scale_120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424" y="872004"/>
            <a:ext cx="4915833" cy="360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409730"/>
            <a:ext cx="10515600" cy="716543"/>
          </a:xfrm>
        </p:spPr>
        <p:txBody>
          <a:bodyPr>
            <a:normAutofit fontScale="90000"/>
          </a:bodyPr>
          <a:lstStyle/>
          <a:p>
            <a:br>
              <a:rPr lang="ru-RU" sz="2800" b="1" dirty="0" smtClean="0">
                <a:latin typeface="Arial Black" panose="020B0A04020102020204" pitchFamily="34" charset="0"/>
                <a:cs typeface="Andalus" panose="02020603050405020304" pitchFamily="18" charset="-78"/>
              </a:rPr>
            </a:br>
            <a:r>
              <a:rPr lang="ru-RU" sz="2800" b="1" dirty="0" smtClean="0">
                <a:latin typeface="Arial Black" panose="020B0A04020102020204" pitchFamily="34" charset="0"/>
                <a:cs typeface="Andalus" panose="02020603050405020304" pitchFamily="18" charset="-78"/>
              </a:rPr>
              <a:t>Оглавление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0366" y="2115557"/>
            <a:ext cx="10515600" cy="4351338"/>
          </a:xfrm>
        </p:spPr>
        <p:txBody>
          <a:bodyPr/>
          <a:lstStyle/>
          <a:p>
            <a:r>
              <a:rPr lang="ru-RU" dirty="0"/>
              <a:t>Введение</a:t>
            </a:r>
            <a:endParaRPr lang="ru-RU" dirty="0"/>
          </a:p>
          <a:p>
            <a:r>
              <a:rPr lang="ru-RU" dirty="0"/>
              <a:t>Глава I………………………………………………История изучения вопроса</a:t>
            </a:r>
            <a:endParaRPr lang="ru-RU" dirty="0"/>
          </a:p>
          <a:p>
            <a:r>
              <a:rPr lang="ru-RU" dirty="0"/>
              <a:t>Глава II………………………………………………Методы исследования</a:t>
            </a:r>
            <a:endParaRPr lang="ru-RU" dirty="0"/>
          </a:p>
          <a:p>
            <a:r>
              <a:rPr lang="ru-RU" dirty="0"/>
              <a:t>Глава III………………………………………………Характеристика объекта</a:t>
            </a:r>
            <a:endParaRPr lang="ru-RU" dirty="0"/>
          </a:p>
          <a:p>
            <a:r>
              <a:rPr lang="ru-RU" dirty="0"/>
              <a:t>Глава IV………………………………………………Результаты исследования</a:t>
            </a:r>
            <a:endParaRPr lang="ru-RU" b="1" dirty="0"/>
          </a:p>
          <a:p>
            <a:r>
              <a:rPr lang="ru-RU" dirty="0"/>
              <a:t>Вывод</a:t>
            </a:r>
            <a:endParaRPr lang="ru-RU" b="1" dirty="0"/>
          </a:p>
          <a:p>
            <a:r>
              <a:rPr lang="ru-RU" dirty="0"/>
              <a:t>Список используемой </a:t>
            </a:r>
            <a:r>
              <a:rPr lang="ru-RU" dirty="0" smtClean="0"/>
              <a:t>литературы</a:t>
            </a:r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390292"/>
            <a:ext cx="10099288" cy="6032809"/>
          </a:xfrm>
        </p:spPr>
        <p:txBody>
          <a:bodyPr>
            <a:normAutofit/>
          </a:bodyPr>
          <a:lstStyle/>
          <a:p>
            <a:r>
              <a:rPr lang="ru-RU" dirty="0"/>
              <a:t>Основные принципы конфуцианства:</a:t>
            </a:r>
            <a:endParaRPr lang="ru-RU" dirty="0"/>
          </a:p>
          <a:p>
            <a:pPr lvl="0"/>
            <a:r>
              <a:rPr lang="ru-RU" b="1" dirty="0" err="1"/>
              <a:t>Жэнь</a:t>
            </a:r>
            <a:r>
              <a:rPr lang="ru-RU" b="1" dirty="0"/>
              <a:t> (</a:t>
            </a:r>
            <a:r>
              <a:rPr lang="en-US" b="1" dirty="0"/>
              <a:t>Jen</a:t>
            </a:r>
            <a:r>
              <a:rPr lang="ru-RU" b="1" dirty="0"/>
              <a:t>). </a:t>
            </a:r>
            <a:r>
              <a:rPr lang="ru-RU" dirty="0"/>
              <a:t>Означает гуманность или человечность. Этот принцип формирует чувство достоинства, он предполагает уважение к людям и ко всем живым существам.</a:t>
            </a:r>
            <a:endParaRPr lang="ru-RU" dirty="0"/>
          </a:p>
          <a:p>
            <a:pPr lvl="0"/>
            <a:r>
              <a:rPr lang="ru-RU" b="1" dirty="0"/>
              <a:t>Ли (</a:t>
            </a:r>
            <a:r>
              <a:rPr lang="en-US" b="1" dirty="0"/>
              <a:t>Li</a:t>
            </a:r>
            <a:r>
              <a:rPr lang="ru-RU" b="1" dirty="0"/>
              <a:t>). </a:t>
            </a:r>
            <a:r>
              <a:rPr lang="ru-RU" dirty="0"/>
              <a:t>Ритуал и почтительность. Согласно принципу Ли, достойный человек должен предъявлять требования к себе самому, тогда как слабый будет критиковать других и предъявлять требования к ним.</a:t>
            </a:r>
            <a:endParaRPr lang="ru-RU" dirty="0"/>
          </a:p>
          <a:p>
            <a:pPr lvl="0"/>
            <a:r>
              <a:rPr lang="ru-RU" b="1" dirty="0"/>
              <a:t>Ю (</a:t>
            </a:r>
            <a:r>
              <a:rPr lang="en-US" b="1" dirty="0"/>
              <a:t>Yi</a:t>
            </a:r>
            <a:r>
              <a:rPr lang="ru-RU" b="1" dirty="0"/>
              <a:t>). </a:t>
            </a:r>
            <a:r>
              <a:rPr lang="ru-RU" dirty="0"/>
              <a:t>Праведность или моральное обязательство делать добро. Принцип включает в себя способность знать и распознавать что правильно, а что </a:t>
            </a:r>
            <a:r>
              <a:rPr lang="ru-RU" dirty="0" smtClean="0"/>
              <a:t>неправильно.</a:t>
            </a:r>
            <a:endParaRPr lang="ru-RU" dirty="0" smtClean="0"/>
          </a:p>
          <a:p>
            <a:pPr lvl="0"/>
            <a:r>
              <a:rPr lang="en-US" b="1" dirty="0" smtClean="0"/>
              <a:t>Hsiao</a:t>
            </a:r>
            <a:r>
              <a:rPr lang="ru-RU" b="1" dirty="0"/>
              <a:t>.</a:t>
            </a:r>
            <a:r>
              <a:rPr lang="ru-RU" dirty="0"/>
              <a:t> Родители должны быть уважаемы и почитаемы, принцип также предполагает преданность государю, правительству. </a:t>
            </a:r>
            <a:endParaRPr lang="ru-RU" dirty="0" smtClean="0"/>
          </a:p>
          <a:p>
            <a:pPr lvl="0"/>
            <a:r>
              <a:rPr lang="en-US" b="1" dirty="0" err="1" smtClean="0"/>
              <a:t>Chih</a:t>
            </a:r>
            <a:r>
              <a:rPr lang="ru-RU" b="1" dirty="0"/>
              <a:t>.</a:t>
            </a:r>
            <a:r>
              <a:rPr lang="ru-RU" dirty="0"/>
              <a:t> Понятие о благородном человеке. Моральная мудрость и знание вещей правильных и неправильных.</a:t>
            </a:r>
            <a:endParaRPr lang="ru-RU" dirty="0"/>
          </a:p>
          <a:p>
            <a:pPr lvl="0"/>
            <a:r>
              <a:rPr lang="en-US" b="1" dirty="0" err="1"/>
              <a:t>Te</a:t>
            </a:r>
            <a:r>
              <a:rPr lang="ru-RU" b="1" dirty="0"/>
              <a:t>.</a:t>
            </a:r>
            <a:r>
              <a:rPr lang="ru-RU" dirty="0"/>
              <a:t> Образованность, просвещенность, духовность. Моральные ориентиры, установленные властью.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497541"/>
            <a:ext cx="4899212" cy="6360459"/>
          </a:xfrm>
        </p:spPr>
        <p:txBody>
          <a:bodyPr>
            <a:normAutofit fontScale="70000" lnSpcReduction="20000"/>
          </a:bodyPr>
          <a:lstStyle/>
          <a:p>
            <a:r>
              <a:rPr lang="ru-RU" sz="3800" b="1" dirty="0"/>
              <a:t>Даосизм</a:t>
            </a:r>
            <a:endParaRPr lang="ru-RU" sz="3800" dirty="0"/>
          </a:p>
          <a:p>
            <a:r>
              <a:rPr lang="ru-RU" sz="2900" b="1" dirty="0"/>
              <a:t>Когда возник?</a:t>
            </a:r>
            <a:endParaRPr lang="ru-RU" sz="2900" dirty="0"/>
          </a:p>
          <a:p>
            <a:r>
              <a:rPr lang="ru-RU" sz="2300" dirty="0"/>
              <a:t>Возник в Китае во 2-й половине I тысячелетия до н.э. Основателем даосизма считается </a:t>
            </a:r>
            <a:r>
              <a:rPr lang="ru-RU" sz="2300" dirty="0" err="1"/>
              <a:t>Лао-цзы</a:t>
            </a:r>
            <a:r>
              <a:rPr lang="ru-RU" sz="2300" dirty="0"/>
              <a:t> (род. в 604 г. до н.э.), однако важнейшим его мыслителем был </a:t>
            </a:r>
            <a:r>
              <a:rPr lang="ru-RU" sz="2300" dirty="0" err="1"/>
              <a:t>Чжуан-цзы</a:t>
            </a:r>
            <a:r>
              <a:rPr lang="ru-RU" sz="2300" dirty="0"/>
              <a:t> (369-286 гг. до н.э.).</a:t>
            </a:r>
            <a:endParaRPr lang="ru-RU" sz="2300" dirty="0"/>
          </a:p>
          <a:p>
            <a:r>
              <a:rPr lang="ru-RU" sz="2900" b="1" dirty="0"/>
              <a:t>Во что верят?</a:t>
            </a:r>
            <a:endParaRPr lang="ru-RU" sz="2900" dirty="0"/>
          </a:p>
          <a:p>
            <a:pPr fontAlgn="base"/>
            <a:r>
              <a:rPr lang="ru-RU" sz="2300" dirty="0" smtClean="0"/>
              <a:t>Дао </a:t>
            </a:r>
            <a:r>
              <a:rPr lang="ru-RU" sz="2300" dirty="0"/>
              <a:t>— это вечное движение, символизирующее движение природы, непрерывные процессы созидания и разрушения.</a:t>
            </a:r>
            <a:endParaRPr lang="ru-RU" sz="2300" dirty="0"/>
          </a:p>
          <a:p>
            <a:pPr fontAlgn="base"/>
            <a:r>
              <a:rPr lang="ru-RU" sz="2300" dirty="0"/>
              <a:t>Дао — незыблемый Абсолют, которому подчиняется все сущее, в том числе и каждый </a:t>
            </a:r>
            <a:r>
              <a:rPr lang="ru-RU" sz="2300" dirty="0" smtClean="0"/>
              <a:t>человек</a:t>
            </a:r>
            <a:endParaRPr lang="ru-RU" sz="2300" dirty="0" smtClean="0"/>
          </a:p>
          <a:p>
            <a:pPr fontAlgn="base"/>
            <a:r>
              <a:rPr lang="ru-RU" sz="2300" dirty="0" smtClean="0"/>
              <a:t>Понятие </a:t>
            </a:r>
            <a:r>
              <a:rPr lang="ru-RU" sz="2300" dirty="0"/>
              <a:t>«Дао» перешло в конфуцианство, </a:t>
            </a:r>
            <a:r>
              <a:rPr lang="ru-RU" sz="2300" dirty="0" smtClean="0"/>
              <a:t>где оно </a:t>
            </a:r>
            <a:r>
              <a:rPr lang="ru-RU" sz="2300" dirty="0"/>
              <a:t>трактуется как следование моральным законам и принципам гуманизма, постоянное интеллектуальное, духовное и нравственное самосовершенствование.</a:t>
            </a:r>
            <a:endParaRPr lang="ru-RU" sz="2300" dirty="0"/>
          </a:p>
          <a:p>
            <a:pPr fontAlgn="base"/>
            <a:r>
              <a:rPr lang="ru-RU" sz="2300" dirty="0"/>
              <a:t>Из-за этого и некоторых других различий конфуцианство и даосизм находятся в противоречии друг другу.</a:t>
            </a:r>
            <a:endParaRPr lang="ru-RU" sz="2300" dirty="0"/>
          </a:p>
          <a:p>
            <a:endParaRPr lang="ru-RU" sz="2200" dirty="0"/>
          </a:p>
        </p:txBody>
      </p:sp>
      <p:pic>
        <p:nvPicPr>
          <p:cNvPr id="4098" name="Picture 2" descr="https://acropolis.org.ru/img/site/image/calennum7077/image7889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551" y="1156446"/>
            <a:ext cx="4671920" cy="284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3502" y="646115"/>
            <a:ext cx="3684603" cy="5821920"/>
          </a:xfrm>
        </p:spPr>
        <p:txBody>
          <a:bodyPr>
            <a:normAutofit/>
          </a:bodyPr>
          <a:lstStyle/>
          <a:p>
            <a:pPr fontAlgn="base"/>
            <a:r>
              <a:rPr lang="ru-RU" sz="2400" b="1" dirty="0"/>
              <a:t>Атеизм</a:t>
            </a:r>
            <a:endParaRPr lang="ru-RU" sz="2400" dirty="0"/>
          </a:p>
          <a:p>
            <a:pPr fontAlgn="base"/>
            <a:r>
              <a:rPr lang="ru-RU" dirty="0"/>
              <a:t>Атеизм не классифицируется как религия, поскольку он не является религией. Это отвержение веры в существование богов; в более узком — убеждение в том, что богов не существует. В самом широком смысле атеизм — простое отсутствие веры в существование богов.</a:t>
            </a:r>
            <a:endParaRPr lang="ru-RU" dirty="0"/>
          </a:p>
          <a:p>
            <a:endParaRPr lang="ru-RU" dirty="0"/>
          </a:p>
        </p:txBody>
      </p:sp>
      <p:sp>
        <p:nvSpPr>
          <p:cNvPr id="2" name="AutoShape 2" descr="https://pravlife.org/sites/default/files/field/image/2019.10.29/shutterstock_4925634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4" name="AutoShape 4" descr="https://pravlife.org/sites/default/files/field/image/2019.10.29/shutterstock_49256346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5126" name="Picture 6" descr="https://avatars.mds.yandex.net/i?id=35cb39a766069c1e96a244039136347fd91f415a-10640295-images-thumbs&amp;n=1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282" y="646115"/>
            <a:ext cx="5230883" cy="376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608" y="189212"/>
            <a:ext cx="8911687" cy="128089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3600" b="1" dirty="0"/>
              <a:t>Глава IV</a:t>
            </a:r>
            <a:br>
              <a:rPr lang="ru-RU" sz="3600" dirty="0"/>
            </a:br>
            <a:r>
              <a:rPr lang="ru-RU" sz="3600" b="1" dirty="0"/>
              <a:t>Результаты исследования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608" y="1642947"/>
            <a:ext cx="8915400" cy="3777622"/>
          </a:xfrm>
        </p:spPr>
        <p:txBody>
          <a:bodyPr>
            <a:normAutofit/>
          </a:bodyPr>
          <a:lstStyle/>
          <a:p>
            <a:pPr fontAlgn="base"/>
            <a:r>
              <a:rPr lang="ru-RU" dirty="0"/>
              <a:t>В статьях электронных СМИ Ульяновской области описано примерное процентное соотношение вероисповеданий, а это – 77% православных христиан, 11% атеистов, 9% людей, исповедующих ислам и католиков, протестантов, иудеев, представителей других религий в совокупности 0,3%.</a:t>
            </a:r>
            <a:endParaRPr lang="ru-RU" dirty="0"/>
          </a:p>
          <a:p>
            <a:r>
              <a:rPr lang="ru-RU" dirty="0"/>
              <a:t>Чтобы подробнее изучить вопрос конфессий на территории Ульяновской области и проверить результаты исследований журналистов, я провела анкетирование среди возрастной группы от 14 до 47 лет. Результаты анкетирования оформлены в диаграмме.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5056095" y="540776"/>
          <a:ext cx="6599828" cy="5133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41603" y="540776"/>
            <a:ext cx="2167327" cy="4027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2020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результатам анкетирования, я могу подтвердить данные, приведенные в статьях и привести также религии, не упомянутые электронными СМИ в своих работах.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037" y="702168"/>
            <a:ext cx="8911687" cy="803247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Вывод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5962" y="1505414"/>
            <a:ext cx="9922457" cy="4616605"/>
          </a:xfrm>
        </p:spPr>
        <p:txBody>
          <a:bodyPr>
            <a:normAutofit/>
          </a:bodyPr>
          <a:lstStyle/>
          <a:p>
            <a:r>
              <a:rPr lang="ru-RU" dirty="0"/>
              <a:t>Таким образом, на основании анкетирования, проведенного мной исследования и изучения различных источников информации, могу сказать, что наш регион действительно является многоконфессиональным. Несмотря на то, что основными религиями являются православное христианство и ислам, люди, проживающие на территории Ульяновской области, исповедуют и множество малоизвестных религий, таких как даосизм, конфуцианство, </a:t>
            </a:r>
            <a:r>
              <a:rPr lang="ru-RU" dirty="0" err="1"/>
              <a:t>езидизм</a:t>
            </a:r>
            <a:r>
              <a:rPr lang="ru-RU" dirty="0"/>
              <a:t> и др</a:t>
            </a:r>
            <a:r>
              <a:rPr lang="ru-RU" dirty="0" smtClean="0"/>
              <a:t>.</a:t>
            </a:r>
            <a:r>
              <a:rPr lang="ru-RU" dirty="0"/>
              <a:t> </a:t>
            </a:r>
            <a:endParaRPr lang="ru-RU" dirty="0"/>
          </a:p>
          <a:p>
            <a:r>
              <a:rPr lang="ru-RU" dirty="0"/>
              <a:t>Важно также заметить, многообразие конфессий не влечет за собой серьёзных конфликтов на национальной и религиозной почве. Позитивный результат достигнут во многом благодаря эффективному взаимодействию органов власти, национальных объединений и религиозных конфессий. При этом со стороны Правительства области неукоснительно соблюдаются основные принципы отношений: законность, гласность, равенство прав и свобод граждан, поддержка всех конструктивных инициатив со стороны гражданского общества. Малое количество знаний по вопросам религии не мешает правительству грамотно выстраивать межконфессиональные отношения</a:t>
            </a:r>
            <a:r>
              <a:rPr lang="ru-RU" dirty="0" smtClean="0"/>
              <a:t>.</a:t>
            </a:r>
            <a:r>
              <a:rPr lang="ru-RU" dirty="0"/>
              <a:t> 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71293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68388" y="1200381"/>
            <a:ext cx="5011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59105" y="1200381"/>
            <a:ext cx="87226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/>
              <a:t>Спасибо </a:t>
            </a:r>
            <a:r>
              <a:rPr lang="ru-RU" sz="5400" b="1" dirty="0"/>
              <a:t>за </a:t>
            </a:r>
            <a:r>
              <a:rPr lang="ru-RU" sz="5400" b="1" dirty="0" smtClean="0"/>
              <a:t>внимание!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7735" y="691018"/>
            <a:ext cx="8911687" cy="1280890"/>
          </a:xfrm>
        </p:spPr>
        <p:txBody>
          <a:bodyPr>
            <a:normAutofit/>
          </a:bodyPr>
          <a:lstStyle/>
          <a:p>
            <a:r>
              <a:rPr lang="ru-RU" sz="3200" b="1" dirty="0"/>
              <a:t>Введение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6980" y="1870229"/>
            <a:ext cx="10515600" cy="4620331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2900" b="1" dirty="0"/>
              <a:t>Актуальность</a:t>
            </a:r>
            <a:endParaRPr lang="ru-RU" sz="2900" b="1" dirty="0"/>
          </a:p>
          <a:p>
            <a:pPr>
              <a:lnSpc>
                <a:spcPct val="120000"/>
              </a:lnSpc>
            </a:pPr>
            <a:r>
              <a:rPr lang="ru-RU" sz="2600" dirty="0"/>
              <a:t>В Ульяновской области вопрос конфессий мало изучен или преподнесен в очень сложной для восприятия форме, поэтому мне хотелось бы донести до слушателей максимально понятную и структурированную информацию по данной теме</a:t>
            </a:r>
            <a:r>
              <a:rPr lang="ru-RU" sz="2600" dirty="0" smtClean="0"/>
              <a:t>.</a:t>
            </a:r>
            <a:r>
              <a:rPr lang="ru-RU" dirty="0"/>
              <a:t> </a:t>
            </a:r>
            <a:endParaRPr lang="ru-RU" sz="2000" dirty="0"/>
          </a:p>
          <a:p>
            <a:pPr lvl="0"/>
            <a:r>
              <a:rPr lang="ru-RU" sz="2900" b="1" dirty="0"/>
              <a:t>Цель</a:t>
            </a:r>
            <a:endParaRPr lang="ru-RU" sz="2900" b="1" dirty="0"/>
          </a:p>
          <a:p>
            <a:pPr lvl="1"/>
            <a:r>
              <a:rPr lang="ru-RU" sz="2600" dirty="0"/>
              <a:t> Структурировать информацию о конфессиях Ульяновской области.</a:t>
            </a:r>
            <a:endParaRPr lang="ru-RU" sz="2600" dirty="0"/>
          </a:p>
          <a:p>
            <a:pPr lvl="1"/>
            <a:r>
              <a:rPr lang="ru-RU" sz="2600" dirty="0"/>
              <a:t> Рассказать о каждой конфессии.</a:t>
            </a:r>
            <a:endParaRPr lang="ru-RU" sz="2600" dirty="0"/>
          </a:p>
          <a:p>
            <a:pPr lvl="1"/>
            <a:r>
              <a:rPr lang="ru-RU" sz="2600" dirty="0"/>
              <a:t> Рассказать о процентном соотношении конфессий в Ульяновской области и предоставить диаграмму</a:t>
            </a:r>
            <a:r>
              <a:rPr lang="ru-RU" sz="2600" dirty="0" smtClean="0"/>
              <a:t>.</a:t>
            </a:r>
            <a:r>
              <a:rPr lang="ru-RU" dirty="0"/>
              <a:t> </a:t>
            </a:r>
            <a:endParaRPr lang="ru-RU" sz="2000" dirty="0"/>
          </a:p>
          <a:p>
            <a:r>
              <a:rPr lang="ru-RU" sz="2900" b="1" dirty="0"/>
              <a:t>Задачи</a:t>
            </a:r>
            <a:endParaRPr lang="ru-RU" sz="2900" b="1" dirty="0"/>
          </a:p>
          <a:p>
            <a:pPr marL="342900" lvl="1" indent="-342900"/>
            <a:r>
              <a:rPr lang="ru-RU" dirty="0"/>
              <a:t> </a:t>
            </a:r>
            <a:r>
              <a:rPr lang="ru-RU" sz="2600" dirty="0"/>
              <a:t>Провести анкетирование среди жителей города Ульяновск на тему их вероисповедания.</a:t>
            </a:r>
            <a:endParaRPr lang="ru-RU" sz="2600" dirty="0"/>
          </a:p>
          <a:p>
            <a:pPr marL="342900" lvl="1" indent="-342900"/>
            <a:r>
              <a:rPr lang="ru-RU" sz="2600" dirty="0"/>
              <a:t> Ознакомиться с различными источниками информации по выбранной теме.</a:t>
            </a:r>
            <a:endParaRPr lang="ru-RU" sz="2600" dirty="0"/>
          </a:p>
          <a:p>
            <a:pPr marL="342900" lvl="1" indent="-342900"/>
            <a:r>
              <a:rPr lang="ru-RU" sz="2600" dirty="0"/>
              <a:t> Проанализировать весь собранный материал, систематизировать его.</a:t>
            </a:r>
            <a:endParaRPr lang="ru-RU" sz="2600" dirty="0"/>
          </a:p>
          <a:p>
            <a:pPr marL="342900" lvl="1" indent="-342900"/>
            <a:r>
              <a:rPr lang="ru-RU" sz="2600" dirty="0"/>
              <a:t> Сделать вывод о конфессиональном составе Ульяновской области.</a:t>
            </a:r>
            <a:endParaRPr lang="ru-RU" sz="26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5331" y="807706"/>
            <a:ext cx="10515600" cy="5781852"/>
          </a:xfrm>
        </p:spPr>
        <p:txBody>
          <a:bodyPr>
            <a:normAutofit/>
          </a:bodyPr>
          <a:lstStyle/>
          <a:p>
            <a:pPr lvl="0"/>
            <a:r>
              <a:rPr lang="ru-RU" b="1" dirty="0"/>
              <a:t>Объект исследования</a:t>
            </a:r>
            <a:endParaRPr lang="ru-RU" dirty="0"/>
          </a:p>
          <a:p>
            <a:r>
              <a:rPr lang="ru-RU" dirty="0" smtClean="0"/>
              <a:t>Конфессии</a:t>
            </a:r>
            <a:r>
              <a:rPr lang="ru-RU" dirty="0"/>
              <a:t> </a:t>
            </a:r>
            <a:endParaRPr lang="ru-RU" dirty="0"/>
          </a:p>
          <a:p>
            <a:pPr lvl="0"/>
            <a:r>
              <a:rPr lang="ru-RU" b="1" dirty="0"/>
              <a:t>Предмет исследования</a:t>
            </a:r>
            <a:endParaRPr lang="ru-RU" dirty="0"/>
          </a:p>
          <a:p>
            <a:r>
              <a:rPr lang="ru-RU" dirty="0"/>
              <a:t>Конфессиональный состав населения Ульяновской </a:t>
            </a:r>
            <a:r>
              <a:rPr lang="ru-RU" dirty="0" smtClean="0"/>
              <a:t>области</a:t>
            </a:r>
            <a:r>
              <a:rPr lang="ru-RU" dirty="0"/>
              <a:t> </a:t>
            </a:r>
            <a:endParaRPr lang="ru-RU" dirty="0"/>
          </a:p>
          <a:p>
            <a:pPr lvl="0"/>
            <a:r>
              <a:rPr lang="ru-RU" b="1" dirty="0"/>
              <a:t>Теоретическая и практическая значимость</a:t>
            </a:r>
            <a:endParaRPr lang="ru-RU" dirty="0"/>
          </a:p>
          <a:p>
            <a:r>
              <a:rPr lang="ru-RU" dirty="0"/>
              <a:t>Теоретическая значимость моей исследовательской работы заключается в использовании результатов данного проекта, которые могут быть использованы для максимально глубокого освещения выбранной мною темы, так как в ходе исследования было получено более обширное представление о конфессиональном составе населения Ульяновской области.  </a:t>
            </a:r>
            <a:endParaRPr lang="ru-RU" dirty="0"/>
          </a:p>
          <a:p>
            <a:r>
              <a:rPr lang="ru-RU" dirty="0"/>
              <a:t>Практическая значимость этой исследовательской работы отражается в возможности использования полученных результатов дипломированными специалистами, занимающимися проблемой взаимоотношений между конфессиями Ульяновской области, либо структуризацией населения по их вероисповеданию.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11873"/>
            <a:ext cx="10515600" cy="153886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   Глава </a:t>
            </a:r>
            <a:r>
              <a:rPr lang="ru-RU" sz="3200" b="1" dirty="0"/>
              <a:t>І</a:t>
            </a:r>
            <a:br>
              <a:rPr lang="ru-RU" sz="3200" dirty="0"/>
            </a:br>
            <a:r>
              <a:rPr lang="ru-RU" sz="3200" b="1" dirty="0"/>
              <a:t>История изучения вопроса 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8823" y="1494263"/>
            <a:ext cx="9551894" cy="5162031"/>
          </a:xfrm>
        </p:spPr>
        <p:txBody>
          <a:bodyPr>
            <a:normAutofit fontScale="85000" lnSpcReduction="20000"/>
          </a:bodyPr>
          <a:lstStyle/>
          <a:p>
            <a:r>
              <a:rPr lang="ru-RU" sz="2600" dirty="0"/>
              <a:t>Богатый материал по этническому и конфессиональному составу населения содержится в </a:t>
            </a:r>
            <a:r>
              <a:rPr lang="ru-RU" sz="2600" dirty="0" smtClean="0"/>
              <a:t>ревизиях. Этнический </a:t>
            </a:r>
            <a:r>
              <a:rPr lang="ru-RU" sz="2600" dirty="0"/>
              <a:t>состав в ревизиях определялся путём выяснения самоназваний жителей, а также на основе сведений о родном языке; в некоторых случаях принималась во внимание и религиозная принадлежность. Первую научную этническую карту Европейской России  составил в 1851  П. И. Кеппен. Впервые научно обоснованные данные по этническому составу населения Российской империи были получены во время всероссийской переписи 1897. Недостаточная этнографическая и конфессиональная исследованность России и неустойчивость этнонимов привели к многочисленным </a:t>
            </a:r>
            <a:r>
              <a:rPr lang="ru-RU" sz="2600" dirty="0" smtClean="0"/>
              <a:t>неточностям.</a:t>
            </a:r>
            <a:endParaRPr lang="ru-RU" sz="2600" dirty="0"/>
          </a:p>
          <a:p>
            <a:r>
              <a:rPr lang="ru-RU" sz="2600" dirty="0"/>
              <a:t>Таким образом, вопрос религии и этнической принадлежности остается малоизученным как в России, так и в Ульяновской области.  </a:t>
            </a:r>
            <a:endParaRPr lang="ru-RU" sz="26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1053" y="756815"/>
            <a:ext cx="7941854" cy="5993607"/>
          </a:xfrm>
        </p:spPr>
        <p:txBody>
          <a:bodyPr>
            <a:normAutofit/>
          </a:bodyPr>
          <a:lstStyle/>
          <a:p>
            <a:r>
              <a:rPr lang="ru-RU" dirty="0"/>
              <a:t>В Ульяновске существует виртуальное представительство музея истории религии Санкт-Петербурга. В нем освещается </a:t>
            </a:r>
            <a:r>
              <a:rPr lang="ru-RU" u="sng" dirty="0"/>
              <a:t>конфессиональный состав мира и России</a:t>
            </a:r>
            <a:r>
              <a:rPr lang="ru-RU" dirty="0"/>
              <a:t>, но не нашего региона </a:t>
            </a:r>
            <a:r>
              <a:rPr lang="ru-RU" dirty="0" smtClean="0"/>
              <a:t>конкретно.</a:t>
            </a:r>
            <a:endParaRPr lang="ru-RU" dirty="0"/>
          </a:p>
          <a:p>
            <a:r>
              <a:rPr lang="ru-RU" dirty="0"/>
              <a:t>С 2008 года Правительством Ульяновской области проводится ежегодная </a:t>
            </a:r>
            <a:r>
              <a:rPr lang="ru-RU" u="sng" dirty="0"/>
              <a:t>Межрегиональная научно-практическая «Религиозные течения в современной России: вызовы времени в оценках конфессий</a:t>
            </a:r>
            <a:r>
              <a:rPr lang="ru-RU" u="sng" dirty="0" smtClean="0"/>
              <a:t>». </a:t>
            </a:r>
            <a:r>
              <a:rPr lang="ru-RU" dirty="0" smtClean="0"/>
              <a:t>Основными </a:t>
            </a:r>
            <a:r>
              <a:rPr lang="ru-RU" dirty="0"/>
              <a:t>её целями являются: обозначение позиции общественности, духовенства, органов власти по актуальным вопросам современности; выработка конкретных мер противодействия религиозному, политическому, национальному экстремизму; информирование населения о некоторых вызовах современности и мобилизация гражданского общества на совместные действия по противодействию деструктивным культам, субкультурам, экстремизму и национализму.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2598" y="122305"/>
            <a:ext cx="8911687" cy="128089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Глава </a:t>
            </a:r>
            <a:r>
              <a:rPr lang="ru-RU" sz="3200" b="1" dirty="0"/>
              <a:t>II</a:t>
            </a:r>
            <a:br>
              <a:rPr lang="ru-RU" sz="3200" dirty="0"/>
            </a:br>
            <a:r>
              <a:rPr lang="ru-RU" sz="3200" b="1" dirty="0"/>
              <a:t>Методы исследования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8885" y="2027336"/>
            <a:ext cx="8915400" cy="377762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Изучение литературы и других источников информации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/>
              <a:t>Опрос жителей Ульяновской </a:t>
            </a:r>
            <a:r>
              <a:rPr lang="ru-RU" sz="2800" dirty="0" smtClean="0"/>
              <a:t>области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/>
              <a:t>Анализ полученных данных</a:t>
            </a:r>
            <a:endParaRPr lang="ru-RU" sz="2800" dirty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5364" y="200364"/>
            <a:ext cx="8911687" cy="1280890"/>
          </a:xfrm>
        </p:spPr>
        <p:txBody>
          <a:bodyPr>
            <a:noAutofit/>
          </a:bodyPr>
          <a:lstStyle/>
          <a:p>
            <a:r>
              <a:rPr lang="ru-RU" sz="3200" b="1" dirty="0"/>
              <a:t>Глава III</a:t>
            </a:r>
            <a:br>
              <a:rPr lang="ru-RU" sz="3200" dirty="0"/>
            </a:br>
            <a:r>
              <a:rPr lang="ru-RU" sz="3200" b="1" dirty="0"/>
              <a:t>Характеристика объекта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1651" y="1776761"/>
            <a:ext cx="8915400" cy="4328204"/>
          </a:xfrm>
        </p:spPr>
        <p:txBody>
          <a:bodyPr>
            <a:normAutofit/>
          </a:bodyPr>
          <a:lstStyle/>
          <a:p>
            <a:r>
              <a:rPr lang="ru-RU" dirty="0"/>
              <a:t>Ульяновская область является многонациональным и многоконфессиональным регионом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На территории Ульяновской области постоянно проживают представители более ста национальностей и 10 конфессий; </a:t>
            </a:r>
            <a:r>
              <a:rPr lang="ru-RU" b="1" dirty="0"/>
              <a:t>72 </a:t>
            </a:r>
            <a:r>
              <a:rPr lang="ru-RU" b="1" dirty="0" smtClean="0"/>
              <a:t>%</a:t>
            </a:r>
            <a:r>
              <a:rPr lang="ru-RU" dirty="0" smtClean="0"/>
              <a:t> </a:t>
            </a:r>
            <a:r>
              <a:rPr lang="ru-RU" dirty="0"/>
              <a:t>русского населения, более </a:t>
            </a:r>
            <a:r>
              <a:rPr lang="ru-RU" b="1" dirty="0"/>
              <a:t>12 </a:t>
            </a:r>
            <a:r>
              <a:rPr lang="ru-RU" b="1" dirty="0" smtClean="0"/>
              <a:t>%</a:t>
            </a:r>
            <a:r>
              <a:rPr lang="ru-RU" dirty="0" smtClean="0"/>
              <a:t>- </a:t>
            </a:r>
            <a:r>
              <a:rPr lang="ru-RU" dirty="0"/>
              <a:t>татары, </a:t>
            </a:r>
            <a:r>
              <a:rPr lang="ru-RU" b="1" dirty="0"/>
              <a:t>8 </a:t>
            </a:r>
            <a:r>
              <a:rPr lang="ru-RU" b="1" dirty="0" smtClean="0"/>
              <a:t>%</a:t>
            </a:r>
            <a:r>
              <a:rPr lang="ru-RU" dirty="0" smtClean="0"/>
              <a:t>- </a:t>
            </a:r>
            <a:r>
              <a:rPr lang="ru-RU" dirty="0"/>
              <a:t>чуваши, около </a:t>
            </a:r>
            <a:r>
              <a:rPr lang="ru-RU" b="1" dirty="0"/>
              <a:t>4 </a:t>
            </a:r>
            <a:r>
              <a:rPr lang="ru-RU" b="1" dirty="0" smtClean="0"/>
              <a:t>%</a:t>
            </a:r>
            <a:r>
              <a:rPr lang="ru-RU" dirty="0" smtClean="0"/>
              <a:t>- </a:t>
            </a:r>
            <a:r>
              <a:rPr lang="ru-RU" dirty="0"/>
              <a:t>мордва, а также армяне, немцы, евреи, украинцы, вьетнамцы, азербайджанцы и другие. Кроме того, действует </a:t>
            </a:r>
            <a:r>
              <a:rPr lang="ru-RU" b="1" dirty="0"/>
              <a:t>250</a:t>
            </a:r>
            <a:r>
              <a:rPr lang="ru-RU" dirty="0"/>
              <a:t> религиозных организаций. Подавляющее большинство из них представляют </a:t>
            </a:r>
            <a:r>
              <a:rPr lang="ru-RU" u="sng" dirty="0"/>
              <a:t>православную церковь </a:t>
            </a:r>
            <a:r>
              <a:rPr lang="ru-RU" dirty="0" smtClean="0"/>
              <a:t>и </a:t>
            </a:r>
            <a:r>
              <a:rPr lang="ru-RU" u="sng" dirty="0" smtClean="0"/>
              <a:t>ислам</a:t>
            </a:r>
            <a:r>
              <a:rPr lang="ru-RU" dirty="0" smtClean="0"/>
              <a:t>. Есть </a:t>
            </a:r>
            <a:r>
              <a:rPr lang="ru-RU" dirty="0"/>
              <a:t>также и иные традиционные и нетрадиционные религиозные организации, представляющие конфессии. </a:t>
            </a:r>
            <a:r>
              <a:rPr lang="ru-RU" dirty="0" smtClean="0"/>
              <a:t>Речь </a:t>
            </a:r>
            <a:r>
              <a:rPr lang="ru-RU" dirty="0"/>
              <a:t>о которых и пойдет далее.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0726" y="371982"/>
            <a:ext cx="10290717" cy="5849585"/>
          </a:xfrm>
        </p:spPr>
        <p:txBody>
          <a:bodyPr>
            <a:normAutofit lnSpcReduction="10000"/>
          </a:bodyPr>
          <a:lstStyle/>
          <a:p>
            <a:r>
              <a:rPr lang="ru-RU" sz="2400" b="1" dirty="0"/>
              <a:t>Православное  христианство</a:t>
            </a:r>
            <a:endParaRPr lang="ru-RU" sz="2400" b="1" dirty="0"/>
          </a:p>
          <a:p>
            <a:r>
              <a:rPr lang="ru-RU" b="1" dirty="0"/>
              <a:t>Когда возникло</a:t>
            </a:r>
            <a:r>
              <a:rPr lang="ru-RU" b="1" dirty="0" smtClean="0"/>
              <a:t>?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Зародилось в I веке в Палестине, в иудейской среде в контексте мессианских движений ветхозаветного иудаизма. Уже во времена Нерона христианство было известно во многих провинциях Римской империи, а после распространилось по другим частям света и стало одной из мировых религий</a:t>
            </a:r>
            <a:r>
              <a:rPr lang="ru-RU" dirty="0" smtClean="0"/>
              <a:t>.</a:t>
            </a:r>
            <a:r>
              <a:rPr lang="ru-RU" dirty="0"/>
              <a:t> </a:t>
            </a:r>
            <a:endParaRPr lang="ru-RU" dirty="0"/>
          </a:p>
          <a:p>
            <a:r>
              <a:rPr lang="ru-RU" b="1" dirty="0"/>
              <a:t>Во что верят</a:t>
            </a:r>
            <a:r>
              <a:rPr lang="ru-RU" b="1" dirty="0" smtClean="0"/>
              <a:t>?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В догматике есть четыре основных момента.  </a:t>
            </a:r>
            <a:endParaRPr lang="ru-RU" dirty="0"/>
          </a:p>
          <a:p>
            <a:pPr lvl="0"/>
            <a:r>
              <a:rPr lang="ru-RU" dirty="0"/>
              <a:t>Вера в Троицу: Отец, Сын и Святой Дух. Для нас это не три бога. Это не три маски одного и того же божества. Это три божественные личности между которыми есть отношения и общение. И отношения эти — любовь. Отсюда и идет главная христианская заповедь — любовь. Ведь мы созданы по образу и подобию Божьему.</a:t>
            </a:r>
            <a:br>
              <a:rPr lang="ru-RU" dirty="0"/>
            </a:br>
            <a:endParaRPr lang="ru-RU" dirty="0"/>
          </a:p>
          <a:p>
            <a:pPr lvl="0"/>
            <a:r>
              <a:rPr lang="ru-RU" dirty="0"/>
              <a:t>Христос есть Бог и человек. Почему это важно? Бог неуязвим. А тут он принял человеческую плоть и душу, чтобы сделать себя уязвимым. Чтобы прочувствовать на своем опыте человеческие страдания: и физические, и душевные. Это сближает Бога с нами. А практическое применение — когда мы обращаемся к Господу в молитве он нас понимает, потому что все это прочувствовал здесь на земле.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15066</Words>
  <Application>WPS Presentation</Application>
  <PresentationFormat>Широкоэкранный</PresentationFormat>
  <Paragraphs>203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Arial</vt:lpstr>
      <vt:lpstr>SimSun</vt:lpstr>
      <vt:lpstr>Wingdings</vt:lpstr>
      <vt:lpstr>Wingdings 3</vt:lpstr>
      <vt:lpstr>Arial</vt:lpstr>
      <vt:lpstr>Times New Roman</vt:lpstr>
      <vt:lpstr>Calibri</vt:lpstr>
      <vt:lpstr>Arial Black</vt:lpstr>
      <vt:lpstr>Andalus</vt:lpstr>
      <vt:lpstr>Century Gothic</vt:lpstr>
      <vt:lpstr>Microsoft YaHei</vt:lpstr>
      <vt:lpstr>Arial Unicode MS</vt:lpstr>
      <vt:lpstr>Легкий дым</vt:lpstr>
      <vt:lpstr>Областное государственное бюджетное общеобразовательное   учреждение «Гимназия №1 имени В. И. Ленина»</vt:lpstr>
      <vt:lpstr> Оглавление </vt:lpstr>
      <vt:lpstr>Введение </vt:lpstr>
      <vt:lpstr>PowerPoint 演示文稿</vt:lpstr>
      <vt:lpstr>   Глава І История изучения вопроса  </vt:lpstr>
      <vt:lpstr>PowerPoint 演示文稿</vt:lpstr>
      <vt:lpstr>Глава II Методы исследования </vt:lpstr>
      <vt:lpstr>Глава III Характеристика объекта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Глава IV Результаты исследования </vt:lpstr>
      <vt:lpstr>PowerPoint 演示文稿</vt:lpstr>
      <vt:lpstr>Вывод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Областное государственное бюджетное общеобразовательное учреждение «Гимназия №1 имени В. И. Ленина»</dc:title>
  <dc:creator>user</dc:creator>
  <cp:lastModifiedBy>Marina Kabanova</cp:lastModifiedBy>
  <cp:revision>27</cp:revision>
  <dcterms:created xsi:type="dcterms:W3CDTF">2024-03-24T13:41:00Z</dcterms:created>
  <dcterms:modified xsi:type="dcterms:W3CDTF">2024-05-06T06:07:41Z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C7DAF73CE3234B7885C8BA5F234C4F10_12</vt:lpwstr>
  </property>
  <property fmtid="{D5CDD505-2E9C-101B-9397-08002B2CF9AE}" pid="3" name="KSOProductBuildVer">
    <vt:lpwstr>1049-12.2.0.16731</vt:lpwstr>
  </property>
</Properties>
</file>