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70" r:id="rId9"/>
    <p:sldId id="271" r:id="rId10"/>
    <p:sldId id="266" r:id="rId11"/>
    <p:sldId id="267" r:id="rId12"/>
    <p:sldId id="268" r:id="rId13"/>
    <p:sldId id="277" r:id="rId14"/>
    <p:sldId id="269" r:id="rId15"/>
    <p:sldId id="274" r:id="rId16"/>
    <p:sldId id="272" r:id="rId17"/>
    <p:sldId id="273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29E91-3C69-41EC-BC24-39603381986D}" type="datetimeFigureOut">
              <a:rPr lang="ru-RU" smtClean="0"/>
              <a:t>18.12.2018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82070-EDB1-4230-8481-97515DF788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3175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331F6-E32F-4018-A09F-B0C35DA09AC3}" type="datetimeFigureOut">
              <a:rPr lang="ru-RU" smtClean="0"/>
              <a:t>18.12.2018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E27EB-F289-4E6A-AC9B-37A7628C4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0750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E27EB-F289-4E6A-AC9B-37A7628C47C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472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E27EB-F289-4E6A-AC9B-37A7628C47C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994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E27EB-F289-4E6A-AC9B-37A7628C47C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99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C37154-DCF4-4D50-AF8C-B8A3FF3BCF9D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18.12.2018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AAD3-8540-4CFB-B34C-EAA1DEDCB35E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18.12.2018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F3350A-0EC3-497C-BE13-87D0B45FD6D3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18.12.2018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4ED137-58E8-44B9-9C24-43AE62112869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18.12.2018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1BFFD5-6681-4C8C-AA56-2D531A0359D7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18.12.2018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DD1DA-CA43-4F53-AFAD-872D308BA356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18.12.2018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33FD3C-B3DF-4199-927E-DEA46F2E2D65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18.12.2018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E147CB-2F14-4ED5-84A0-CD74569AC228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18.12.2018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447321-D051-4D96-A20C-DC3F9D46ADA0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18.12.2018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DAF5AD-6F28-4979-94D2-12047D93D93C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18.12.2018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DA458F-00E5-4CBB-9182-583EAB64B35C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18.12.2018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tiff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755576" y="1916832"/>
            <a:ext cx="7632848" cy="3166611"/>
            <a:chOff x="1115616" y="1981325"/>
            <a:chExt cx="7165477" cy="3630703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1981325"/>
              <a:ext cx="7165477" cy="25054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800" b="1" dirty="0">
                  <a:ln w="19050">
                    <a:noFill/>
                    <a:prstDash val="solid"/>
                  </a:ln>
                  <a:solidFill>
                    <a:srgbClr val="00B050"/>
                  </a:solidFill>
                  <a:latin typeface="Monotype Corsiva" panose="03010101010201010101" pitchFamily="66" charset="0"/>
                  <a:cs typeface="Arial" charset="0"/>
                </a:rPr>
                <a:t>Презентация из опыта работы: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600" dirty="0">
                  <a:ln w="19050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Формирование коммуникативных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600" dirty="0">
                  <a:ln w="19050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навыков детей дошкольного возраста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600" dirty="0">
                  <a:ln w="19050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через общение с </a:t>
              </a:r>
              <a:r>
                <a:rPr lang="ru-RU" sz="3600" dirty="0" smtClean="0">
                  <a:ln w="19050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природой</a:t>
              </a:r>
              <a:endParaRPr lang="ru-RU" sz="3600" dirty="0">
                <a:ln w="1905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5441942" y="4870972"/>
              <a:ext cx="2839151" cy="7410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latin typeface="Monotype Corsiva" pitchFamily="66" charset="0"/>
                  <a:cs typeface="Arial" charset="0"/>
                </a:rPr>
                <a:t>Работу </a:t>
              </a:r>
              <a:r>
                <a:rPr lang="ru-RU" dirty="0" smtClean="0">
                  <a:latin typeface="Monotype Corsiva" pitchFamily="66" charset="0"/>
                  <a:cs typeface="Arial" charset="0"/>
                </a:rPr>
                <a:t>выполнил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latin typeface="Monotype Corsiva" pitchFamily="66" charset="0"/>
                  <a:cs typeface="Arial" charset="0"/>
                </a:rPr>
                <a:t>Воспитатель: </a:t>
              </a:r>
              <a:r>
                <a:rPr lang="ru-RU" dirty="0" err="1" smtClean="0">
                  <a:latin typeface="Monotype Corsiva" pitchFamily="66" charset="0"/>
                  <a:cs typeface="Arial" charset="0"/>
                </a:rPr>
                <a:t>Колядова</a:t>
              </a:r>
              <a:r>
                <a:rPr lang="ru-RU" dirty="0" smtClean="0">
                  <a:latin typeface="Monotype Corsiva" pitchFamily="66" charset="0"/>
                  <a:cs typeface="Arial" charset="0"/>
                </a:rPr>
                <a:t> Н .А.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864590" y="836712"/>
            <a:ext cx="5414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Столбищенский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«Сказка»</a:t>
            </a:r>
          </a:p>
          <a:p>
            <a:pPr algn="ctr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Лаишевского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РТ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64590" y="2828836"/>
            <a:ext cx="5875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901169"/>
            <a:ext cx="5616624" cy="1015663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Регулярно проводим </a:t>
            </a:r>
            <a:r>
              <a:rPr lang="ru-RU" sz="2000" b="1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экологические </a:t>
            </a:r>
            <a:r>
              <a:rPr lang="ru-RU" sz="2000" b="1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праздники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Этому 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предшествует разучивание песен, стихов, пословиц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.</a:t>
            </a:r>
            <a:endParaRPr lang="ru-RU" sz="2000" dirty="0">
              <a:ln w="1905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9" name="Рисунок 8" descr="C:\Users\Юлия Александровна\Desktop\экол.развлечение лето\IMG-20180810-WA00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3444875" cy="227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3444875" cy="227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C:\Users\Юлия Александровна\Desktop\фото дет сад\IMG_06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665" y="3933056"/>
            <a:ext cx="3319780" cy="2211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7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901169"/>
            <a:ext cx="5616624" cy="120032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4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Традиционные акции «День леса», </a:t>
            </a:r>
            <a:endParaRPr lang="ru-RU" sz="2400" dirty="0">
              <a:ln w="1905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4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«Покормите птиц зимой</a:t>
            </a:r>
            <a:r>
              <a:rPr lang="ru-RU" sz="24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», «День защиты животных» и др.</a:t>
            </a:r>
            <a:endParaRPr lang="ru-RU" sz="2400" dirty="0">
              <a:ln w="1905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5" name="Рисунок 4" descr="F:\Фото отчет экология\20160414_1026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3168352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Слава\Desktop\почемучки\экология фото\20160115_1105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64904"/>
            <a:ext cx="3815715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89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9652" y="764704"/>
            <a:ext cx="6264696" cy="707886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Вместе с детьми 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 работаем в  нашем огороде, заготавливаем </a:t>
            </a:r>
            <a:r>
              <a:rPr lang="ru-RU" sz="2000" b="1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природный материал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 для поделок </a:t>
            </a:r>
          </a:p>
        </p:txBody>
      </p:sp>
      <p:pic>
        <p:nvPicPr>
          <p:cNvPr id="6" name="Рисунок 5" descr="C:\Users\Юлия Александровна\Desktop\ольга гер\P60825-0931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1"/>
            <a:ext cx="2921000" cy="219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Юлия Александровна\Desktop\фото подготовишки\IMG_20180806_1107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1048"/>
            <a:ext cx="2921000" cy="2235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Юлия Александровна\Desktop\ольга гер\20170922_1126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76534"/>
            <a:ext cx="3264160" cy="219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экология фото\20150428_10325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7"/>
            <a:ext cx="3168352" cy="2235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Юлия Александровна\Desktop\фото подготовишки\20170919_0749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12" y="2744347"/>
            <a:ext cx="1920384" cy="1548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97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9652" y="764704"/>
            <a:ext cx="6264696" cy="1015663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  <a:cs typeface="Times New Roman" panose="02020603050405020304" pitchFamily="18" charset="0"/>
              </a:rPr>
              <a:t>Одним из важнейших направлений </a:t>
            </a:r>
            <a:r>
              <a:rPr lang="ru-RU" sz="2000" dirty="0" err="1">
                <a:solidFill>
                  <a:srgbClr val="00B050"/>
                </a:solidFill>
                <a:cs typeface="Times New Roman" panose="02020603050405020304" pitchFamily="18" charset="0"/>
              </a:rPr>
              <a:t>воспитательно</a:t>
            </a:r>
            <a:r>
              <a:rPr lang="ru-RU" sz="2000" dirty="0">
                <a:solidFill>
                  <a:srgbClr val="00B050"/>
                </a:solidFill>
                <a:cs typeface="Times New Roman" panose="02020603050405020304" pitchFamily="18" charset="0"/>
              </a:rPr>
              <a:t>-образовательной деятельности, осуществляемой в группе, является работа с родителями</a:t>
            </a:r>
            <a:endParaRPr lang="ru-RU" sz="20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80367"/>
            <a:ext cx="3575685" cy="2681605"/>
          </a:xfrm>
          <a:prstGeom prst="rect">
            <a:avLst/>
          </a:prstGeom>
        </p:spPr>
      </p:pic>
      <p:pic>
        <p:nvPicPr>
          <p:cNvPr id="15" name="Рисунок 14" descr="F:\экология фото\20150121_1333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426" y="4293096"/>
            <a:ext cx="3818443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40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548680"/>
            <a:ext cx="5616624" cy="1015663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В своей работе использую </a:t>
            </a:r>
            <a:r>
              <a:rPr lang="ru-RU" sz="2000" b="1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проектную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000" b="1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деятельность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: 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«Охрана окружающей среды» «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Красная книга 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 Республике Татарстан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» и др.</a:t>
            </a:r>
            <a:endParaRPr lang="ru-RU" sz="2000" dirty="0">
              <a:ln w="1905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4" name="Picture 2" descr="C:\Users\Пользователь\Desktop\Шмакова Ю.А\Конкурс Воспитатель года - 2015\фото\IMG_01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566" y="1593935"/>
            <a:ext cx="3756025" cy="2562225"/>
          </a:xfrm>
          <a:prstGeom prst="rect">
            <a:avLst/>
          </a:prstGeom>
          <a:noFill/>
        </p:spPr>
      </p:pic>
      <p:pic>
        <p:nvPicPr>
          <p:cNvPr id="5" name="Рисунок 4" descr="C:\Users\Юлия Александровна\Desktop\экол.развлечение лето\IMG-20180810-WA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04476"/>
            <a:ext cx="3416811" cy="2541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Юлия Александровна\Desktop\фото подготовишки\IMG_20180913_0709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698" y="3717032"/>
            <a:ext cx="3613785" cy="2710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51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548680"/>
            <a:ext cx="5616624" cy="707886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Вместе  участвуем в Районных, Международных, Республиканских конкурсах: </a:t>
            </a:r>
            <a:endParaRPr lang="ru-RU" sz="2000" dirty="0">
              <a:ln w="1905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10" name="Рисунок 9" descr="C:\Users\Слава\Desktop\сканированые дипломы\воспитатель года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33" y="1844824"/>
            <a:ext cx="1352619" cy="31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Слава\Desktop\сканированые дипломы\001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05" y="2276872"/>
            <a:ext cx="1368152" cy="31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Слава\Desktop\сканированые дипломы\скан 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1796423"/>
            <a:ext cx="1589911" cy="31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Слава\Desktop\сканированые дипломы\скан2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44824"/>
            <a:ext cx="1904340" cy="3605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58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2559" y="548680"/>
            <a:ext cx="7938882" cy="156966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4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Общение с </a:t>
            </a:r>
            <a:r>
              <a:rPr lang="ru-RU" sz="2400" b="1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природой, миром растений и </a:t>
            </a:r>
            <a:r>
              <a:rPr lang="ru-RU" sz="2400" b="1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животных </a:t>
            </a:r>
            <a:r>
              <a:rPr lang="ru-RU" sz="24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способствует активному развитию у детей </a:t>
            </a:r>
            <a:r>
              <a:rPr lang="ru-RU" sz="24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доброты</a:t>
            </a:r>
            <a:r>
              <a:rPr lang="ru-RU" sz="24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, терпения, трудолюбия,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4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милосердия, формированию </a:t>
            </a:r>
            <a:r>
              <a:rPr lang="ru-RU" sz="24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 коммуникативных навыков.</a:t>
            </a:r>
            <a:endParaRPr lang="ru-RU" sz="2400" dirty="0">
              <a:ln w="1905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4" name="Рисунок 3" descr="C:\Users\Юлия Александровна\Desktop\фото подготовишки\IMG_20181005_1052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91" y="2123028"/>
            <a:ext cx="3960441" cy="311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Юлия Александровна\Desktop\фото дет сад\IMG-20161107-WA0002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92" y="3357737"/>
            <a:ext cx="3851568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64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1057" y="608781"/>
            <a:ext cx="841887" cy="584775"/>
          </a:xfrm>
          <a:prstGeom prst="rect">
            <a:avLst/>
          </a:prstGeom>
          <a:solidFill>
            <a:srgbClr val="FFFFFF">
              <a:alpha val="52157"/>
            </a:srgb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3200" b="1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=)</a:t>
            </a:r>
            <a:endParaRPr lang="ru-RU" sz="2000" b="1" dirty="0" smtClean="0">
              <a:ln w="1905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6" name="Рисунок 5" descr="C:\Users\Юлия Александровна\Desktop\фото почемучки\20171030_1048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57" y="1844824"/>
            <a:ext cx="4093351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Юлия Александровна\Desktop\фото почемучки\20170221_1027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58" y="574625"/>
            <a:ext cx="4814570" cy="3609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18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928794" y="1500174"/>
            <a:ext cx="5429288" cy="321471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СПАСИБО ЗА ВНИМАНИЕ 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115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2029197"/>
            <a:ext cx="475252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8572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Цель: </a:t>
            </a:r>
          </a:p>
          <a:p>
            <a:pPr marL="265113" indent="-179388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08038" algn="l"/>
              </a:tabLst>
              <a:defRPr/>
            </a:pP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Развитие 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у детей ценных навыков и 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способов поведения 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в отношении с другими 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людьми, развитие 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коммуникативных навыков 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и социальной 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активности 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дошкольников через 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общение с природой.</a:t>
            </a:r>
          </a:p>
          <a:p>
            <a:pPr marL="265113" indent="-179388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08038" algn="l"/>
              </a:tabLst>
              <a:defRPr/>
            </a:pP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Формирование осознанно 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правильного 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 отношения 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к природе</a:t>
            </a:r>
            <a:r>
              <a:rPr lang="ru-RU" sz="2000" b="1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.</a:t>
            </a:r>
            <a:endParaRPr lang="ru-RU" sz="2000" b="1" dirty="0">
              <a:ln w="1905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9" name="Рисунок 8" descr="C:\Users\Юлия Александровна\Desktop\фото почемучки\20170327_1125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69" y="2619841"/>
            <a:ext cx="2644343" cy="2333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87518" y="1905506"/>
            <a:ext cx="59689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400" b="1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Актуальность </a:t>
            </a:r>
            <a:r>
              <a:rPr lang="ru-RU" sz="2400" b="1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темы:</a:t>
            </a:r>
          </a:p>
          <a:p>
            <a:pPr marL="361950" indent="-3619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08038" algn="l"/>
              </a:tabLst>
              <a:defRPr/>
            </a:pPr>
            <a:r>
              <a:rPr lang="ru-RU" sz="24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Общительность</a:t>
            </a:r>
            <a:r>
              <a:rPr lang="ru-RU" sz="24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, умение контактировать с окружающими людьми — необходимая составляющая самореализации человека, его успешности в различных видах деятельности, расположенности и </a:t>
            </a:r>
            <a:r>
              <a:rPr lang="ru-RU" sz="24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любви к </a:t>
            </a:r>
            <a:r>
              <a:rPr lang="ru-RU" sz="24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нему окружающих </a:t>
            </a:r>
            <a:r>
              <a:rPr lang="ru-RU" sz="24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людей</a:t>
            </a:r>
            <a:endParaRPr lang="ru-RU" sz="2400" dirty="0">
              <a:ln w="1905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90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2060848"/>
            <a:ext cx="74168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400" b="1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Задачи: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08038" algn="l"/>
              </a:tabLst>
              <a:defRPr/>
            </a:pPr>
            <a:r>
              <a:rPr lang="ru-RU" sz="24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Создать </a:t>
            </a:r>
            <a:r>
              <a:rPr lang="ru-RU" sz="24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в группе атмосферу доброжелательности, взаимопонимания и любви;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08038" algn="l"/>
              </a:tabLst>
              <a:defRPr/>
            </a:pPr>
            <a:r>
              <a:rPr lang="ru-RU" sz="24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Воспитывать </a:t>
            </a:r>
            <a:r>
              <a:rPr lang="ru-RU" sz="24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положительное отношение ребёнка к себе, другим людям, окружающему миру.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08038" algn="l"/>
              </a:tabLst>
              <a:defRPr/>
            </a:pPr>
            <a:r>
              <a:rPr lang="ru-RU" sz="24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Обучать </a:t>
            </a:r>
            <a:r>
              <a:rPr lang="ru-RU" sz="24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умению слушать и слышать другого;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08038" algn="l"/>
              </a:tabLst>
              <a:defRPr/>
            </a:pPr>
            <a:r>
              <a:rPr lang="ru-RU" sz="24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Развивать </a:t>
            </a:r>
            <a:r>
              <a:rPr lang="ru-RU" sz="24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у детей навыки общения в различных жизненных ситуациях</a:t>
            </a:r>
            <a:r>
              <a:rPr lang="ru-RU" sz="24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.</a:t>
            </a:r>
            <a:endParaRPr lang="ru-RU" sz="2400" dirty="0">
              <a:ln w="1905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8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1273984"/>
            <a:ext cx="48965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4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Коммуникативные </a:t>
            </a:r>
            <a:r>
              <a:rPr lang="ru-RU" sz="24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способности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4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включают </a:t>
            </a:r>
            <a:r>
              <a:rPr lang="ru-RU" sz="24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в себя: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08038" algn="l"/>
              </a:tabLst>
              <a:defRPr/>
            </a:pP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Желание 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вступать в контакт,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08038" algn="l"/>
              </a:tabLst>
              <a:defRPr/>
            </a:pP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Умение 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организовать общение,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08038" algn="l"/>
              </a:tabLst>
              <a:defRPr/>
            </a:pP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Знание 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норм и правил общения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.</a:t>
            </a:r>
            <a:endParaRPr lang="ru-RU" sz="2000" dirty="0">
              <a:ln w="1905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46140"/>
            <a:ext cx="3244304" cy="243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80" y="3438872"/>
            <a:ext cx="325596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18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16632"/>
            <a:ext cx="7488832" cy="1938992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000" b="1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Общение с природой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 – важный фактор формирования коммуникативных навыков. В процессе общения с природой рождается, развивается и крепнет, такое бесценное свойство человеческой личности, как наблюдательность, любознательность. А это порождает массу вопросов, требующих ответов, которые можно найти с помощью наблюдений, логического мышления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.</a:t>
            </a:r>
            <a:endParaRPr lang="ru-RU" sz="2000" dirty="0">
              <a:ln w="1905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10" name="Рисунок 9" descr="C:\Users\Юлия Александровна\Desktop\фото почемучки\20170922_1132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55624"/>
            <a:ext cx="3412490" cy="2558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55624"/>
            <a:ext cx="2968625" cy="255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Пользователь\Desktop\Шмакова Ю.А\Конкурс Воспитатель года - 2015\фото\IMG_0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7" y="4614040"/>
            <a:ext cx="3376729" cy="1667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358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836712"/>
            <a:ext cx="5472608" cy="1631216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Все дети просто обожают </a:t>
            </a:r>
            <a:r>
              <a:rPr lang="ru-RU" sz="2000" b="1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опыты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, </a:t>
            </a:r>
            <a:r>
              <a:rPr lang="ru-RU" sz="2000" b="1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эксперименты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. Для 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их проведения в уголке есть все 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необходимое: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000" i="1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наборы </a:t>
            </a:r>
            <a:r>
              <a:rPr lang="ru-RU" sz="2000" i="1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воронок, ситечек, трубочки, пузырьки, </a:t>
            </a:r>
            <a:r>
              <a:rPr lang="ru-RU" sz="2000" i="1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лупы</a:t>
            </a:r>
            <a:r>
              <a:rPr lang="ru-RU" sz="2000" i="1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, песочные часы, микроскопы и т.д</a:t>
            </a:r>
            <a:r>
              <a:rPr lang="ru-RU" sz="2000" i="1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.</a:t>
            </a:r>
            <a:endParaRPr lang="ru-RU" sz="2000" i="1" dirty="0">
              <a:ln w="1905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9" name="Рисунок 8" descr="C:\Users\Юлия Александровна\Desktop\фото подготовишки\IMG_20180912_1300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81000"/>
            <a:ext cx="4032448" cy="318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Юлия Александровна\Desktop\фото подготовишки\IMG_20180912_130025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67928"/>
            <a:ext cx="3168352" cy="3193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20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052736"/>
            <a:ext cx="5184576" cy="40011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endParaRPr lang="ru-RU" sz="2000" dirty="0">
              <a:ln w="1905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80" y="764704"/>
            <a:ext cx="350520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2880320" cy="235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C:\Users\Юлия Александровна\Desktop\Воспитатель года\IMG_029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88" y="3356992"/>
            <a:ext cx="3534792" cy="264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F:\Фото отчет экология\20170414_1030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128" y="3356992"/>
            <a:ext cx="2850232" cy="2491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693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1660" y="836712"/>
            <a:ext cx="6120680" cy="132343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При выполнении </a:t>
            </a:r>
            <a:r>
              <a:rPr lang="ru-RU" sz="2000" b="1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трудовых поручений</a:t>
            </a: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 детям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 необходимо общаться со сверстниками,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обговаривать способы выполнения задания, вместе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08038" algn="l"/>
              </a:tabLst>
              <a:defRPr/>
            </a:pPr>
            <a:r>
              <a:rPr lang="ru-RU" sz="2000" dirty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 радоваться результатам труда</a:t>
            </a:r>
            <a:r>
              <a:rPr lang="ru-RU" sz="2000" dirty="0" smtClean="0">
                <a:ln w="1905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.</a:t>
            </a:r>
            <a:endParaRPr lang="ru-RU" sz="2000" dirty="0">
              <a:ln w="1905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9" name="Рисунок 8" descr="C:\Users\Юлия Александровна\Desktop\уборка цветника\20171009_1059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22612"/>
            <a:ext cx="3456384" cy="2058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Фото отчет экология\20170220_0939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584" y="4581128"/>
            <a:ext cx="2349500" cy="176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Юлия Александровна\Desktop\фото почемучки\IMG-20170215-WA0006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14476"/>
            <a:ext cx="3397758" cy="2093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14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413</Words>
  <Application>Microsoft Office PowerPoint</Application>
  <PresentationFormat>Экран (4:3)</PresentationFormat>
  <Paragraphs>64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Юлия Александровна</cp:lastModifiedBy>
  <cp:revision>67</cp:revision>
  <dcterms:created xsi:type="dcterms:W3CDTF">2014-07-06T18:18:01Z</dcterms:created>
  <dcterms:modified xsi:type="dcterms:W3CDTF">2018-12-18T05:39:26Z</dcterms:modified>
</cp:coreProperties>
</file>