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66" r:id="rId3"/>
    <p:sldId id="270" r:id="rId4"/>
    <p:sldId id="258" r:id="rId5"/>
    <p:sldId id="280" r:id="rId6"/>
    <p:sldId id="269" r:id="rId7"/>
    <p:sldId id="259" r:id="rId8"/>
    <p:sldId id="281" r:id="rId9"/>
    <p:sldId id="261" r:id="rId10"/>
    <p:sldId id="275" r:id="rId11"/>
    <p:sldId id="276" r:id="rId12"/>
    <p:sldId id="277" r:id="rId13"/>
    <p:sldId id="278" r:id="rId14"/>
    <p:sldId id="279" r:id="rId15"/>
    <p:sldId id="262" r:id="rId16"/>
    <p:sldId id="260" r:id="rId17"/>
    <p:sldId id="257" r:id="rId18"/>
    <p:sldId id="268" r:id="rId19"/>
    <p:sldId id="282" r:id="rId20"/>
    <p:sldId id="263" r:id="rId21"/>
  </p:sldIdLst>
  <p:sldSz cx="9144000" cy="5143500" type="screen16x9"/>
  <p:notesSz cx="6858000" cy="9144000"/>
  <p:defaultTextStyle>
    <a:defPPr>
      <a:defRPr lang="zh-CN"/>
    </a:defPPr>
    <a:lvl1pPr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55600" indent="101600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712788" indent="201613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68388" indent="303213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425575" indent="403225" algn="l" defTabSz="712788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47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0F16"/>
    <a:srgbClr val="FB2D17"/>
    <a:srgbClr val="404040"/>
    <a:srgbClr val="E8E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93918" autoAdjust="0"/>
  </p:normalViewPr>
  <p:slideViewPr>
    <p:cSldViewPr snapToGrid="0">
      <p:cViewPr varScale="1">
        <p:scale>
          <a:sx n="199" d="100"/>
          <a:sy n="199" d="100"/>
        </p:scale>
        <p:origin x="1020" y="-3306"/>
      </p:cViewPr>
      <p:guideLst>
        <p:guide orient="horz" pos="1620"/>
        <p:guide pos="47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59454-ACB7-4319-A1CB-C813578B4A5F}" type="datetimeFigureOut">
              <a:rPr lang="zh-CN" altLang="en-US" smtClean="0"/>
              <a:pPr/>
              <a:t>2024/5/31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13043-95A4-4D5E-AA92-7E05927B02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05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3043-95A4-4D5E-AA92-7E05927B02F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1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3043-95A4-4D5E-AA92-7E05927B02F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61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3043-95A4-4D5E-AA92-7E05927B02F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234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3043-95A4-4D5E-AA92-7E05927B02F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7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3043-95A4-4D5E-AA92-7E05927B02F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17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3043-95A4-4D5E-AA92-7E05927B02F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36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13043-95A4-4D5E-AA92-7E05927B02F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19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8C860B-3F2D-46D4-964C-F5D902E89EA7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6BDEF9-59D5-4733-B6BE-DC42A2E45CF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90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C7BDB-31E0-443B-A267-FC401106EE19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3DA26B-CEE5-4485-A0DA-19D43903C66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885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272975-B673-4619-A812-9982EACB7E7E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93FC78-E8D1-4C22-9FFF-83069D86592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72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7A367F-E60C-423C-9032-99CB1822C239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EE88F8-5215-4915-B833-684230F126B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46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19847-193B-4423-8668-19FB86A549A5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CB1D0-FC64-4FCF-AAFC-038C2F82CCB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58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D2EC00-C2AE-472B-B489-F94A13E2A2E1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423DC-BC95-403E-B5A3-C3DD49AF8B7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02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5933F8-E8A5-4B0D-B288-56AFDF5BB6BF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97DD91-C88C-465D-AD76-9917677A3EC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30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1AE6E9-C30F-4925-A99E-08994498B835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BB25B3-3391-4885-B3F3-B749CC2C32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0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0CB9D6-9B86-4EB1-9FEB-FFC9A8921A48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2FE18-34CB-4001-9DEC-01FA15D4BA9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53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977556-A389-4920-8E30-791C595DFA93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EB4EE-2851-43E4-9696-9C33F6E667B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BC6243-0EDA-40C0-B470-03578F894A8A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B4B82-8110-49CE-AE6B-E8C8841B14F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31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432E10-B8AE-4767-947F-046CA5A715B6}" type="datetimeFigureOut">
              <a:rPr lang="zh-CN" altLang="en-US" smtClean="0"/>
              <a:pPr>
                <a:defRPr/>
              </a:pPr>
              <a:t>2024/5/31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78F71A-DD45-4DE5-971A-5DF4804D0A5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85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5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jpeg"/><Relationship Id="rId7" Type="http://schemas.openxmlformats.org/officeDocument/2006/relationships/image" Target="../media/image4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52.jpeg"/><Relationship Id="rId5" Type="http://schemas.openxmlformats.org/officeDocument/2006/relationships/image" Target="../media/image47.pn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hyperlink" Target="https://studfile.net/preview/430244/page:11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yberleninka.ru/article/n/kompozitsionnye-printsipy-zhivopisnogo-i-kalligraficheskogo-iskusstva-kitaya/viewer" TargetMode="External"/><Relationship Id="rId5" Type="http://schemas.openxmlformats.org/officeDocument/2006/relationships/hyperlink" Target="https://bigenc.ru/fine_art/text/2380581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hengongfu.org/kultura/kalligrafiya/mastera-kitajskoj-kalligrafii/" TargetMode="External"/><Relationship Id="rId13" Type="http://schemas.openxmlformats.org/officeDocument/2006/relationships/hyperlink" Target="https://www.gruppashans.ru/index.php/Home/Basics/wikilist/classid/8/cid/38/p/3.html" TargetMode="External"/><Relationship Id="rId18" Type="http://schemas.openxmlformats.org/officeDocument/2006/relationships/hyperlink" Target="https://youtu.be/3bZiPYwj5VA" TargetMode="External"/><Relationship Id="rId3" Type="http://schemas.openxmlformats.org/officeDocument/2006/relationships/image" Target="../media/image53.jpeg"/><Relationship Id="rId7" Type="http://schemas.openxmlformats.org/officeDocument/2006/relationships/hyperlink" Target="https://m.wikidata.org/wiki/Wikidata:Main_Page" TargetMode="External"/><Relationship Id="rId12" Type="http://schemas.openxmlformats.org/officeDocument/2006/relationships/hyperlink" Target="http://calligraphy-expo.com/participants/" TargetMode="External"/><Relationship Id="rId17" Type="http://schemas.openxmlformats.org/officeDocument/2006/relationships/hyperlink" Target="https://youtu.be/6uFgrdEd2l8" TargetMode="External"/><Relationship Id="rId2" Type="http://schemas.openxmlformats.org/officeDocument/2006/relationships/image" Target="../media/image7.jpeg"/><Relationship Id="rId16" Type="http://schemas.openxmlformats.org/officeDocument/2006/relationships/hyperlink" Target="https://wudeschool.com/blog/traditions/kitajskaya-kalligrafiya/" TargetMode="External"/><Relationship Id="rId20" Type="http://schemas.openxmlformats.org/officeDocument/2006/relationships/hyperlink" Target="http://baimao.ru/index.php?option=com_content&amp;view=article&amp;id=178&amp;Itemid=25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lligraphy-expo.com/participants/Yuan_Pu/kalligrafiya-i-zdorov_e" TargetMode="External"/><Relationship Id="rId11" Type="http://schemas.openxmlformats.org/officeDocument/2006/relationships/hyperlink" Target="http://dveimperii.ru/prepodavateli-kluba" TargetMode="External"/><Relationship Id="rId5" Type="http://schemas.openxmlformats.org/officeDocument/2006/relationships/hyperlink" Target="http://calligraphy-expo.com/participants/Henry_S_R_Kao/shufa-kitayskoe-kalligraficheskoe-pis_mo-kkp-dlya-fizicheskoy-i-povedencheskoy-terapii" TargetMode="External"/><Relationship Id="rId15" Type="http://schemas.openxmlformats.org/officeDocument/2006/relationships/hyperlink" Target="https://mediengeschichte.dnb.de/DBSMZBN/Content/EN/SoundsSymbolsScript/01-chinesisches-bambusbuch.html" TargetMode="External"/><Relationship Id="rId10" Type="http://schemas.openxmlformats.org/officeDocument/2006/relationships/hyperlink" Target="https://www.comuseum.com/calligraphy/masters/" TargetMode="External"/><Relationship Id="rId19" Type="http://schemas.openxmlformats.org/officeDocument/2006/relationships/hyperlink" Target="https://dveimperii.com/teach/control/lesson/view/id/4209617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://www.udzi.ru/kultura/kalligrafija/kitajskaja_kalligrafija" TargetMode="External"/><Relationship Id="rId14" Type="http://schemas.openxmlformats.org/officeDocument/2006/relationships/hyperlink" Target="https://www.metmuseum.org/ru/art/collec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3.jpeg"/><Relationship Id="rId4" Type="http://schemas.openxmlformats.org/officeDocument/2006/relationships/image" Target="../media/image9.jpe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2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3.jpe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7.jpe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>
            <a:extLst>
              <a:ext uri="{FF2B5EF4-FFF2-40B4-BE49-F238E27FC236}">
                <a16:creationId xmlns:a16="http://schemas.microsoft.com/office/drawing/2014/main" id="{C30D8FA7-07E5-431B-9A9D-24382C801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737645" y="0"/>
            <a:ext cx="24701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CEE0B2-347B-4632-9278-50F02207712C}"/>
              </a:ext>
            </a:extLst>
          </p:cNvPr>
          <p:cNvSpPr txBox="1"/>
          <p:nvPr/>
        </p:nvSpPr>
        <p:spPr>
          <a:xfrm>
            <a:off x="407185" y="124282"/>
            <a:ext cx="7927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Кольчугинского района Владимирской области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МБУДО «ЦВР» г. Кольчугино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39EBBF-25B4-4E12-B95A-50F7E82590B5}"/>
              </a:ext>
            </a:extLst>
          </p:cNvPr>
          <p:cNvSpPr/>
          <p:nvPr/>
        </p:nvSpPr>
        <p:spPr>
          <a:xfrm>
            <a:off x="1801091" y="2274655"/>
            <a:ext cx="5541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«Место китайской каллиграфии в культуре и искусстве современности»</a:t>
            </a:r>
          </a:p>
        </p:txBody>
      </p:sp>
      <p:sp>
        <p:nvSpPr>
          <p:cNvPr id="17" name="矩形 7">
            <a:extLst>
              <a:ext uri="{FF2B5EF4-FFF2-40B4-BE49-F238E27FC236}">
                <a16:creationId xmlns:a16="http://schemas.microsoft.com/office/drawing/2014/main" id="{8EB2A2C5-92EE-48FA-AE3E-EC0CA99F9A8A}"/>
              </a:ext>
            </a:extLst>
          </p:cNvPr>
          <p:cNvSpPr/>
          <p:nvPr/>
        </p:nvSpPr>
        <p:spPr>
          <a:xfrm>
            <a:off x="0" y="4341495"/>
            <a:ext cx="4572000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8" name="矩形 30">
            <a:extLst>
              <a:ext uri="{FF2B5EF4-FFF2-40B4-BE49-F238E27FC236}">
                <a16:creationId xmlns:a16="http://schemas.microsoft.com/office/drawing/2014/main" id="{7718D4A3-7473-42D2-9E99-65ED09B96AED}"/>
              </a:ext>
            </a:extLst>
          </p:cNvPr>
          <p:cNvSpPr/>
          <p:nvPr/>
        </p:nvSpPr>
        <p:spPr>
          <a:xfrm>
            <a:off x="8604250" y="4341495"/>
            <a:ext cx="539749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E36F94-1944-4A1C-8CB0-5EA3841317F8}"/>
              </a:ext>
            </a:extLst>
          </p:cNvPr>
          <p:cNvSpPr txBox="1"/>
          <p:nvPr/>
        </p:nvSpPr>
        <p:spPr>
          <a:xfrm>
            <a:off x="4653025" y="4342110"/>
            <a:ext cx="41692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      Крутякова Оксана Рашитовна</a:t>
            </a:r>
          </a:p>
          <a:p>
            <a:endParaRPr lang="ru-RU" dirty="0"/>
          </a:p>
        </p:txBody>
      </p:sp>
      <p:pic>
        <p:nvPicPr>
          <p:cNvPr id="20" name="图片 32">
            <a:extLst>
              <a:ext uri="{FF2B5EF4-FFF2-40B4-BE49-F238E27FC236}">
                <a16:creationId xmlns:a16="http://schemas.microsoft.com/office/drawing/2014/main" id="{8F31785D-D3FE-4D58-8043-1EFC45B614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t="10867" r="51891" b="52858"/>
          <a:stretch>
            <a:fillRect/>
          </a:stretch>
        </p:blipFill>
        <p:spPr bwMode="auto">
          <a:xfrm flipH="1">
            <a:off x="7617470" y="2946569"/>
            <a:ext cx="717563" cy="78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8">
            <a:extLst>
              <a:ext uri="{FF2B5EF4-FFF2-40B4-BE49-F238E27FC236}">
                <a16:creationId xmlns:a16="http://schemas.microsoft.com/office/drawing/2014/main" id="{9F2D5F4A-5FF6-4828-B215-902FC16C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8" r="50146"/>
          <a:stretch>
            <a:fillRect/>
          </a:stretch>
        </p:blipFill>
        <p:spPr bwMode="auto">
          <a:xfrm>
            <a:off x="-1667805" y="3770298"/>
            <a:ext cx="3208020" cy="286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EDEDD39-5ADE-0D2C-F163-DB9533A51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398612"/>
              </p:ext>
            </p:extLst>
          </p:nvPr>
        </p:nvGraphicFramePr>
        <p:xfrm>
          <a:off x="2114341" y="1348497"/>
          <a:ext cx="451353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3535">
                  <a:extLst>
                    <a:ext uri="{9D8B030D-6E8A-4147-A177-3AD203B41FA5}">
                      <a16:colId xmlns:a16="http://schemas.microsoft.com/office/drawing/2014/main" val="38283477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0" i="1" dirty="0">
                          <a:solidFill>
                            <a:schemeClr val="tx1"/>
                          </a:solidFill>
                        </a:rPr>
                        <a:t>Исследовательский проект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80978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1142 L 0.18194 -0.4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9" y="-21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五边形 12"/>
          <p:cNvSpPr/>
          <p:nvPr/>
        </p:nvSpPr>
        <p:spPr>
          <a:xfrm>
            <a:off x="2016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7172" name="图片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8236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>
            <a:off x="363490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7174" name="文本框 9"/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  <p:sp>
        <p:nvSpPr>
          <p:cNvPr id="11" name="椭圆 10"/>
          <p:cNvSpPr/>
          <p:nvPr/>
        </p:nvSpPr>
        <p:spPr>
          <a:xfrm>
            <a:off x="397780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1" name="矩形 20"/>
          <p:cNvSpPr/>
          <p:nvPr/>
        </p:nvSpPr>
        <p:spPr>
          <a:xfrm>
            <a:off x="166687" y="1164599"/>
            <a:ext cx="5883593" cy="234371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41909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264" b="1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Гармония духа и состояние движения – это то общее, что связывает живопись и каллиграфию. Здесь каллиграфия – искусство идеального духа, великий символ развитой, гармоничной и эстетичной личности. Национальная живопись Китая уникальна хотя бы тем, что в списке ее задач нет передачи полного сходства с изображаемым предметом. Ее цель - скорее, воссоздать образ, упрощенный и символичный. Точно также когда-то был создан и иероглиф: основа иероглифа -  рисунок, который максимально упростили для написания. </a:t>
            </a:r>
            <a:endParaRPr lang="zh-CN" altLang="en-US" sz="1264" i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16" y="4189095"/>
            <a:ext cx="9141984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01536-FDAF-4715-B69E-6B1B8DFC8863}"/>
              </a:ext>
            </a:extLst>
          </p:cNvPr>
          <p:cNvSpPr txBox="1"/>
          <p:nvPr/>
        </p:nvSpPr>
        <p:spPr>
          <a:xfrm>
            <a:off x="822399" y="581502"/>
            <a:ext cx="4294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ЖИВОПИСЬ-КАЛЛИГРАФИЯ-ПОЭЗИЯ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FEC50-22DF-491A-B685-01AE17ED8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412" y="1161577"/>
            <a:ext cx="1492776" cy="2538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674ED-A45E-43AB-A5C2-7965A05E3D7F}"/>
              </a:ext>
            </a:extLst>
          </p:cNvPr>
          <p:cNvSpPr txBox="1"/>
          <p:nvPr/>
        </p:nvSpPr>
        <p:spPr>
          <a:xfrm>
            <a:off x="231458" y="3742437"/>
            <a:ext cx="2329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Вэнь Чженмин. </a:t>
            </a:r>
            <a:r>
              <a:rPr lang="ru-RU" sz="1200" dirty="0"/>
              <a:t>Пейзаж. Цао-шу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4E367-F125-4950-A65A-B49FAA4910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018" y="1152198"/>
            <a:ext cx="1492776" cy="25627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97274-EDEC-41FF-A8AF-69420D233C33}"/>
              </a:ext>
            </a:extLst>
          </p:cNvPr>
          <p:cNvSpPr/>
          <p:nvPr/>
        </p:nvSpPr>
        <p:spPr>
          <a:xfrm>
            <a:off x="2554488" y="3758392"/>
            <a:ext cx="2256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Чжэн Баньцяо. </a:t>
            </a:r>
            <a:r>
              <a:rPr lang="ru-RU" sz="1200" dirty="0"/>
              <a:t>Бамбук. Цао-шу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1DF3FB-25A0-438A-AA2D-800EBA07F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274" y="1320284"/>
            <a:ext cx="2865724" cy="22209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94CBEA-4A4D-418C-8624-2DE2E5AE4169}"/>
              </a:ext>
            </a:extLst>
          </p:cNvPr>
          <p:cNvSpPr/>
          <p:nvPr/>
        </p:nvSpPr>
        <p:spPr>
          <a:xfrm>
            <a:off x="5182818" y="3743946"/>
            <a:ext cx="2456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Цзинь Нун. </a:t>
            </a:r>
            <a:r>
              <a:rPr lang="ru-RU" sz="1200" dirty="0"/>
              <a:t>Ива. Письмо цишу</a:t>
            </a: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id="{13E76BCB-F9DE-4E58-9C38-254F6DC6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945818" y="-9120"/>
            <a:ext cx="2196166" cy="263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1">
            <a:extLst>
              <a:ext uri="{FF2B5EF4-FFF2-40B4-BE49-F238E27FC236}">
                <a16:creationId xmlns:a16="http://schemas.microsoft.com/office/drawing/2014/main" id="{C1C97910-32E1-481B-A7DE-04583164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544" y="2407920"/>
            <a:ext cx="1420285" cy="170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88578-B63A-4BDB-9123-99483EE0553F}"/>
              </a:ext>
            </a:extLst>
          </p:cNvPr>
          <p:cNvSpPr txBox="1"/>
          <p:nvPr/>
        </p:nvSpPr>
        <p:spPr>
          <a:xfrm>
            <a:off x="166686" y="4191627"/>
            <a:ext cx="87639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Искусство сочетать живопись, поэзию и каллиграфию в одном произведении получило название </a:t>
            </a:r>
            <a:r>
              <a:rPr lang="ru-RU" sz="1200" i="1" dirty="0">
                <a:solidFill>
                  <a:schemeClr val="bg1"/>
                </a:solidFill>
              </a:rPr>
              <a:t>исян</a:t>
            </a:r>
            <a:r>
              <a:rPr lang="ru-RU" sz="1200" dirty="0">
                <a:solidFill>
                  <a:schemeClr val="bg1"/>
                </a:solidFill>
              </a:rPr>
              <a:t> — «образ вдохновенной мысли». Того, кто в совершенстве владел искусством исян, называли мастером санъцзюэ, т. е. мастером «трех совершенств»</a:t>
            </a:r>
          </a:p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4398EB-25C2-4399-9217-D1B579ED32E0}"/>
              </a:ext>
            </a:extLst>
          </p:cNvPr>
          <p:cNvSpPr txBox="1"/>
          <p:nvPr/>
        </p:nvSpPr>
        <p:spPr>
          <a:xfrm>
            <a:off x="68580" y="4831080"/>
            <a:ext cx="38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57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17284E-7 L -0.15538 -0.001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15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1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1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1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1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1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1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1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4" grpId="0"/>
      <p:bldP spid="7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五边形 12"/>
          <p:cNvSpPr/>
          <p:nvPr/>
        </p:nvSpPr>
        <p:spPr>
          <a:xfrm>
            <a:off x="2016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7172" name="图片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8236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>
            <a:off x="363490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7174" name="文本框 9"/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  <p:sp>
        <p:nvSpPr>
          <p:cNvPr id="11" name="椭圆 10"/>
          <p:cNvSpPr/>
          <p:nvPr/>
        </p:nvSpPr>
        <p:spPr>
          <a:xfrm>
            <a:off x="397780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5" name="矩形 24"/>
          <p:cNvSpPr/>
          <p:nvPr/>
        </p:nvSpPr>
        <p:spPr>
          <a:xfrm>
            <a:off x="2016" y="4189095"/>
            <a:ext cx="9141984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01536-FDAF-4715-B69E-6B1B8DFC8863}"/>
              </a:ext>
            </a:extLst>
          </p:cNvPr>
          <p:cNvSpPr txBox="1"/>
          <p:nvPr/>
        </p:nvSpPr>
        <p:spPr>
          <a:xfrm>
            <a:off x="775405" y="586799"/>
            <a:ext cx="4778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СОВРЕМЕННОСТЬ И КАЛЛИГРАФИЯ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FEC50-22DF-491A-B685-01AE17ED8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294" y="1254256"/>
            <a:ext cx="1492776" cy="237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674ED-A45E-43AB-A5C2-7965A05E3D7F}"/>
              </a:ext>
            </a:extLst>
          </p:cNvPr>
          <p:cNvSpPr txBox="1"/>
          <p:nvPr/>
        </p:nvSpPr>
        <p:spPr>
          <a:xfrm>
            <a:off x="591563" y="3681009"/>
            <a:ext cx="1115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Чэнь Фэнсянь </a:t>
            </a:r>
          </a:p>
          <a:p>
            <a:pPr algn="ctr"/>
            <a:r>
              <a:rPr lang="ru-RU" sz="1100" dirty="0"/>
              <a:t>Рыба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4E367-F125-4950-A65A-B49FAA4910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0498" y="1252871"/>
            <a:ext cx="1609022" cy="237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97274-EDEC-41FF-A8AF-69420D233C33}"/>
              </a:ext>
            </a:extLst>
          </p:cNvPr>
          <p:cNvSpPr/>
          <p:nvPr/>
        </p:nvSpPr>
        <p:spPr>
          <a:xfrm>
            <a:off x="2434527" y="3675185"/>
            <a:ext cx="11153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Му Юйчунь </a:t>
            </a:r>
            <a:r>
              <a:rPr lang="ru-RU" sz="1100" dirty="0"/>
              <a:t>Танец. Синцао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1DF3FB-25A0-438A-AA2D-800EBA07F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743" y="1246802"/>
            <a:ext cx="1534811" cy="2375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94CBEA-4A4D-418C-8624-2DE2E5AE4169}"/>
              </a:ext>
            </a:extLst>
          </p:cNvPr>
          <p:cNvSpPr/>
          <p:nvPr/>
        </p:nvSpPr>
        <p:spPr>
          <a:xfrm>
            <a:off x="4514000" y="3681632"/>
            <a:ext cx="11153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Наумова Юлия </a:t>
            </a:r>
          </a:p>
          <a:p>
            <a:r>
              <a:rPr lang="ru-RU" sz="1100" dirty="0"/>
              <a:t>Пионы. Цао-шу</a:t>
            </a: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id="{13E76BCB-F9DE-4E58-9C38-254F6DC6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945818" y="-9120"/>
            <a:ext cx="2196166" cy="263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88578-B63A-4BDB-9123-99483EE0553F}"/>
              </a:ext>
            </a:extLst>
          </p:cNvPr>
          <p:cNvSpPr txBox="1"/>
          <p:nvPr/>
        </p:nvSpPr>
        <p:spPr>
          <a:xfrm>
            <a:off x="166686" y="4191627"/>
            <a:ext cx="8763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Современная каллиграфия впитала в себя опыт всех предшествующих веков становления каллиграфии как самостоятельного направления в художественной культуре Китая и все также нуждается в новых путях развития. </a:t>
            </a:r>
            <a:endParaRPr lang="ru-RU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65AF91-E7C8-4000-8CBF-56F49F277F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8982" y="2334772"/>
            <a:ext cx="2641785" cy="1248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156FB49-33B7-4F14-BFB3-E8AE6F425A64}"/>
              </a:ext>
            </a:extLst>
          </p:cNvPr>
          <p:cNvSpPr/>
          <p:nvPr/>
        </p:nvSpPr>
        <p:spPr>
          <a:xfrm>
            <a:off x="6198982" y="3690009"/>
            <a:ext cx="26417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/>
              <a:t>Виногродский Б.Б. </a:t>
            </a:r>
            <a:r>
              <a:rPr lang="ru-RU" sz="1100" dirty="0"/>
              <a:t>Когда на Пути всё происходит само собой.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8A4D7B-A1DC-4F94-9C87-4CAC524B81A4}"/>
              </a:ext>
            </a:extLst>
          </p:cNvPr>
          <p:cNvSpPr txBox="1"/>
          <p:nvPr/>
        </p:nvSpPr>
        <p:spPr>
          <a:xfrm>
            <a:off x="68580" y="4831080"/>
            <a:ext cx="396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5158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3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C1B7373-5EF6-4292-A368-476D914C67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588" y="1336996"/>
            <a:ext cx="2734913" cy="370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10B5B1-91F7-471E-9935-8338FB911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03" y="1336997"/>
            <a:ext cx="2200260" cy="370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4">
            <a:extLst>
              <a:ext uri="{FF2B5EF4-FFF2-40B4-BE49-F238E27FC236}">
                <a16:creationId xmlns:a16="http://schemas.microsoft.com/office/drawing/2014/main" id="{A0EE5536-561A-4CA5-936F-484C3EC2DBB8}"/>
              </a:ext>
            </a:extLst>
          </p:cNvPr>
          <p:cNvSpPr/>
          <p:nvPr/>
        </p:nvSpPr>
        <p:spPr>
          <a:xfrm>
            <a:off x="7139464" y="4052571"/>
            <a:ext cx="2004536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26" name="图片 22">
            <a:extLst>
              <a:ext uri="{FF2B5EF4-FFF2-40B4-BE49-F238E27FC236}">
                <a16:creationId xmlns:a16="http://schemas.microsoft.com/office/drawing/2014/main" id="{A9FC1F3E-0EA6-45CF-8970-FD6F8A48B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9928" y="3221795"/>
            <a:ext cx="1655762" cy="165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69">
            <a:extLst>
              <a:ext uri="{FF2B5EF4-FFF2-40B4-BE49-F238E27FC236}">
                <a16:creationId xmlns:a16="http://schemas.microsoft.com/office/drawing/2014/main" id="{B63AA930-E431-4EC1-AFD3-BF674B86F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123">
            <a:off x="5777293" y="169457"/>
            <a:ext cx="1192971" cy="74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id="{457856F4-5E89-4C24-8C4D-5E8677C41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673850" y="-3097"/>
            <a:ext cx="24701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1811FB-A0E9-4AB8-9D47-52B0AC25CD1B}"/>
              </a:ext>
            </a:extLst>
          </p:cNvPr>
          <p:cNvSpPr txBox="1"/>
          <p:nvPr/>
        </p:nvSpPr>
        <p:spPr>
          <a:xfrm>
            <a:off x="68580" y="4831080"/>
            <a:ext cx="435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31" name="五边形 23">
            <a:extLst>
              <a:ext uri="{FF2B5EF4-FFF2-40B4-BE49-F238E27FC236}">
                <a16:creationId xmlns:a16="http://schemas.microsoft.com/office/drawing/2014/main" id="{5CFABE59-8B00-405D-8408-22213EDBC296}"/>
              </a:ext>
            </a:extLst>
          </p:cNvPr>
          <p:cNvSpPr/>
          <p:nvPr/>
        </p:nvSpPr>
        <p:spPr>
          <a:xfrm>
            <a:off x="-1990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 dirty="0"/>
          </a:p>
        </p:txBody>
      </p:sp>
      <p:sp>
        <p:nvSpPr>
          <p:cNvPr id="32" name="椭圆 8">
            <a:extLst>
              <a:ext uri="{FF2B5EF4-FFF2-40B4-BE49-F238E27FC236}">
                <a16:creationId xmlns:a16="http://schemas.microsoft.com/office/drawing/2014/main" id="{9AAEC27B-93E0-4246-94BA-7780E7AEAEB8}"/>
              </a:ext>
            </a:extLst>
          </p:cNvPr>
          <p:cNvSpPr/>
          <p:nvPr/>
        </p:nvSpPr>
        <p:spPr>
          <a:xfrm>
            <a:off x="363490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33" name="椭圆 10">
            <a:extLst>
              <a:ext uri="{FF2B5EF4-FFF2-40B4-BE49-F238E27FC236}">
                <a16:creationId xmlns:a16="http://schemas.microsoft.com/office/drawing/2014/main" id="{B1FECB28-869A-4194-A71E-A89E11F2B85B}"/>
              </a:ext>
            </a:extLst>
          </p:cNvPr>
          <p:cNvSpPr/>
          <p:nvPr/>
        </p:nvSpPr>
        <p:spPr>
          <a:xfrm>
            <a:off x="397780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692AEF-8ADF-40E9-A3F8-4D3DE4060644}"/>
              </a:ext>
            </a:extLst>
          </p:cNvPr>
          <p:cNvSpPr txBox="1"/>
          <p:nvPr/>
        </p:nvSpPr>
        <p:spPr>
          <a:xfrm>
            <a:off x="775405" y="586799"/>
            <a:ext cx="4778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СОВРЕМЕННОСТЬ И КАЛЛИГРАФИЯ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E4BDF8-34B1-4E7A-9AE4-D1528DC1E3C7}"/>
              </a:ext>
            </a:extLst>
          </p:cNvPr>
          <p:cNvSpPr txBox="1"/>
          <p:nvPr/>
        </p:nvSpPr>
        <p:spPr>
          <a:xfrm>
            <a:off x="118310" y="2151102"/>
            <a:ext cx="126378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Дун Цичан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Серия «8 осенних видов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Пейзаж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Рисовая бумага, тушь, кисть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Многоплановая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Сухая кисть, затирания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Син-шу</a:t>
            </a:r>
          </a:p>
          <a:p>
            <a:endParaRPr lang="ru-RU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0357054A-9245-413F-A7FA-F2D0FB36E174}"/>
              </a:ext>
            </a:extLst>
          </p:cNvPr>
          <p:cNvSpPr txBox="1"/>
          <p:nvPr/>
        </p:nvSpPr>
        <p:spPr>
          <a:xfrm>
            <a:off x="6649222" y="2151102"/>
            <a:ext cx="165576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Наумова Юлия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Пейзаж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Пейзаж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Рисовая бумага, тушь, кисть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Многоплановая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Мокрая кисть</a:t>
            </a:r>
          </a:p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Цао-шу</a:t>
            </a:r>
            <a:endParaRPr lang="ru-RU" dirty="0"/>
          </a:p>
        </p:txBody>
      </p:sp>
      <p:sp>
        <p:nvSpPr>
          <p:cNvPr id="15" name="文本框 9">
            <a:extLst>
              <a:ext uri="{FF2B5EF4-FFF2-40B4-BE49-F238E27FC236}">
                <a16:creationId xmlns:a16="http://schemas.microsoft.com/office/drawing/2014/main" id="{ACFDF15D-7947-42D6-983F-E50945428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225299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五边形 20"/>
          <p:cNvSpPr/>
          <p:nvPr/>
        </p:nvSpPr>
        <p:spPr>
          <a:xfrm>
            <a:off x="-4759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5124" name="图片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1461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4189095"/>
            <a:ext cx="632460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8" name="矩形 7"/>
          <p:cNvSpPr/>
          <p:nvPr/>
        </p:nvSpPr>
        <p:spPr>
          <a:xfrm>
            <a:off x="7170420" y="4183618"/>
            <a:ext cx="1973580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0" name="椭圆 9"/>
          <p:cNvSpPr/>
          <p:nvPr/>
        </p:nvSpPr>
        <p:spPr>
          <a:xfrm>
            <a:off x="356715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2" name="椭圆 11"/>
          <p:cNvSpPr/>
          <p:nvPr/>
        </p:nvSpPr>
        <p:spPr>
          <a:xfrm>
            <a:off x="391005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19" name="图片 69">
            <a:extLst>
              <a:ext uri="{FF2B5EF4-FFF2-40B4-BE49-F238E27FC236}">
                <a16:creationId xmlns:a16="http://schemas.microsoft.com/office/drawing/2014/main" id="{682A5553-6A79-4E72-9013-C9684F003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843509"/>
            <a:ext cx="1607376" cy="108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2">
            <a:extLst>
              <a:ext uri="{FF2B5EF4-FFF2-40B4-BE49-F238E27FC236}">
                <a16:creationId xmlns:a16="http://schemas.microsoft.com/office/drawing/2014/main" id="{850BB79C-E807-48D4-BE41-BCBD5BA0D7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12311" r="9683" b="51414"/>
          <a:stretch>
            <a:fillRect/>
          </a:stretch>
        </p:blipFill>
        <p:spPr bwMode="auto">
          <a:xfrm>
            <a:off x="7801136" y="264319"/>
            <a:ext cx="90439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E4179-1C90-4967-9069-C54B34B3E36F}"/>
              </a:ext>
            </a:extLst>
          </p:cNvPr>
          <p:cNvSpPr txBox="1"/>
          <p:nvPr/>
        </p:nvSpPr>
        <p:spPr>
          <a:xfrm>
            <a:off x="860170" y="602188"/>
            <a:ext cx="49385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«ЧЕТЫРЕ ДРАГОЦЕННОСТИ»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4FBAB-BE32-4917-B5E8-D5CED76BE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8" y="1237457"/>
            <a:ext cx="2681987" cy="1676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42186F-8B69-4633-83B4-B0CDB66FD34D}"/>
              </a:ext>
            </a:extLst>
          </p:cNvPr>
          <p:cNvSpPr txBox="1"/>
          <p:nvPr/>
        </p:nvSpPr>
        <p:spPr>
          <a:xfrm>
            <a:off x="2934226" y="1178242"/>
            <a:ext cx="517397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Рабочее место каллиграфа – место священнодействия, и обставлено оно должно быть соответственно, поэтому здесь мы можем наблюдать прямую преемственность с каллиграфией Древнего Китая.</a:t>
            </a:r>
          </a:p>
          <a:p>
            <a:endParaRPr lang="ru-RU" sz="1600" dirty="0"/>
          </a:p>
          <a:p>
            <a:r>
              <a:rPr lang="ru-RU" sz="1600" dirty="0"/>
              <a:t>Еще в Древнем Китае существовало выражение </a:t>
            </a:r>
          </a:p>
          <a:p>
            <a:r>
              <a:rPr lang="ru-RU" sz="1600" dirty="0"/>
              <a:t>文房四宝 «</a:t>
            </a:r>
            <a:r>
              <a:rPr lang="ru-RU" sz="1600" i="1" dirty="0"/>
              <a:t>вэньфан сы бао</a:t>
            </a:r>
            <a:r>
              <a:rPr lang="ru-RU" sz="1600" dirty="0"/>
              <a:t>», что дословно обозначает «четыре драгоценности кабинета ученого [мужа]». Это означает четыре обязательных для каллиграфии предмета: кисти 笔 (</a:t>
            </a:r>
            <a:r>
              <a:rPr lang="ru-RU" sz="1600" i="1" dirty="0"/>
              <a:t>би</a:t>
            </a:r>
            <a:r>
              <a:rPr lang="ru-RU" sz="1600" dirty="0"/>
              <a:t>), туши 墨(</a:t>
            </a:r>
            <a:r>
              <a:rPr lang="ru-RU" sz="1600" i="1" dirty="0"/>
              <a:t>мо</a:t>
            </a:r>
            <a:r>
              <a:rPr lang="ru-RU" sz="1600" dirty="0"/>
              <a:t>), бумаги 纸(</a:t>
            </a:r>
            <a:r>
              <a:rPr lang="ru-RU" sz="1600" i="1" dirty="0"/>
              <a:t>чжи</a:t>
            </a:r>
            <a:r>
              <a:rPr lang="ru-RU" sz="1600" dirty="0"/>
              <a:t>) и тушечницы 砚(</a:t>
            </a:r>
            <a:r>
              <a:rPr lang="ru-RU" sz="1600" i="1" dirty="0"/>
              <a:t>янь</a:t>
            </a:r>
            <a:r>
              <a:rPr lang="ru-RU" sz="1600" dirty="0"/>
              <a:t>). 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9EA3C7-48D2-4A66-9B35-83500E951FA4}"/>
              </a:ext>
            </a:extLst>
          </p:cNvPr>
          <p:cNvSpPr txBox="1"/>
          <p:nvPr/>
        </p:nvSpPr>
        <p:spPr>
          <a:xfrm>
            <a:off x="555786" y="4160190"/>
            <a:ext cx="6751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Уход за принадлежностями для каллиграфии является необходимой процедурой, так как от них зависит удобство использования и аккуратность написания иероглифов.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D4C7BD-7D8C-4187-B814-F41AA216B705}"/>
              </a:ext>
            </a:extLst>
          </p:cNvPr>
          <p:cNvSpPr txBox="1"/>
          <p:nvPr/>
        </p:nvSpPr>
        <p:spPr>
          <a:xfrm>
            <a:off x="68580" y="483108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</a:p>
        </p:txBody>
      </p:sp>
      <p:sp>
        <p:nvSpPr>
          <p:cNvPr id="16" name="文本框 9">
            <a:extLst>
              <a:ext uri="{FF2B5EF4-FFF2-40B4-BE49-F238E27FC236}">
                <a16:creationId xmlns:a16="http://schemas.microsoft.com/office/drawing/2014/main" id="{F5E57D16-5744-4D29-8093-B0DB5958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88417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18976 0.0219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7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五边形 20"/>
          <p:cNvSpPr/>
          <p:nvPr/>
        </p:nvSpPr>
        <p:spPr>
          <a:xfrm>
            <a:off x="-4759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5124" name="图片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1461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0" y="4189095"/>
            <a:ext cx="555784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8" name="矩形 7"/>
          <p:cNvSpPr/>
          <p:nvPr/>
        </p:nvSpPr>
        <p:spPr>
          <a:xfrm>
            <a:off x="6612255" y="4189094"/>
            <a:ext cx="2531745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0" name="椭圆 9"/>
          <p:cNvSpPr/>
          <p:nvPr/>
        </p:nvSpPr>
        <p:spPr>
          <a:xfrm>
            <a:off x="356715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2" name="椭圆 11"/>
          <p:cNvSpPr/>
          <p:nvPr/>
        </p:nvSpPr>
        <p:spPr>
          <a:xfrm>
            <a:off x="391005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FE4179-1C90-4967-9069-C54B34B3E36F}"/>
              </a:ext>
            </a:extLst>
          </p:cNvPr>
          <p:cNvSpPr txBox="1"/>
          <p:nvPr/>
        </p:nvSpPr>
        <p:spPr>
          <a:xfrm>
            <a:off x="758670" y="587475"/>
            <a:ext cx="4610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</a:rPr>
              <a:t>СТРУКТУРА ИЕРОГЛИФА. 8 ЧЕРТ «ЮН»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28144-7B75-4CAF-B89A-0107262D6503}"/>
              </a:ext>
            </a:extLst>
          </p:cNvPr>
          <p:cNvSpPr txBox="1"/>
          <p:nvPr/>
        </p:nvSpPr>
        <p:spPr>
          <a:xfrm>
            <a:off x="6612255" y="1140589"/>
            <a:ext cx="244388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Современные </a:t>
            </a:r>
            <a:r>
              <a: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черт: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/>
              <a:t>1. </a:t>
            </a:r>
            <a:r>
              <a:rPr lang="ru-RU" b="1" dirty="0"/>
              <a:t>Хэн </a:t>
            </a:r>
            <a:r>
              <a:rPr lang="ru-RU" dirty="0"/>
              <a:t>– горизонтальная черта</a:t>
            </a:r>
          </a:p>
          <a:p>
            <a:r>
              <a:rPr lang="ru-RU" dirty="0"/>
              <a:t>2. </a:t>
            </a:r>
            <a:r>
              <a:rPr lang="ru-RU" b="1" dirty="0"/>
              <a:t>Шу</a:t>
            </a:r>
            <a:r>
              <a:rPr lang="ru-RU" dirty="0"/>
              <a:t> – вертикальная черта</a:t>
            </a:r>
          </a:p>
          <a:p>
            <a:r>
              <a:rPr lang="ru-RU" dirty="0"/>
              <a:t>3. </a:t>
            </a:r>
            <a:r>
              <a:rPr lang="ru-RU" b="1" dirty="0"/>
              <a:t>Дянь</a:t>
            </a:r>
            <a:r>
              <a:rPr lang="ru-RU" dirty="0"/>
              <a:t> – точка</a:t>
            </a:r>
          </a:p>
          <a:p>
            <a:r>
              <a:rPr lang="ru-RU" dirty="0"/>
              <a:t>4. </a:t>
            </a:r>
            <a:r>
              <a:rPr lang="ru-RU" b="1" dirty="0"/>
              <a:t>Пе</a:t>
            </a:r>
            <a:r>
              <a:rPr lang="ru-RU" dirty="0"/>
              <a:t> – откидная черта влево</a:t>
            </a:r>
          </a:p>
          <a:p>
            <a:r>
              <a:rPr lang="ru-RU" dirty="0"/>
              <a:t>5. </a:t>
            </a:r>
            <a:r>
              <a:rPr lang="ru-RU" b="1" dirty="0"/>
              <a:t>На</a:t>
            </a:r>
            <a:r>
              <a:rPr lang="ru-RU" dirty="0"/>
              <a:t> – откидная черта вправо</a:t>
            </a:r>
          </a:p>
          <a:p>
            <a:r>
              <a:rPr lang="ru-RU" dirty="0"/>
              <a:t>6. </a:t>
            </a:r>
            <a:r>
              <a:rPr lang="ru-RU" b="1" dirty="0"/>
              <a:t>Гоу</a:t>
            </a:r>
            <a:r>
              <a:rPr lang="ru-RU" dirty="0"/>
              <a:t> – крюк</a:t>
            </a:r>
          </a:p>
          <a:p>
            <a:r>
              <a:rPr lang="ru-RU" dirty="0"/>
              <a:t>7. </a:t>
            </a:r>
            <a:r>
              <a:rPr lang="ru-RU" b="1" dirty="0"/>
              <a:t>Тяо</a:t>
            </a:r>
            <a:r>
              <a:rPr lang="ru-RU" dirty="0"/>
              <a:t> – откидная черта снизу вверх</a:t>
            </a:r>
          </a:p>
          <a:p>
            <a:r>
              <a:rPr lang="ru-RU" dirty="0"/>
              <a:t>8. </a:t>
            </a:r>
            <a:r>
              <a:rPr lang="ru-RU" b="1" dirty="0"/>
              <a:t>Чжэ</a:t>
            </a:r>
            <a:r>
              <a:rPr lang="ru-RU" dirty="0"/>
              <a:t> – ломаная.</a:t>
            </a:r>
          </a:p>
          <a:p>
            <a:endParaRPr lang="ru-RU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AF30F86-457A-44A9-842B-DBB1D6E4D3C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56" y="1250837"/>
            <a:ext cx="3274695" cy="2672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567DEA-022D-4D64-8451-135E0F1544A0}"/>
              </a:ext>
            </a:extLst>
          </p:cNvPr>
          <p:cNvSpPr txBox="1"/>
          <p:nvPr/>
        </p:nvSpPr>
        <p:spPr>
          <a:xfrm>
            <a:off x="17858" y="1140589"/>
            <a:ext cx="31898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«Юнцзы бафа»</a:t>
            </a:r>
          </a:p>
          <a:p>
            <a:r>
              <a:rPr lang="ru-RU" b="1" dirty="0"/>
              <a:t>Лэ</a:t>
            </a:r>
            <a:r>
              <a:rPr lang="ru-RU" dirty="0"/>
              <a:t> - горизонтальная линия </a:t>
            </a:r>
            <a:r>
              <a:rPr lang="ru-RU" i="1" dirty="0"/>
              <a:t>хэн;</a:t>
            </a:r>
          </a:p>
          <a:p>
            <a:r>
              <a:rPr lang="ru-RU" b="1" dirty="0"/>
              <a:t>Цэ</a:t>
            </a:r>
            <a:r>
              <a:rPr lang="ru-RU" dirty="0"/>
              <a:t> - точка </a:t>
            </a:r>
            <a:r>
              <a:rPr lang="ru-RU" i="1" dirty="0"/>
              <a:t>дянь</a:t>
            </a:r>
            <a:r>
              <a:rPr lang="ru-RU" dirty="0"/>
              <a:t>;</a:t>
            </a:r>
          </a:p>
          <a:p>
            <a:r>
              <a:rPr lang="ru-RU" b="1" dirty="0"/>
              <a:t>Люэ</a:t>
            </a:r>
            <a:r>
              <a:rPr lang="ru-RU" dirty="0"/>
              <a:t> - длинная линия </a:t>
            </a:r>
            <a:r>
              <a:rPr lang="ru-RU" i="1" dirty="0"/>
              <a:t>пе</a:t>
            </a:r>
            <a:r>
              <a:rPr lang="ru-RU" dirty="0"/>
              <a:t>, сильно отклоняющаяся влево;</a:t>
            </a:r>
          </a:p>
          <a:p>
            <a:r>
              <a:rPr lang="ru-RU" b="1" dirty="0"/>
              <a:t>Ну</a:t>
            </a:r>
            <a:r>
              <a:rPr lang="ru-RU" dirty="0"/>
              <a:t> - вертикальная прямая </a:t>
            </a:r>
            <a:r>
              <a:rPr lang="ru-RU" i="1" dirty="0"/>
              <a:t>шу</a:t>
            </a:r>
            <a:r>
              <a:rPr lang="ru-RU" dirty="0"/>
              <a:t> – пишется с едва заметной кривизной;</a:t>
            </a:r>
          </a:p>
          <a:p>
            <a:r>
              <a:rPr lang="ru-RU" b="1" dirty="0"/>
              <a:t>Чжо</a:t>
            </a:r>
            <a:r>
              <a:rPr lang="ru-RU" dirty="0"/>
              <a:t> - откидная черта влево (короткая </a:t>
            </a:r>
            <a:r>
              <a:rPr lang="ru-RU" i="1" dirty="0"/>
              <a:t>пе</a:t>
            </a:r>
            <a:r>
              <a:rPr lang="ru-RU" dirty="0"/>
              <a:t>);</a:t>
            </a:r>
          </a:p>
          <a:p>
            <a:r>
              <a:rPr lang="ru-RU" b="1" dirty="0"/>
              <a:t>Чжэ</a:t>
            </a:r>
            <a:r>
              <a:rPr lang="ru-RU" dirty="0"/>
              <a:t> – откидная сверху вниз </a:t>
            </a:r>
            <a:r>
              <a:rPr lang="ru-RU" i="1" dirty="0"/>
              <a:t>на</a:t>
            </a:r>
            <a:r>
              <a:rPr lang="ru-RU" dirty="0"/>
              <a:t>, слева направо;</a:t>
            </a:r>
          </a:p>
          <a:p>
            <a:r>
              <a:rPr lang="ru-RU" b="1" dirty="0"/>
              <a:t>Цэ</a:t>
            </a:r>
            <a:r>
              <a:rPr lang="ru-RU" dirty="0"/>
              <a:t> -  откидная черта </a:t>
            </a:r>
            <a:r>
              <a:rPr lang="ru-RU" i="1" dirty="0"/>
              <a:t>тяо</a:t>
            </a:r>
            <a:r>
              <a:rPr lang="ru-RU" dirty="0"/>
              <a:t>, идущая снизу вверх;</a:t>
            </a:r>
          </a:p>
          <a:p>
            <a:r>
              <a:rPr lang="ru-RU" b="1" dirty="0"/>
              <a:t>Ти</a:t>
            </a:r>
            <a:r>
              <a:rPr lang="ru-RU" dirty="0"/>
              <a:t> – крюк </a:t>
            </a:r>
            <a:r>
              <a:rPr lang="ru-RU" i="1" dirty="0"/>
              <a:t>гоу</a:t>
            </a:r>
            <a:r>
              <a:rPr lang="ru-RU" dirty="0"/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6F8B92-DCFA-4D2E-86BC-65E808EFF40A}"/>
              </a:ext>
            </a:extLst>
          </p:cNvPr>
          <p:cNvSpPr txBox="1"/>
          <p:nvPr/>
        </p:nvSpPr>
        <p:spPr>
          <a:xfrm>
            <a:off x="68580" y="483108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</a:p>
        </p:txBody>
      </p:sp>
      <p:pic>
        <p:nvPicPr>
          <p:cNvPr id="36" name="图片 22">
            <a:extLst>
              <a:ext uri="{FF2B5EF4-FFF2-40B4-BE49-F238E27FC236}">
                <a16:creationId xmlns:a16="http://schemas.microsoft.com/office/drawing/2014/main" id="{C41D6D7A-56C5-4BE7-AA88-FBA6314591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4" t="11348" r="30951" b="52377"/>
          <a:stretch>
            <a:fillRect/>
          </a:stretch>
        </p:blipFill>
        <p:spPr bwMode="auto">
          <a:xfrm flipH="1">
            <a:off x="7816549" y="154751"/>
            <a:ext cx="90439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9">
            <a:extLst>
              <a:ext uri="{FF2B5EF4-FFF2-40B4-BE49-F238E27FC236}">
                <a16:creationId xmlns:a16="http://schemas.microsoft.com/office/drawing/2014/main" id="{9D574D9F-6C84-4A99-A020-0602D8DA6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641555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7" b="5278"/>
          <a:stretch>
            <a:fillRect/>
          </a:stretch>
        </p:blipFill>
        <p:spPr bwMode="auto">
          <a:xfrm>
            <a:off x="-3381" y="0"/>
            <a:ext cx="662225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7" t="50323" r="25388" b="13400"/>
          <a:stretch>
            <a:fillRect/>
          </a:stretch>
        </p:blipFill>
        <p:spPr bwMode="auto">
          <a:xfrm>
            <a:off x="7833359" y="264319"/>
            <a:ext cx="83153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488587-252F-4431-B7BC-512317C39F5C}"/>
              </a:ext>
            </a:extLst>
          </p:cNvPr>
          <p:cNvSpPr txBox="1"/>
          <p:nvPr/>
        </p:nvSpPr>
        <p:spPr>
          <a:xfrm>
            <a:off x="68580" y="4831080"/>
            <a:ext cx="38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</a:t>
            </a:r>
          </a:p>
        </p:txBody>
      </p:sp>
      <p:sp>
        <p:nvSpPr>
          <p:cNvPr id="15" name="五边形 23">
            <a:extLst>
              <a:ext uri="{FF2B5EF4-FFF2-40B4-BE49-F238E27FC236}">
                <a16:creationId xmlns:a16="http://schemas.microsoft.com/office/drawing/2014/main" id="{266EA0D1-19F1-434C-B37D-5B2036911ACE}"/>
              </a:ext>
            </a:extLst>
          </p:cNvPr>
          <p:cNvSpPr/>
          <p:nvPr/>
        </p:nvSpPr>
        <p:spPr>
          <a:xfrm>
            <a:off x="-1990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16" name="图片 29">
            <a:extLst>
              <a:ext uri="{FF2B5EF4-FFF2-40B4-BE49-F238E27FC236}">
                <a16:creationId xmlns:a16="http://schemas.microsoft.com/office/drawing/2014/main" id="{5A95BB37-C00A-4638-901E-E5102A2F8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4230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椭圆 26">
            <a:extLst>
              <a:ext uri="{FF2B5EF4-FFF2-40B4-BE49-F238E27FC236}">
                <a16:creationId xmlns:a16="http://schemas.microsoft.com/office/drawing/2014/main" id="{05A648CA-4D84-4075-B427-D736A1EFFDC1}"/>
              </a:ext>
            </a:extLst>
          </p:cNvPr>
          <p:cNvSpPr/>
          <p:nvPr/>
        </p:nvSpPr>
        <p:spPr>
          <a:xfrm>
            <a:off x="359484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0" name="椭圆 28">
            <a:extLst>
              <a:ext uri="{FF2B5EF4-FFF2-40B4-BE49-F238E27FC236}">
                <a16:creationId xmlns:a16="http://schemas.microsoft.com/office/drawing/2014/main" id="{B6D65303-5E4F-45B2-8AE6-6E0E5D17122D}"/>
              </a:ext>
            </a:extLst>
          </p:cNvPr>
          <p:cNvSpPr/>
          <p:nvPr/>
        </p:nvSpPr>
        <p:spPr>
          <a:xfrm>
            <a:off x="393774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AC939D-0FB3-4122-8F50-6EAEF646DE04}"/>
              </a:ext>
            </a:extLst>
          </p:cNvPr>
          <p:cNvSpPr txBox="1"/>
          <p:nvPr/>
        </p:nvSpPr>
        <p:spPr>
          <a:xfrm>
            <a:off x="789150" y="587475"/>
            <a:ext cx="4610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КАЛЛИГРАФИЯ И ЛИЧНОСТЬ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02B369-BE3F-4276-AE5E-7230BF987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40" y="1250157"/>
            <a:ext cx="1307859" cy="1307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B580D0-F86A-4D85-AEBE-78F7F91564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39" y="3568143"/>
            <a:ext cx="1340859" cy="13408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7D8448-420F-4D0E-985B-447455C35C9D}"/>
              </a:ext>
            </a:extLst>
          </p:cNvPr>
          <p:cNvSpPr txBox="1"/>
          <p:nvPr/>
        </p:nvSpPr>
        <p:spPr>
          <a:xfrm>
            <a:off x="2415540" y="1250157"/>
            <a:ext cx="6462767" cy="1292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i="1" dirty="0"/>
              <a:t>«Видеть, наблюдать, анализировать. Способность к наблюдению относится к общему восприятию формы объекта мозгом и дальнейшему анализу характеристик объекта, его природы, взаимосвязей, правил. Я пришел к выводу, что студенты, которые изучают каллиграфию, гораздо быстрее воспринимают информацию, у них очень развита внимательность. А после изучения каллиграфии их наблюдательность становится ещё лучше»              </a:t>
            </a:r>
            <a:r>
              <a:rPr lang="ru-RU" sz="1300" b="1" i="1" dirty="0"/>
              <a:t>  </a:t>
            </a:r>
            <a:r>
              <a:rPr lang="ru-RU" sz="1200" b="1" dirty="0"/>
              <a:t>Юань Пу</a:t>
            </a:r>
            <a:r>
              <a:rPr lang="ru-RU" sz="1200" dirty="0"/>
              <a:t>, преподаватель, каллиграф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CB5439-07E7-49EE-8156-F1D3221BE85B}"/>
              </a:ext>
            </a:extLst>
          </p:cNvPr>
          <p:cNvSpPr txBox="1"/>
          <p:nvPr/>
        </p:nvSpPr>
        <p:spPr>
          <a:xfrm>
            <a:off x="2413646" y="2672604"/>
            <a:ext cx="5074592" cy="127727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i="1" dirty="0"/>
              <a:t>Глубокое изучение культуры китайской цивилизации и языка невозможно без постижения каллиграфического искусства, а многолетняя практика цигун способствует виртуозному владению своим телом. Тогда кисть становится продолжением руки, а движение кисти по бумаге — продолжением дыхания.</a:t>
            </a:r>
          </a:p>
          <a:p>
            <a:pPr algn="r"/>
            <a:r>
              <a:rPr lang="ru-RU" sz="1200" b="1" dirty="0"/>
              <a:t>Виногродский Бронислав Б. </a:t>
            </a:r>
            <a:r>
              <a:rPr lang="ru-RU" sz="1200" dirty="0"/>
              <a:t>китаевед, каллиграф</a:t>
            </a:r>
            <a:endParaRPr lang="ru-RU" sz="12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A970831-DC67-4804-8849-0598961B1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645" y="2672604"/>
            <a:ext cx="1292662" cy="12926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1072D6-D40C-4547-9740-FA7AFB9B2FEA}"/>
              </a:ext>
            </a:extLst>
          </p:cNvPr>
          <p:cNvSpPr txBox="1"/>
          <p:nvPr/>
        </p:nvSpPr>
        <p:spPr>
          <a:xfrm>
            <a:off x="2413646" y="4054245"/>
            <a:ext cx="6462766" cy="10772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i="1" dirty="0"/>
              <a:t>Важна правильная посадка, правильное положение тела. Напряжение – нельзя, надо быть свободным. Правильно держать кисть. Движение должно быть не только снаружи, внутри движение.</a:t>
            </a:r>
          </a:p>
          <a:p>
            <a:pPr algn="r"/>
            <a:r>
              <a:rPr lang="ru-RU" sz="1300" i="1" dirty="0"/>
              <a:t> </a:t>
            </a:r>
            <a:r>
              <a:rPr lang="ru-RU" sz="1200" b="1" dirty="0"/>
              <a:t>Му Юйчунь</a:t>
            </a:r>
            <a:r>
              <a:rPr lang="ru-RU" sz="1200" dirty="0"/>
              <a:t>, мастер ушу, каллиграф, практик </a:t>
            </a:r>
            <a:r>
              <a:rPr lang="ru-RU" sz="1200" i="1" dirty="0"/>
              <a:t>цигун</a:t>
            </a:r>
            <a:r>
              <a:rPr lang="ru-RU" sz="1200" dirty="0"/>
              <a:t>,</a:t>
            </a:r>
            <a:r>
              <a:rPr lang="ru-RU" sz="1200" b="1" dirty="0"/>
              <a:t> </a:t>
            </a:r>
            <a:r>
              <a:rPr lang="ru-RU" sz="1200" dirty="0"/>
              <a:t>большое значение придает состоянию внутренней гармонии, духовному и физическому оздоровлению. </a:t>
            </a: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2D9A57FC-F09C-40D1-91D7-A61F7C4D8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五边形 20"/>
          <p:cNvSpPr/>
          <p:nvPr/>
        </p:nvSpPr>
        <p:spPr>
          <a:xfrm>
            <a:off x="-4762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6148" name="图片 2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1458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3385" y="3924777"/>
            <a:ext cx="555784" cy="76009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9" name="矩形 8"/>
          <p:cNvSpPr/>
          <p:nvPr/>
        </p:nvSpPr>
        <p:spPr>
          <a:xfrm>
            <a:off x="8194407" y="3924777"/>
            <a:ext cx="952976" cy="76009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0" name="椭圆 9"/>
          <p:cNvSpPr/>
          <p:nvPr/>
        </p:nvSpPr>
        <p:spPr>
          <a:xfrm>
            <a:off x="356712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2" name="椭圆 11"/>
          <p:cNvSpPr/>
          <p:nvPr/>
        </p:nvSpPr>
        <p:spPr>
          <a:xfrm>
            <a:off x="391002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3" name="矩形 12"/>
          <p:cNvSpPr/>
          <p:nvPr/>
        </p:nvSpPr>
        <p:spPr>
          <a:xfrm>
            <a:off x="956787" y="590074"/>
            <a:ext cx="43238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ВЫБОР МЕТОДА ИЗУЧЕНИЯ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EB195A-B5BF-4524-97D4-C87C7EBF8229}"/>
              </a:ext>
            </a:extLst>
          </p:cNvPr>
          <p:cNvSpPr txBox="1"/>
          <p:nvPr/>
        </p:nvSpPr>
        <p:spPr>
          <a:xfrm>
            <a:off x="578679" y="1044417"/>
            <a:ext cx="68413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Основные методы изучения каллиграфии </a:t>
            </a:r>
            <a:r>
              <a:rPr lang="ru-RU" sz="1600" b="1" i="1" dirty="0"/>
              <a:t>мосе</a:t>
            </a:r>
            <a:r>
              <a:rPr lang="ru-RU" sz="1600" dirty="0"/>
              <a:t> (копирование) и </a:t>
            </a:r>
            <a:r>
              <a:rPr lang="ru-RU" sz="1600" b="1" i="1" dirty="0"/>
              <a:t>линьсе</a:t>
            </a:r>
            <a:r>
              <a:rPr lang="ru-RU" sz="1600" dirty="0"/>
              <a:t> (воспроизведение) вместе называются </a:t>
            </a:r>
            <a:r>
              <a:rPr lang="ru-RU" sz="1600" b="1" i="1" dirty="0"/>
              <a:t>линьмо</a:t>
            </a:r>
            <a:r>
              <a:rPr lang="ru-RU" sz="1600" dirty="0"/>
              <a:t>.</a:t>
            </a:r>
          </a:p>
          <a:p>
            <a:endParaRPr lang="ru-RU" sz="1600" dirty="0"/>
          </a:p>
          <a:p>
            <a:r>
              <a:rPr lang="ru-RU" sz="1600" dirty="0"/>
              <a:t>Метод копирования </a:t>
            </a:r>
            <a:r>
              <a:rPr lang="ru-RU" sz="1600" b="1" i="1" dirty="0"/>
              <a:t>мосе</a:t>
            </a:r>
            <a:r>
              <a:rPr lang="ru-RU" sz="1600" dirty="0"/>
              <a:t>, в свою очередь, подразделяется на четыре метода:</a:t>
            </a:r>
          </a:p>
          <a:p>
            <a:r>
              <a:rPr lang="ru-RU" sz="1600" dirty="0"/>
              <a:t>1. </a:t>
            </a:r>
            <a:r>
              <a:rPr lang="ru-RU" sz="1600" b="1" i="1" dirty="0"/>
              <a:t>мосе цзысин</a:t>
            </a:r>
            <a:r>
              <a:rPr lang="ru-RU" sz="1600" b="1" dirty="0"/>
              <a:t> </a:t>
            </a:r>
            <a:r>
              <a:rPr lang="ru-RU" sz="1600" dirty="0"/>
              <a:t>– копирование иероглифа по установленному шаблону, когда иероглиф, заранее написанный на листе красным цветом, необходимо обвести черной тушью;</a:t>
            </a:r>
          </a:p>
          <a:p>
            <a:r>
              <a:rPr lang="ru-RU" sz="1600" dirty="0"/>
              <a:t>2. </a:t>
            </a:r>
            <a:r>
              <a:rPr lang="ru-RU" sz="1600" b="1" i="1" dirty="0"/>
              <a:t>фанъин</a:t>
            </a:r>
            <a:r>
              <a:rPr lang="ru-RU" sz="1600" i="1" dirty="0"/>
              <a:t> </a:t>
            </a:r>
            <a:r>
              <a:rPr lang="ru-RU" sz="1600" dirty="0"/>
              <a:t>– копирование иероглифа путем подкладывания под основной лист иероглифа-шаблона;</a:t>
            </a:r>
          </a:p>
          <a:p>
            <a:r>
              <a:rPr lang="ru-RU" sz="1600" dirty="0"/>
              <a:t>3. </a:t>
            </a:r>
            <a:r>
              <a:rPr lang="ru-RU" sz="1600" b="1" i="1" dirty="0">
                <a:solidFill>
                  <a:srgbClr val="9F0F16"/>
                </a:solidFill>
              </a:rPr>
              <a:t>шуангоу таньмо</a:t>
            </a:r>
            <a:r>
              <a:rPr lang="ru-RU" sz="1600" b="1" dirty="0">
                <a:solidFill>
                  <a:srgbClr val="9F0F16"/>
                </a:solidFill>
              </a:rPr>
              <a:t> </a:t>
            </a:r>
            <a:r>
              <a:rPr lang="ru-RU" sz="1600" dirty="0"/>
              <a:t>– заполнение двойного контура иероглифа черной тушью, при котором обучающийся сначала копирует форму иероглифа через просвечивающий верхний слой бумаги, а затем заполняет форму тушью;</a:t>
            </a:r>
          </a:p>
          <a:p>
            <a:r>
              <a:rPr lang="ru-RU" sz="1600" dirty="0"/>
              <a:t>4. </a:t>
            </a:r>
            <a:r>
              <a:rPr lang="ru-RU" sz="1600" b="1" i="1" dirty="0">
                <a:solidFill>
                  <a:srgbClr val="9F0F16"/>
                </a:solidFill>
              </a:rPr>
              <a:t>даньсянь мосе </a:t>
            </a:r>
            <a:r>
              <a:rPr lang="ru-RU" sz="1600" dirty="0"/>
              <a:t>– копирование по тонкой карандашной линии, идущей по центру будущего иероглифа, не выходя за пределы его формы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2D060B-94BE-40A0-A7F8-8FEBAF67CDC4}"/>
              </a:ext>
            </a:extLst>
          </p:cNvPr>
          <p:cNvSpPr txBox="1"/>
          <p:nvPr/>
        </p:nvSpPr>
        <p:spPr>
          <a:xfrm>
            <a:off x="68580" y="483108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</a:p>
        </p:txBody>
      </p:sp>
      <p:pic>
        <p:nvPicPr>
          <p:cNvPr id="22" name="图片 17">
            <a:extLst>
              <a:ext uri="{FF2B5EF4-FFF2-40B4-BE49-F238E27FC236}">
                <a16:creationId xmlns:a16="http://schemas.microsoft.com/office/drawing/2014/main" id="{A2AFE6B5-4453-4BD5-9EE2-2C550244A1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50323" r="4121" b="13400"/>
          <a:stretch>
            <a:fillRect/>
          </a:stretch>
        </p:blipFill>
        <p:spPr bwMode="auto">
          <a:xfrm>
            <a:off x="7780811" y="264319"/>
            <a:ext cx="90439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9">
            <a:extLst>
              <a:ext uri="{FF2B5EF4-FFF2-40B4-BE49-F238E27FC236}">
                <a16:creationId xmlns:a16="http://schemas.microsoft.com/office/drawing/2014/main" id="{8891046F-A347-44B6-8862-3B6BFB365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123">
            <a:off x="7837855" y="1836959"/>
            <a:ext cx="1192971" cy="74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9">
            <a:extLst>
              <a:ext uri="{FF2B5EF4-FFF2-40B4-BE49-F238E27FC236}">
                <a16:creationId xmlns:a16="http://schemas.microsoft.com/office/drawing/2014/main" id="{864995B0-0D01-4D01-A11B-E4CEC2450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五边形 23"/>
          <p:cNvSpPr/>
          <p:nvPr/>
        </p:nvSpPr>
        <p:spPr>
          <a:xfrm>
            <a:off x="-1990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3076" name="图片 2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4230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椭圆 26"/>
          <p:cNvSpPr/>
          <p:nvPr/>
        </p:nvSpPr>
        <p:spPr>
          <a:xfrm>
            <a:off x="359484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9" name="椭圆 28"/>
          <p:cNvSpPr/>
          <p:nvPr/>
        </p:nvSpPr>
        <p:spPr>
          <a:xfrm>
            <a:off x="393774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31" name="矩形 30"/>
          <p:cNvSpPr/>
          <p:nvPr/>
        </p:nvSpPr>
        <p:spPr>
          <a:xfrm>
            <a:off x="4" y="4189095"/>
            <a:ext cx="690087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32" name="矩形 31"/>
          <p:cNvSpPr/>
          <p:nvPr/>
        </p:nvSpPr>
        <p:spPr>
          <a:xfrm>
            <a:off x="7942422" y="4189095"/>
            <a:ext cx="1201578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3094" name="图片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3" t="10867" r="51891" b="52858"/>
          <a:stretch>
            <a:fillRect/>
          </a:stretch>
        </p:blipFill>
        <p:spPr bwMode="auto">
          <a:xfrm flipH="1">
            <a:off x="7944786" y="302895"/>
            <a:ext cx="83973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E54103-867A-4255-A358-AF64BF10E6D7}"/>
              </a:ext>
            </a:extLst>
          </p:cNvPr>
          <p:cNvSpPr txBox="1"/>
          <p:nvPr/>
        </p:nvSpPr>
        <p:spPr>
          <a:xfrm>
            <a:off x="789149" y="587475"/>
            <a:ext cx="47469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ЭКСПЕРИМЕНТ «ЮНЫЙ КАЛЛИГРАФ»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2B89B7-B910-4C3B-B58D-68D7A4FAD27C}"/>
              </a:ext>
            </a:extLst>
          </p:cNvPr>
          <p:cNvSpPr txBox="1"/>
          <p:nvPr/>
        </p:nvSpPr>
        <p:spPr>
          <a:xfrm>
            <a:off x="68580" y="483108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67FB2-14B5-42FF-8660-0AE018D56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14" y="3299992"/>
            <a:ext cx="1168689" cy="1606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B53F8-E60A-4879-ABF9-D81E31656F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2" y="1209198"/>
            <a:ext cx="2034678" cy="2510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7643D-CA21-43E4-A965-6DEEE7B58B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561" y="1128549"/>
            <a:ext cx="1782088" cy="2302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C7F44-268F-41B0-A6D9-B44A2F2B91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30" y="2530631"/>
            <a:ext cx="1644392" cy="2427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1E6EDC-DCCB-4719-AE32-DAA8E9898D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57" y="1209198"/>
            <a:ext cx="1631399" cy="2377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B330FB78-3248-4BE7-89D6-F303ACBB1A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"/>
          <a:stretch>
            <a:fillRect/>
          </a:stretch>
        </p:blipFill>
        <p:spPr bwMode="auto">
          <a:xfrm>
            <a:off x="6493967" y="3970102"/>
            <a:ext cx="1645920" cy="102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97233D-9227-404E-AD7D-B16D776A7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965" y="3044816"/>
            <a:ext cx="1292124" cy="17957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文本框 9">
            <a:extLst>
              <a:ext uri="{FF2B5EF4-FFF2-40B4-BE49-F238E27FC236}">
                <a16:creationId xmlns:a16="http://schemas.microsoft.com/office/drawing/2014/main" id="{ABC7C988-FDBF-4CC8-A0B8-3D608A390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五边形 23"/>
          <p:cNvSpPr/>
          <p:nvPr/>
        </p:nvSpPr>
        <p:spPr>
          <a:xfrm>
            <a:off x="-1990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 dirty="0"/>
          </a:p>
        </p:txBody>
      </p:sp>
      <p:sp>
        <p:nvSpPr>
          <p:cNvPr id="27" name="椭圆 26"/>
          <p:cNvSpPr/>
          <p:nvPr/>
        </p:nvSpPr>
        <p:spPr>
          <a:xfrm>
            <a:off x="359484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9" name="椭圆 28"/>
          <p:cNvSpPr/>
          <p:nvPr/>
        </p:nvSpPr>
        <p:spPr>
          <a:xfrm>
            <a:off x="393774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31" name="矩形 30"/>
          <p:cNvSpPr/>
          <p:nvPr/>
        </p:nvSpPr>
        <p:spPr>
          <a:xfrm>
            <a:off x="3" y="4189095"/>
            <a:ext cx="1949299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68B02966-AFF5-4DF0-89BA-A8E2BB97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3"/>
          <a:stretch>
            <a:fillRect/>
          </a:stretch>
        </p:blipFill>
        <p:spPr bwMode="auto">
          <a:xfrm>
            <a:off x="8777749" y="1250156"/>
            <a:ext cx="6908818" cy="37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034CF2-2120-42F5-839A-F364DF964541}"/>
              </a:ext>
            </a:extLst>
          </p:cNvPr>
          <p:cNvSpPr txBox="1"/>
          <p:nvPr/>
        </p:nvSpPr>
        <p:spPr>
          <a:xfrm>
            <a:off x="799539" y="558642"/>
            <a:ext cx="321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ЗАКЛЮЧЕНИЕ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8DD8A2-D41D-474E-B92A-AE656A03327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3197">
            <a:off x="517802" y="1722161"/>
            <a:ext cx="1476946" cy="2164268"/>
          </a:xfrm>
          <a:prstGeom prst="rect">
            <a:avLst/>
          </a:prstGeom>
        </p:spPr>
      </p:pic>
      <p:pic>
        <p:nvPicPr>
          <p:cNvPr id="3076" name="图片 2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62803" y="-405764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F72072CE-13B1-4D0D-A572-D53C677EBB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4" t="11348" r="30951" b="52377"/>
          <a:stretch>
            <a:fillRect/>
          </a:stretch>
        </p:blipFill>
        <p:spPr bwMode="auto">
          <a:xfrm flipH="1">
            <a:off x="7986315" y="152723"/>
            <a:ext cx="88634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56CF30-EC88-419A-9F63-8947BA139B87}"/>
              </a:ext>
            </a:extLst>
          </p:cNvPr>
          <p:cNvSpPr txBox="1"/>
          <p:nvPr/>
        </p:nvSpPr>
        <p:spPr>
          <a:xfrm>
            <a:off x="68580" y="483108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</a:t>
            </a: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6273284F-7734-47F8-80B4-75697EB4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98F25F-014E-4EF5-9E00-5B6C69CF0A11}"/>
              </a:ext>
            </a:extLst>
          </p:cNvPr>
          <p:cNvSpPr txBox="1"/>
          <p:nvPr/>
        </p:nvSpPr>
        <p:spPr>
          <a:xfrm>
            <a:off x="2882878" y="1504047"/>
            <a:ext cx="62611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Согласно поставленным задачам в данной исследовательской работе:</a:t>
            </a:r>
          </a:p>
          <a:p>
            <a:pPr lvl="0"/>
            <a:endParaRPr lang="ru-RU" b="1" dirty="0"/>
          </a:p>
          <a:p>
            <a:r>
              <a:rPr lang="ru-RU" i="1" dirty="0"/>
              <a:t>Исследована история и особенности развития каллиграфии, а также творчество мастеров Древнего Китая.</a:t>
            </a:r>
          </a:p>
          <a:p>
            <a:r>
              <a:rPr lang="ru-RU" i="1" dirty="0"/>
              <a:t>Мы убедились в актуальности рассмотрения каллиграфии в сочетании с другими видами искусств, а триединство: живопись, поэзия и каллиграфия составляют ту неповторимую особенность , которая делает работы китайских каллиграфов настолько завораживающими и гармоничными.</a:t>
            </a:r>
          </a:p>
          <a:p>
            <a:endParaRPr lang="ru-RU" i="1" dirty="0"/>
          </a:p>
          <a:p>
            <a:r>
              <a:rPr lang="ru-RU" i="1" dirty="0"/>
              <a:t>Творчество современных мастеров каллиграфии несет практически ту же смысловую и философскую нагрузку, то есть есть повод говорить о преемственности традиций и сути каллиграфии, древние, так и современные авторы вкладывают в произведения собственное видение мира и эмоциональный настрой.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AE406C-0C2F-460C-A04A-AC96619A9F0F}"/>
              </a:ext>
            </a:extLst>
          </p:cNvPr>
          <p:cNvSpPr txBox="1"/>
          <p:nvPr/>
        </p:nvSpPr>
        <p:spPr>
          <a:xfrm>
            <a:off x="2782521" y="3088880"/>
            <a:ext cx="5670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30" name="图片 2">
            <a:extLst>
              <a:ext uri="{FF2B5EF4-FFF2-40B4-BE49-F238E27FC236}">
                <a16:creationId xmlns:a16="http://schemas.microsoft.com/office/drawing/2014/main" id="{CF31E93B-21FF-4D9B-B8B3-D825A110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3"/>
          <a:stretch>
            <a:fillRect/>
          </a:stretch>
        </p:blipFill>
        <p:spPr bwMode="auto">
          <a:xfrm>
            <a:off x="9151671" y="1250155"/>
            <a:ext cx="6908818" cy="37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154FFA-59C5-48E2-A5B5-FB35B308FA84}"/>
              </a:ext>
            </a:extLst>
          </p:cNvPr>
          <p:cNvSpPr txBox="1"/>
          <p:nvPr/>
        </p:nvSpPr>
        <p:spPr>
          <a:xfrm>
            <a:off x="2971490" y="1869227"/>
            <a:ext cx="6261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i="1" dirty="0"/>
              <a:t>Проведя практические занятия в детской и взрослой группах, я убедилась, что каллиграфию, сочетая ее с национальной живописью, можно преподавать в рамках дополнительного образования, используя метод копирования. Подобные занятия должны иметь долгосрочный характер, так как результаты влияния каллиграфии на физическое и психическое здоровье человека невозможно увидеть за 2-3 занятия. Тем более, если речь идет о формировании личности, эстетическом влиянии искусства каллиграфии и живописи на духовный мир.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27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-0.71111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6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75243 0.00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五边形 15"/>
          <p:cNvSpPr/>
          <p:nvPr/>
        </p:nvSpPr>
        <p:spPr>
          <a:xfrm>
            <a:off x="2014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8196" name="图片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8234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>
            <a:off x="363488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1" name="椭圆 10"/>
          <p:cNvSpPr/>
          <p:nvPr/>
        </p:nvSpPr>
        <p:spPr>
          <a:xfrm>
            <a:off x="397778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5" name="矩形 24"/>
          <p:cNvSpPr/>
          <p:nvPr/>
        </p:nvSpPr>
        <p:spPr>
          <a:xfrm>
            <a:off x="-3381" y="4189095"/>
            <a:ext cx="894398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8202" name="图片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8233010" y="3407322"/>
            <a:ext cx="760639" cy="7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7690939" y="4189095"/>
            <a:ext cx="1456443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8208" name="图片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50323" r="4121" b="13400"/>
          <a:stretch>
            <a:fillRect/>
          </a:stretch>
        </p:blipFill>
        <p:spPr bwMode="auto">
          <a:xfrm>
            <a:off x="7780811" y="264319"/>
            <a:ext cx="90439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92A246-3EF3-4C4C-A9DC-C0B3A415B51B}"/>
              </a:ext>
            </a:extLst>
          </p:cNvPr>
          <p:cNvSpPr txBox="1"/>
          <p:nvPr/>
        </p:nvSpPr>
        <p:spPr>
          <a:xfrm>
            <a:off x="947485" y="1019092"/>
            <a:ext cx="6686987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/>
              <a:t>Литература</a:t>
            </a:r>
            <a:endParaRPr lang="ru-RU" sz="900" dirty="0"/>
          </a:p>
          <a:p>
            <a:pPr lvl="0"/>
            <a:r>
              <a:rPr lang="ru-RU" sz="900" b="1" dirty="0"/>
              <a:t>Белозёрова В.Г.</a:t>
            </a:r>
            <a:r>
              <a:rPr lang="ru-RU" sz="900" dirty="0"/>
              <a:t> «Искусство китайской каллиграфии» / В.Г.Белозёрова. - Москва: РГГУ, Институт восточных культур и античности, 2007. – 481 с. - ISBN: 978-5-7281-0968-6</a:t>
            </a:r>
          </a:p>
          <a:p>
            <a:pPr lvl="0"/>
            <a:r>
              <a:rPr lang="ru-RU" sz="900" b="1" dirty="0"/>
              <a:t>Белозёрова В.Г. </a:t>
            </a:r>
            <a:r>
              <a:rPr lang="ru-RU" sz="900" dirty="0"/>
              <a:t>«Когда душа и ум исторгают сияние : Пути китайской каллиграфии» / В.Г.Белозёрова//Восточная коллекция: Журнал для всех, кому интересен Восток. – 2006. – № 2. – С. 130 - 147.</a:t>
            </a:r>
          </a:p>
          <a:p>
            <a:pPr lvl="0"/>
            <a:r>
              <a:rPr lang="ru-RU" sz="900" b="1" dirty="0"/>
              <a:t>Белозёрова В.Г</a:t>
            </a:r>
            <a:r>
              <a:rPr lang="ru-RU" sz="900" dirty="0"/>
              <a:t>. Статья «Вэньжэньхуа» [Электронный ресурс]: В.Г.Белозёрова/ URL:  </a:t>
            </a:r>
            <a:r>
              <a:rPr lang="ru-RU" sz="900" u="sng" dirty="0">
                <a:hlinkClick r:id="rId5"/>
              </a:rPr>
              <a:t>https://bigenc.ru/fine_art/text/2380581</a:t>
            </a:r>
            <a:r>
              <a:rPr lang="ru-RU" sz="900" dirty="0"/>
              <a:t>  (дата обращения 02.09.2019)</a:t>
            </a:r>
          </a:p>
          <a:p>
            <a:pPr lvl="0"/>
            <a:r>
              <a:rPr lang="ru-RU" sz="900" b="1" dirty="0"/>
              <a:t>Белозёрова В.Г. </a:t>
            </a:r>
            <a:r>
              <a:rPr lang="ru-RU" sz="900" dirty="0"/>
              <a:t>«Эстетика каллиграфии» // Культурология. – 2016. - №2. – С.76-84.</a:t>
            </a:r>
          </a:p>
          <a:p>
            <a:pPr lvl="0"/>
            <a:r>
              <a:rPr lang="ru-RU" sz="900" b="1" dirty="0"/>
              <a:t>Ван Най</a:t>
            </a:r>
            <a:r>
              <a:rPr lang="ru-RU" sz="900" dirty="0"/>
              <a:t> «История китайских иероглифов» / пер. с кит. Южаниновой А.А. – 2-е изд. исправленное и дополненное. - Москва: ООО Международная издательская компания «Шанс», 2017. – 191 с. – </a:t>
            </a:r>
            <a:r>
              <a:rPr lang="en-US" sz="900" dirty="0"/>
              <a:t>ISBN</a:t>
            </a:r>
            <a:r>
              <a:rPr lang="ru-RU" sz="900" dirty="0"/>
              <a:t> 978-5-906892-69-0</a:t>
            </a:r>
          </a:p>
          <a:p>
            <a:pPr lvl="0"/>
            <a:r>
              <a:rPr lang="ru-RU" sz="900" b="1" dirty="0"/>
              <a:t>Виноградова Н.А. </a:t>
            </a:r>
            <a:r>
              <a:rPr lang="ru-RU" sz="900" dirty="0"/>
              <a:t>«Горы – воды». Китайская пейзажная живопись./ Н.А.Виноградова – Москва: «Белый город», 2011. – 48. – </a:t>
            </a:r>
            <a:r>
              <a:rPr lang="en-US" sz="900" dirty="0"/>
              <a:t>ISBN</a:t>
            </a:r>
            <a:r>
              <a:rPr lang="ru-RU" sz="900" dirty="0"/>
              <a:t> 9785-7793-2008-5</a:t>
            </a:r>
          </a:p>
          <a:p>
            <a:pPr lvl="0"/>
            <a:r>
              <a:rPr lang="ru-RU" sz="900" b="1" dirty="0"/>
              <a:t>Завадская Е.В.</a:t>
            </a:r>
            <a:r>
              <a:rPr lang="ru-RU" sz="900" dirty="0"/>
              <a:t> «Беседы о живописи» Ши-тао /отв.редактор Р.В. Вяткин – Москва: «Наука», 1978. – 180 с</a:t>
            </a:r>
          </a:p>
          <a:p>
            <a:pPr lvl="0"/>
            <a:r>
              <a:rPr lang="ru-RU" sz="900" b="1" dirty="0"/>
              <a:t>Малявин В.В.</a:t>
            </a:r>
            <a:r>
              <a:rPr lang="ru-RU" sz="900" dirty="0"/>
              <a:t> «Сумерки Дао. Китай на пороге Нового времени. Москва: АСТ, 2019. – 560 с. – </a:t>
            </a:r>
            <a:r>
              <a:rPr lang="en-US" sz="900" dirty="0"/>
              <a:t>ISBN</a:t>
            </a:r>
            <a:r>
              <a:rPr lang="ru-RU" sz="900" dirty="0"/>
              <a:t> 978-5-17-111583-8</a:t>
            </a:r>
          </a:p>
          <a:p>
            <a:pPr lvl="0"/>
            <a:r>
              <a:rPr lang="ru-RU" sz="900" b="1" dirty="0"/>
              <a:t>Мыцик А.П.</a:t>
            </a:r>
            <a:r>
              <a:rPr lang="ru-RU" sz="900" dirty="0"/>
              <a:t> «214 ключевых иероглифов в картинках с комментариями» / А.П.Мыцик. - Москва.: КАРО, 2016 – 240 с. – </a:t>
            </a:r>
            <a:r>
              <a:rPr lang="en-US" sz="900" dirty="0"/>
              <a:t>ISBN</a:t>
            </a:r>
            <a:r>
              <a:rPr lang="ru-RU" sz="900" dirty="0"/>
              <a:t> 978-5-9925-0262-6</a:t>
            </a:r>
          </a:p>
          <a:p>
            <a:pPr lvl="0"/>
            <a:r>
              <a:rPr lang="ru-RU" sz="900" b="1" dirty="0"/>
              <a:t>Пин П.</a:t>
            </a:r>
            <a:r>
              <a:rPr lang="ru-RU" sz="900" dirty="0"/>
              <a:t> «Композиционные принципы живописного и каллиграфического искусства Китая» [Электронный ресурс]  URL: </a:t>
            </a:r>
            <a:r>
              <a:rPr lang="ru-RU" sz="900" u="sng" dirty="0">
                <a:hlinkClick r:id="rId6"/>
              </a:rPr>
              <a:t>https://cyberleninka.ru/article/n/kompozitsionnye-printsipy-zhivopisnogo-i-kalligraficheskogo-iskusstva-kitaya/viewer</a:t>
            </a:r>
            <a:r>
              <a:rPr lang="ru-RU" sz="900" dirty="0"/>
              <a:t>  (дата обращения 20.01.2020)</a:t>
            </a:r>
          </a:p>
          <a:p>
            <a:pPr lvl="0"/>
            <a:r>
              <a:rPr lang="ru-RU" sz="900" b="1" dirty="0"/>
              <a:t>Янь Лин</a:t>
            </a:r>
            <a:r>
              <a:rPr lang="ru-RU" sz="900" dirty="0"/>
              <a:t> «История китайской каллиграфии»/Пер. с кит. Ефановой В.А. – Москва : ООО Международная издательская компания «Шанс», 2020. – 199 с. – </a:t>
            </a:r>
            <a:r>
              <a:rPr lang="en-US" sz="900" dirty="0"/>
              <a:t>ISBN</a:t>
            </a:r>
            <a:r>
              <a:rPr lang="ru-RU" sz="900" dirty="0"/>
              <a:t> 978-5-906892-74-4</a:t>
            </a:r>
          </a:p>
          <a:p>
            <a:r>
              <a:rPr lang="en-US" sz="900" dirty="0"/>
              <a:t> </a:t>
            </a:r>
            <a:r>
              <a:rPr lang="ru-RU" sz="900" b="1" i="1" dirty="0"/>
              <a:t>Учебные пособия</a:t>
            </a:r>
            <a:endParaRPr lang="ru-RU" sz="900" dirty="0"/>
          </a:p>
          <a:p>
            <a:pPr lvl="0"/>
            <a:r>
              <a:rPr lang="ru-RU" sz="900" dirty="0"/>
              <a:t>«Китайская тушь» /пер. с англ. Н.А.Ершова – Москва: Эксмо, 2013. – 240 с. </a:t>
            </a:r>
            <a:r>
              <a:rPr lang="en-US" sz="900" dirty="0"/>
              <a:t>ISBN</a:t>
            </a:r>
            <a:r>
              <a:rPr lang="ru-RU" sz="900" dirty="0"/>
              <a:t> 978-5-699-66846-5</a:t>
            </a:r>
          </a:p>
          <a:p>
            <a:pPr lvl="0"/>
            <a:r>
              <a:rPr lang="ru-RU" sz="900" b="1" dirty="0"/>
              <a:t>Поликарпов В.С.</a:t>
            </a:r>
            <a:r>
              <a:rPr lang="ru-RU" sz="900" dirty="0"/>
              <a:t> Лекции по культурологии. [Электронный ресурс]/ В.С.Поликарпов - Mосква: Гардарика. Экспертное бюро, 1997 </a:t>
            </a:r>
            <a:r>
              <a:rPr lang="ru-RU" sz="900" u="sng" dirty="0">
                <a:hlinkClick r:id="rId7"/>
              </a:rPr>
              <a:t>https://studfile.net/preview/430244/page:11/</a:t>
            </a:r>
            <a:r>
              <a:rPr lang="ru-RU" sz="900" dirty="0"/>
              <a:t> (дата обращения 22.12.2019)</a:t>
            </a:r>
          </a:p>
          <a:p>
            <a:r>
              <a:rPr lang="ru-RU" sz="900" dirty="0"/>
              <a:t> </a:t>
            </a:r>
            <a:r>
              <a:rPr lang="ru-RU" sz="900" b="1" dirty="0"/>
              <a:t>Рюнин Ю.В</a:t>
            </a:r>
            <a:r>
              <a:rPr lang="ru-RU" sz="900" dirty="0"/>
              <a:t> «Прописи по китайскому иероглифичному письму. 1-й этап обучения / Ю.В.Рюнин – М.: АСТ, 2007. – 158 с. – ISBN 5-17-039257-5</a:t>
            </a:r>
          </a:p>
          <a:p>
            <a:r>
              <a:rPr lang="ru-RU" sz="900" dirty="0"/>
              <a:t> </a:t>
            </a:r>
          </a:p>
          <a:p>
            <a:endParaRPr lang="ru-RU" sz="900" dirty="0"/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623F2B04-1E65-4443-8F8A-B26F6379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  <p:sp>
        <p:nvSpPr>
          <p:cNvPr id="17" name="矩形 19">
            <a:extLst>
              <a:ext uri="{FF2B5EF4-FFF2-40B4-BE49-F238E27FC236}">
                <a16:creationId xmlns:a16="http://schemas.microsoft.com/office/drawing/2014/main" id="{50D17932-A7AA-4C6B-8A1D-DE96C2B24EF8}"/>
              </a:ext>
            </a:extLst>
          </p:cNvPr>
          <p:cNvSpPr/>
          <p:nvPr/>
        </p:nvSpPr>
        <p:spPr>
          <a:xfrm>
            <a:off x="973564" y="594360"/>
            <a:ext cx="356616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СПИСОК ИСТОЧНИКОВ 2:</a:t>
            </a:r>
          </a:p>
        </p:txBody>
      </p:sp>
    </p:spTree>
    <p:extLst>
      <p:ext uri="{BB962C8B-B14F-4D97-AF65-F5344CB8AC3E}">
        <p14:creationId xmlns:p14="http://schemas.microsoft.com/office/powerpoint/2010/main" val="526281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五边形 23"/>
          <p:cNvSpPr/>
          <p:nvPr/>
        </p:nvSpPr>
        <p:spPr>
          <a:xfrm>
            <a:off x="-1990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 dirty="0"/>
          </a:p>
        </p:txBody>
      </p:sp>
      <p:sp>
        <p:nvSpPr>
          <p:cNvPr id="31" name="矩形 30"/>
          <p:cNvSpPr/>
          <p:nvPr/>
        </p:nvSpPr>
        <p:spPr>
          <a:xfrm>
            <a:off x="3" y="4189095"/>
            <a:ext cx="1949299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68B02966-AFF5-4DF0-89BA-A8E2BB97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3"/>
          <a:stretch>
            <a:fillRect/>
          </a:stretch>
        </p:blipFill>
        <p:spPr bwMode="auto">
          <a:xfrm>
            <a:off x="8777749" y="1250156"/>
            <a:ext cx="6908818" cy="37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EF0FBB-9D52-47C7-92D8-C6A01937778B}"/>
              </a:ext>
            </a:extLst>
          </p:cNvPr>
          <p:cNvSpPr txBox="1"/>
          <p:nvPr/>
        </p:nvSpPr>
        <p:spPr>
          <a:xfrm>
            <a:off x="2833364" y="1754596"/>
            <a:ext cx="60392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Цель: </a:t>
            </a:r>
            <a:r>
              <a:rPr lang="ru-RU" i="1" dirty="0"/>
              <a:t>выявить причины и степень важности, актуальности каллиграфии в искусстве современности, рассмотрев историю ее возникновения, изучив современные образцы, проведя практическую работу с взрослыми и детскими группами, и тем самым определить место каллиграфии в жизни и культуре современного человека.</a:t>
            </a:r>
          </a:p>
          <a:p>
            <a:endParaRPr lang="ru-RU" i="1" dirty="0"/>
          </a:p>
          <a:p>
            <a:r>
              <a:rPr lang="ru-RU" b="1" dirty="0"/>
              <a:t>Объект: </a:t>
            </a:r>
            <a:r>
              <a:rPr lang="ru-RU" i="1" dirty="0"/>
              <a:t>китайская каллиграфия от момента зарождения до наших дней. </a:t>
            </a:r>
          </a:p>
          <a:p>
            <a:endParaRPr lang="ru-RU" i="1" dirty="0"/>
          </a:p>
          <a:p>
            <a:r>
              <a:rPr lang="ru-RU" b="1" dirty="0"/>
              <a:t>Предмет: </a:t>
            </a:r>
            <a:r>
              <a:rPr lang="ru-RU" i="1" dirty="0"/>
              <a:t>место, роль, значение китайской каллиграфии в современной культуре, в частности, в искусстве и в эстетическом воспитании.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034CF2-2120-42F5-839A-F364DF964541}"/>
              </a:ext>
            </a:extLst>
          </p:cNvPr>
          <p:cNvSpPr txBox="1"/>
          <p:nvPr/>
        </p:nvSpPr>
        <p:spPr>
          <a:xfrm>
            <a:off x="799539" y="558642"/>
            <a:ext cx="321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ВВЕДЕНИЕ: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8DD8A2-D41D-474E-B92A-AE656A03327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3197">
            <a:off x="568646" y="1664810"/>
            <a:ext cx="1476946" cy="2164268"/>
          </a:xfrm>
          <a:prstGeom prst="rect">
            <a:avLst/>
          </a:prstGeom>
        </p:spPr>
      </p:pic>
      <p:pic>
        <p:nvPicPr>
          <p:cNvPr id="3076" name="图片 2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62803" y="-405764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CF31E93B-21FF-4D9B-B8B3-D825A110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3"/>
          <a:stretch>
            <a:fillRect/>
          </a:stretch>
        </p:blipFill>
        <p:spPr bwMode="auto">
          <a:xfrm>
            <a:off x="9151671" y="1250155"/>
            <a:ext cx="6908818" cy="37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F8CA736-8001-4A5A-8C2C-D1330A608DD1}"/>
              </a:ext>
            </a:extLst>
          </p:cNvPr>
          <p:cNvSpPr txBox="1"/>
          <p:nvPr/>
        </p:nvSpPr>
        <p:spPr>
          <a:xfrm>
            <a:off x="2890549" y="1602098"/>
            <a:ext cx="626112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Задачи: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/>
              <a:t>рассмотреть сущность каллиграфии, изучив историю и причины возникновения каллиграфии в Китае;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/>
              <a:t>познакомиться с творчеством древних мастеров каллиграфии Китая;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/>
              <a:t>исследовать принцип триединства - живопись, поэзия и каллиграфия;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/>
              <a:t>определить место каллиграфии в искусстве современности;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/>
              <a:t>проанализировать преемственность традиций иероглифического письма Китая на примерах работ старых и современных мастеров каллиграфии;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/>
              <a:t>разработать методы преподавания каллиграфии в обучении детей и взрослых;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/>
              <a:t>получить и проанализировать результаты занятий по каллиграфии;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i="1" dirty="0"/>
              <a:t>определить специфику и  актуальные формы преподавания каллиграфии. </a:t>
            </a:r>
          </a:p>
        </p:txBody>
      </p:sp>
      <p:pic>
        <p:nvPicPr>
          <p:cNvPr id="34" name="图片 2">
            <a:extLst>
              <a:ext uri="{FF2B5EF4-FFF2-40B4-BE49-F238E27FC236}">
                <a16:creationId xmlns:a16="http://schemas.microsoft.com/office/drawing/2014/main" id="{35572D80-EFC0-45BD-A87D-84D94182A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13"/>
          <a:stretch>
            <a:fillRect/>
          </a:stretch>
        </p:blipFill>
        <p:spPr bwMode="auto">
          <a:xfrm>
            <a:off x="9143997" y="1250155"/>
            <a:ext cx="6908818" cy="37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60FB61-49E9-4AEC-B5EB-B442D1362E21}"/>
              </a:ext>
            </a:extLst>
          </p:cNvPr>
          <p:cNvSpPr txBox="1"/>
          <p:nvPr/>
        </p:nvSpPr>
        <p:spPr>
          <a:xfrm>
            <a:off x="2889151" y="1602098"/>
            <a:ext cx="60392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Актуальность: </a:t>
            </a:r>
          </a:p>
          <a:p>
            <a:r>
              <a:rPr lang="ru-RU" i="1" dirty="0"/>
              <a:t>Каллиграфия развивает и совершенствует чувство прекрасного, обогащает внутренний мир и формирует высокий эстетический вкус, умение понимать произведения искусства.</a:t>
            </a:r>
          </a:p>
          <a:p>
            <a:endParaRPr lang="ru-RU" i="1" dirty="0"/>
          </a:p>
          <a:p>
            <a:r>
              <a:rPr lang="ru-RU" i="1" dirty="0"/>
              <a:t>Китайская каллиграфия, уникальное явление культуры – которое представляет собой иероглифическую письменность, эстетически и гармонически выверенную, сохранившее в себе живописное составляющее и литературный опыт Китая.</a:t>
            </a:r>
          </a:p>
          <a:p>
            <a:endParaRPr lang="ru-RU" i="1" dirty="0"/>
          </a:p>
          <a:p>
            <a:r>
              <a:rPr lang="ru-RU" i="1" dirty="0"/>
              <a:t>Воздействуя на внутренний мир человека, каллиграфия одновременно формирует интеллектуальное и физическое совершенство, что имеет критическое значение в современном мире.</a:t>
            </a:r>
          </a:p>
          <a:p>
            <a:pPr lvl="0"/>
            <a:endParaRPr lang="ru-RU" b="1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A301C5AC-961E-445B-8B88-8E7F057C61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9424" r="73486" b="54301"/>
          <a:stretch>
            <a:fillRect/>
          </a:stretch>
        </p:blipFill>
        <p:spPr bwMode="auto">
          <a:xfrm>
            <a:off x="7753719" y="264319"/>
            <a:ext cx="90439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8618DE-3C4F-4A65-8E41-7505736AF996}"/>
              </a:ext>
            </a:extLst>
          </p:cNvPr>
          <p:cNvSpPr txBox="1"/>
          <p:nvPr/>
        </p:nvSpPr>
        <p:spPr>
          <a:xfrm>
            <a:off x="68580" y="4831080"/>
            <a:ext cx="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23" name="椭圆 10">
            <a:extLst>
              <a:ext uri="{FF2B5EF4-FFF2-40B4-BE49-F238E27FC236}">
                <a16:creationId xmlns:a16="http://schemas.microsoft.com/office/drawing/2014/main" id="{658A54FB-1833-4864-B7B2-CE049B733E33}"/>
              </a:ext>
            </a:extLst>
          </p:cNvPr>
          <p:cNvSpPr/>
          <p:nvPr/>
        </p:nvSpPr>
        <p:spPr>
          <a:xfrm>
            <a:off x="363487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5" name="椭圆 12">
            <a:extLst>
              <a:ext uri="{FF2B5EF4-FFF2-40B4-BE49-F238E27FC236}">
                <a16:creationId xmlns:a16="http://schemas.microsoft.com/office/drawing/2014/main" id="{9AB93830-CA1C-41F1-A2B3-0C9AD75557F8}"/>
              </a:ext>
            </a:extLst>
          </p:cNvPr>
          <p:cNvSpPr/>
          <p:nvPr/>
        </p:nvSpPr>
        <p:spPr>
          <a:xfrm>
            <a:off x="397777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BA310295-1664-44E6-BF07-ED85887C8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2767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-0.71111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6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75243 0.00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75243 0.00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五边形 15"/>
          <p:cNvSpPr/>
          <p:nvPr/>
        </p:nvSpPr>
        <p:spPr>
          <a:xfrm>
            <a:off x="2014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8196" name="图片 1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8234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>
            <a:off x="363488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1" name="椭圆 10"/>
          <p:cNvSpPr/>
          <p:nvPr/>
        </p:nvSpPr>
        <p:spPr>
          <a:xfrm>
            <a:off x="397778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0" name="矩形 19"/>
          <p:cNvSpPr/>
          <p:nvPr/>
        </p:nvSpPr>
        <p:spPr>
          <a:xfrm>
            <a:off x="973564" y="594360"/>
            <a:ext cx="356616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СПИСОК ИСТОЧНИКОВ:</a:t>
            </a:r>
          </a:p>
        </p:txBody>
      </p:sp>
      <p:sp>
        <p:nvSpPr>
          <p:cNvPr id="25" name="矩形 24"/>
          <p:cNvSpPr/>
          <p:nvPr/>
        </p:nvSpPr>
        <p:spPr>
          <a:xfrm>
            <a:off x="-3381" y="4189095"/>
            <a:ext cx="894398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8202" name="图片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0" y="3392824"/>
            <a:ext cx="760639" cy="71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8913655" y="4189095"/>
            <a:ext cx="233728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8208" name="图片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50323" r="4121" b="13400"/>
          <a:stretch>
            <a:fillRect/>
          </a:stretch>
        </p:blipFill>
        <p:spPr bwMode="auto">
          <a:xfrm>
            <a:off x="7780811" y="264319"/>
            <a:ext cx="90439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92A246-3EF3-4C4C-A9DC-C0B3A415B51B}"/>
              </a:ext>
            </a:extLst>
          </p:cNvPr>
          <p:cNvSpPr txBox="1"/>
          <p:nvPr/>
        </p:nvSpPr>
        <p:spPr>
          <a:xfrm>
            <a:off x="918938" y="1047333"/>
            <a:ext cx="808545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/>
              <a:t>Источники</a:t>
            </a:r>
            <a:endParaRPr lang="ru-RU" sz="900" dirty="0"/>
          </a:p>
          <a:p>
            <a:pPr lvl="0"/>
            <a:r>
              <a:rPr lang="ru-RU" sz="900" dirty="0"/>
              <a:t>«Книга дракона»/ под редакцией Л.Соболева, Ж.Фроловой//Серия «Страны и народы мира». Ростов-на-Дону: Феникс, 2002 – 448 с. – ISBN 5-222-02024-Х </a:t>
            </a:r>
          </a:p>
          <a:p>
            <a:pPr lvl="0"/>
            <a:r>
              <a:rPr lang="ru-RU" sz="900" dirty="0"/>
              <a:t>Као, Генри Ш.Р. [Электронный ресурс] URL: </a:t>
            </a:r>
            <a:r>
              <a:rPr lang="ru-RU" sz="900" u="sng" dirty="0">
                <a:hlinkClick r:id="rId5"/>
              </a:rPr>
              <a:t>http://calligraphy-expo.com/participants/Henry_S_R_Kao/shufa-kitayskoe-kalligraficheskoe-pis_mo-kkp-dlya-fizicheskoy-i-povedencheskoy-terapii</a:t>
            </a:r>
            <a:r>
              <a:rPr lang="ru-RU" sz="900" dirty="0"/>
              <a:t>   (дата обращения 04.01.2020)</a:t>
            </a:r>
          </a:p>
          <a:p>
            <a:pPr lvl="0"/>
            <a:r>
              <a:rPr lang="ru-RU" sz="900" dirty="0"/>
              <a:t>Юань Пу. Каллиграфия и здоровье [Электронный ресурс] . URL: </a:t>
            </a:r>
            <a:r>
              <a:rPr lang="ru-RU" sz="900" u="sng" dirty="0">
                <a:hlinkClick r:id="rId6"/>
              </a:rPr>
              <a:t>http://calligraphy-expo.com/participants/Yuan_Pu/kalligrafiya-i-zdorov_e</a:t>
            </a:r>
            <a:r>
              <a:rPr lang="ru-RU" sz="900" dirty="0"/>
              <a:t>  (дата обращения 04.01.2020)</a:t>
            </a:r>
          </a:p>
          <a:p>
            <a:r>
              <a:rPr lang="ru-RU" sz="900" dirty="0"/>
              <a:t> </a:t>
            </a:r>
          </a:p>
          <a:p>
            <a:r>
              <a:rPr lang="ru-RU" sz="900" b="1" i="1" dirty="0"/>
              <a:t>Интернет-сайты</a:t>
            </a:r>
            <a:endParaRPr lang="ru-RU" sz="900" dirty="0"/>
          </a:p>
          <a:p>
            <a:pPr lvl="0"/>
            <a:r>
              <a:rPr lang="ru-RU" sz="900" dirty="0"/>
              <a:t>База данных Wikidata  [Электронный ресурс]/ URL:  </a:t>
            </a:r>
            <a:r>
              <a:rPr lang="ru-RU" sz="900" u="sng" dirty="0">
                <a:hlinkClick r:id="rId7"/>
              </a:rPr>
              <a:t>https://m.wikidata.org/wiki/Wikidata:Main_Page</a:t>
            </a:r>
            <a:r>
              <a:rPr lang="ru-RU" sz="900" dirty="0"/>
              <a:t> (дата обращения 12.12.2019)</a:t>
            </a:r>
          </a:p>
          <a:p>
            <a:pPr lvl="0"/>
            <a:r>
              <a:rPr lang="ru-RU" sz="900" dirty="0"/>
              <a:t>Древние мастера каллиграфии [Электронный ресурс] / URL: </a:t>
            </a:r>
            <a:r>
              <a:rPr lang="ru-RU" sz="900" u="sng" dirty="0">
                <a:hlinkClick r:id="rId8"/>
              </a:rPr>
              <a:t>http://www.zhengongfu.org/kultura/kalligrafiya/mastera-kitajskoj-kalligrafii/</a:t>
            </a:r>
            <a:r>
              <a:rPr lang="ru-RU" sz="900" dirty="0"/>
              <a:t>  (дата обращения 05.12.2019)</a:t>
            </a:r>
          </a:p>
          <a:p>
            <a:pPr lvl="0"/>
            <a:r>
              <a:rPr lang="ru-RU" sz="900" dirty="0"/>
              <a:t>Каллиграфия в китайской культуре [Электронный ресурс] / </a:t>
            </a:r>
            <a:r>
              <a:rPr lang="ru-RU" sz="900" u="sng" dirty="0">
                <a:hlinkClick r:id="rId9"/>
              </a:rPr>
              <a:t>URL: http://www.udzi.ru/kultura/kalligrafija/kitajskaja_kalligrafija</a:t>
            </a:r>
            <a:r>
              <a:rPr lang="ru-RU" sz="900" dirty="0"/>
              <a:t> (дата обращения 02.09.2019)</a:t>
            </a:r>
          </a:p>
          <a:p>
            <a:pPr lvl="0"/>
            <a:r>
              <a:rPr lang="ru-RU" sz="900" dirty="0"/>
              <a:t>Китайский online музей [Электронный ресурс] / </a:t>
            </a:r>
            <a:r>
              <a:rPr lang="ru-RU" sz="900" u="sng" dirty="0">
                <a:hlinkClick r:id="rId10"/>
              </a:rPr>
              <a:t>https://www.comuseum.com/calligraphy/masters/</a:t>
            </a:r>
            <a:r>
              <a:rPr lang="ru-RU" sz="900" dirty="0"/>
              <a:t>   (дата обращения 25.12.2019)</a:t>
            </a:r>
          </a:p>
          <a:p>
            <a:pPr lvl="0"/>
            <a:r>
              <a:rPr lang="ru-RU" sz="900" dirty="0"/>
              <a:t>Клуб восточной культуры «Две империи» [Электронный ресурс]/ URL: </a:t>
            </a:r>
            <a:r>
              <a:rPr lang="ru-RU" sz="900" u="sng" dirty="0">
                <a:hlinkClick r:id="rId11"/>
              </a:rPr>
              <a:t>http://dveimperii.ru/</a:t>
            </a:r>
            <a:r>
              <a:rPr lang="ru-RU" sz="900" dirty="0"/>
              <a:t> (дата обращения 06.01.2020)</a:t>
            </a:r>
          </a:p>
          <a:p>
            <a:pPr lvl="0"/>
            <a:r>
              <a:rPr lang="ru-RU" sz="900" dirty="0"/>
              <a:t>Международная выставка каллиграфии [Электронный ресурс]/ URL: </a:t>
            </a:r>
            <a:r>
              <a:rPr lang="ru-RU" sz="900" u="sng" dirty="0">
                <a:hlinkClick r:id="rId12"/>
              </a:rPr>
              <a:t>http://calligraphy-expo.com/participants/</a:t>
            </a:r>
            <a:r>
              <a:rPr lang="ru-RU" sz="900" dirty="0"/>
              <a:t> (дата обращения 10.12.2019)</a:t>
            </a:r>
          </a:p>
          <a:p>
            <a:pPr lvl="0"/>
            <a:r>
              <a:rPr lang="ru-RU" sz="900" dirty="0"/>
              <a:t>Международное издательство «Шанс» [Электронный ресурс]/ URL: </a:t>
            </a:r>
            <a:r>
              <a:rPr lang="ru-RU" sz="900" u="sng" dirty="0">
                <a:hlinkClick r:id="rId13"/>
              </a:rPr>
              <a:t>https://www.gruppashans.ru/index.php/Home/Basics/wikilist/classid/8/cid/38/p/3.html</a:t>
            </a:r>
            <a:r>
              <a:rPr lang="ru-RU" sz="900" dirty="0"/>
              <a:t>  (дата обращения 05.11.2019)</a:t>
            </a:r>
          </a:p>
          <a:p>
            <a:pPr lvl="0"/>
            <a:r>
              <a:rPr lang="ru-RU" sz="900" dirty="0"/>
              <a:t>Музей искусств «Метрополитен» [Электронный ресурс] / URL: </a:t>
            </a:r>
            <a:r>
              <a:rPr lang="ru-RU" sz="900" u="sng" dirty="0">
                <a:hlinkClick r:id="rId14"/>
              </a:rPr>
              <a:t>https://www.metmuseum.org/ru/art/collection</a:t>
            </a:r>
            <a:r>
              <a:rPr lang="ru-RU" sz="900" dirty="0"/>
              <a:t> (дата обращения 20.12.2019)</a:t>
            </a:r>
          </a:p>
          <a:p>
            <a:pPr lvl="0"/>
            <a:r>
              <a:rPr lang="ru-RU" sz="900" dirty="0"/>
              <a:t>Немецкий музей книг и письменности [Электронный ресурс]/ URL: </a:t>
            </a:r>
            <a:r>
              <a:rPr lang="ru-RU" sz="900" u="sng" dirty="0">
                <a:hlinkClick r:id="rId15"/>
              </a:rPr>
              <a:t>https://mediengeschichte.dnb.de//DBSMZBN/Content/EN/SoundsSymbolsScript/01-chinesisches-bambusbuch.html</a:t>
            </a:r>
            <a:r>
              <a:rPr lang="ru-RU" sz="900" dirty="0"/>
              <a:t>  (дата обращения 12.12.2019)</a:t>
            </a:r>
          </a:p>
          <a:p>
            <a:pPr lvl="0"/>
            <a:r>
              <a:rPr lang="ru-RU" sz="900" dirty="0"/>
              <a:t>Школа боевых искусств Китая Wudeschool [Электронный ресурс]/ URL:  </a:t>
            </a:r>
            <a:r>
              <a:rPr lang="ru-RU" sz="900" u="sng" dirty="0">
                <a:hlinkClick r:id="rId16"/>
              </a:rPr>
              <a:t>https://wudeschool.com/blog/traditions/kitajskaya-kalligrafiya/</a:t>
            </a:r>
            <a:r>
              <a:rPr lang="ru-RU" sz="900" dirty="0"/>
              <a:t> (дата обращения 28.01.2020)</a:t>
            </a:r>
          </a:p>
          <a:p>
            <a:r>
              <a:rPr lang="ru-RU" sz="900" b="1" dirty="0"/>
              <a:t>Видео-записи:</a:t>
            </a:r>
            <a:endParaRPr lang="ru-RU" sz="900" dirty="0"/>
          </a:p>
          <a:p>
            <a:pPr lvl="0"/>
            <a:r>
              <a:rPr lang="ru-RU" sz="900" dirty="0"/>
              <a:t>Базовые линии кай-шу. Символ Вечность [Электронный ресурс] // </a:t>
            </a:r>
            <a:r>
              <a:rPr lang="en-US" sz="900" dirty="0"/>
              <a:t>YouTube</a:t>
            </a:r>
            <a:r>
              <a:rPr lang="ru-RU" sz="900" dirty="0"/>
              <a:t>. URL: </a:t>
            </a:r>
            <a:r>
              <a:rPr lang="ru-RU" sz="900" u="sng" dirty="0">
                <a:hlinkClick r:id="rId17"/>
              </a:rPr>
              <a:t>https://youtu.be/6uFgrdEd2l8</a:t>
            </a:r>
            <a:r>
              <a:rPr lang="ru-RU" sz="900" dirty="0"/>
              <a:t>   (дата обращения 25.08.2019)</a:t>
            </a:r>
          </a:p>
          <a:p>
            <a:pPr lvl="0"/>
            <a:r>
              <a:rPr lang="ru-RU" sz="900" dirty="0"/>
              <a:t>Китайская каллиграфия кистью. Стиль кай-шу [Электронный ресурс] // </a:t>
            </a:r>
            <a:r>
              <a:rPr lang="en-US" sz="900" dirty="0"/>
              <a:t>YouTube</a:t>
            </a:r>
            <a:r>
              <a:rPr lang="ru-RU" sz="900" dirty="0"/>
              <a:t>. URL: </a:t>
            </a:r>
            <a:r>
              <a:rPr lang="ru-RU" sz="900" u="sng" dirty="0">
                <a:hlinkClick r:id="rId18"/>
              </a:rPr>
              <a:t>https://youtu.be/3bZiPYwj5VA</a:t>
            </a:r>
            <a:r>
              <a:rPr lang="ru-RU" sz="900" dirty="0"/>
              <a:t>  (дата обращения 25.08.2019)</a:t>
            </a:r>
          </a:p>
          <a:p>
            <a:pPr lvl="0"/>
            <a:r>
              <a:rPr lang="ru-RU" sz="900" dirty="0"/>
              <a:t>МК Хризантема тушью Се-и [Электронный ресурс]// </a:t>
            </a:r>
            <a:r>
              <a:rPr lang="en-US" sz="900" dirty="0"/>
              <a:t>YouTube</a:t>
            </a:r>
            <a:r>
              <a:rPr lang="ru-RU" sz="900" dirty="0"/>
              <a:t>.  </a:t>
            </a:r>
            <a:r>
              <a:rPr lang="en-US" sz="900" dirty="0"/>
              <a:t>URL</a:t>
            </a:r>
            <a:r>
              <a:rPr lang="ru-RU" sz="900" dirty="0"/>
              <a:t>: </a:t>
            </a:r>
            <a:r>
              <a:rPr lang="en-US" sz="900" u="sng" dirty="0">
                <a:hlinkClick r:id="rId19"/>
              </a:rPr>
              <a:t>https</a:t>
            </a:r>
            <a:r>
              <a:rPr lang="ru-RU" sz="900" u="sng" dirty="0">
                <a:hlinkClick r:id="rId19"/>
              </a:rPr>
              <a:t>://</a:t>
            </a:r>
            <a:r>
              <a:rPr lang="en-US" sz="900" u="sng" dirty="0" err="1">
                <a:hlinkClick r:id="rId19"/>
              </a:rPr>
              <a:t>dveimperii</a:t>
            </a:r>
            <a:r>
              <a:rPr lang="ru-RU" sz="900" u="sng" dirty="0">
                <a:hlinkClick r:id="rId19"/>
              </a:rPr>
              <a:t>.</a:t>
            </a:r>
            <a:r>
              <a:rPr lang="en-US" sz="900" u="sng" dirty="0">
                <a:hlinkClick r:id="rId19"/>
              </a:rPr>
              <a:t>com</a:t>
            </a:r>
            <a:r>
              <a:rPr lang="ru-RU" sz="900" u="sng" dirty="0">
                <a:hlinkClick r:id="rId19"/>
              </a:rPr>
              <a:t>/</a:t>
            </a:r>
            <a:r>
              <a:rPr lang="en-US" sz="900" u="sng" dirty="0">
                <a:hlinkClick r:id="rId19"/>
              </a:rPr>
              <a:t>teach</a:t>
            </a:r>
            <a:r>
              <a:rPr lang="ru-RU" sz="900" u="sng" dirty="0">
                <a:hlinkClick r:id="rId19"/>
              </a:rPr>
              <a:t>/</a:t>
            </a:r>
            <a:r>
              <a:rPr lang="en-US" sz="900" u="sng" dirty="0">
                <a:hlinkClick r:id="rId19"/>
              </a:rPr>
              <a:t>control</a:t>
            </a:r>
            <a:r>
              <a:rPr lang="ru-RU" sz="900" u="sng" dirty="0">
                <a:hlinkClick r:id="rId19"/>
              </a:rPr>
              <a:t>/</a:t>
            </a:r>
            <a:r>
              <a:rPr lang="en-US" sz="900" u="sng" dirty="0">
                <a:hlinkClick r:id="rId19"/>
              </a:rPr>
              <a:t>lesson</a:t>
            </a:r>
            <a:r>
              <a:rPr lang="ru-RU" sz="900" u="sng" dirty="0">
                <a:hlinkClick r:id="rId19"/>
              </a:rPr>
              <a:t>/</a:t>
            </a:r>
            <a:r>
              <a:rPr lang="en-US" sz="900" u="sng" dirty="0">
                <a:hlinkClick r:id="rId19"/>
              </a:rPr>
              <a:t>view</a:t>
            </a:r>
            <a:r>
              <a:rPr lang="ru-RU" sz="900" u="sng" dirty="0">
                <a:hlinkClick r:id="rId19"/>
              </a:rPr>
              <a:t>/</a:t>
            </a:r>
            <a:r>
              <a:rPr lang="en-US" sz="900" u="sng" dirty="0">
                <a:hlinkClick r:id="rId19"/>
              </a:rPr>
              <a:t>id</a:t>
            </a:r>
            <a:r>
              <a:rPr lang="ru-RU" sz="900" u="sng" dirty="0">
                <a:hlinkClick r:id="rId19"/>
              </a:rPr>
              <a:t>/4209617</a:t>
            </a:r>
            <a:r>
              <a:rPr lang="ru-RU" sz="900" dirty="0"/>
              <a:t> (дата обращения 30.08.2019)</a:t>
            </a:r>
          </a:p>
          <a:p>
            <a:pPr lvl="0"/>
            <a:r>
              <a:rPr lang="ru-RU" sz="900" dirty="0"/>
              <a:t>Оформление готовых работ. [Электронный ресурс] // </a:t>
            </a:r>
            <a:r>
              <a:rPr lang="en-US" sz="900" dirty="0"/>
              <a:t>YouTube</a:t>
            </a:r>
            <a:r>
              <a:rPr lang="ru-RU" sz="900" dirty="0"/>
              <a:t>.  </a:t>
            </a:r>
            <a:r>
              <a:rPr lang="ru-RU" sz="900" u="sng" dirty="0">
                <a:hlinkClick r:id="rId20"/>
              </a:rPr>
              <a:t>URL: http://baimao.ru/index.php?option=com_content&amp;view=article&amp;id=178&amp;Itemid=251</a:t>
            </a:r>
            <a:r>
              <a:rPr lang="ru-RU" sz="900" dirty="0"/>
              <a:t>   (дата обращения 30.08.2019)</a:t>
            </a:r>
          </a:p>
          <a:p>
            <a:endParaRPr lang="ru-RU" sz="900" dirty="0"/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id="{07624B43-2E48-45DF-BD13-63E8E2B68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>
            <a:extLst>
              <a:ext uri="{FF2B5EF4-FFF2-40B4-BE49-F238E27FC236}">
                <a16:creationId xmlns:a16="http://schemas.microsoft.com/office/drawing/2014/main" id="{C30D8FA7-07E5-431B-9A9D-24382C801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737645" y="0"/>
            <a:ext cx="24701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A780D-17F5-41BE-93FE-8AE5EA21099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3197">
            <a:off x="6580522" y="2735884"/>
            <a:ext cx="1243692" cy="2164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5BFEC-A1B1-4195-AA4D-460FF734873E}"/>
              </a:ext>
            </a:extLst>
          </p:cNvPr>
          <p:cNvSpPr txBox="1"/>
          <p:nvPr/>
        </p:nvSpPr>
        <p:spPr>
          <a:xfrm>
            <a:off x="222061" y="1354038"/>
            <a:ext cx="5536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i="1" dirty="0"/>
              <a:t>Начальным этапом развития каллиграфии принято считать времена династии Шан-Чжоу, начиная от </a:t>
            </a:r>
            <a:r>
              <a:rPr lang="en-US" sz="1800" i="1" dirty="0"/>
              <a:t>XIII</a:t>
            </a:r>
            <a:r>
              <a:rPr lang="ru-RU" sz="1800" i="1" dirty="0"/>
              <a:t> века до н.э.</a:t>
            </a:r>
          </a:p>
          <a:p>
            <a:pPr algn="just"/>
            <a:endParaRPr lang="ru-RU" sz="1800" i="1" dirty="0"/>
          </a:p>
          <a:p>
            <a:pPr algn="just"/>
            <a:r>
              <a:rPr lang="ru-RU" sz="1800" i="1" dirty="0"/>
              <a:t>Письменность </a:t>
            </a:r>
            <a:r>
              <a:rPr lang="ru-RU" sz="1800" b="1" i="1" dirty="0"/>
              <a:t>цзягувэнь</a:t>
            </a:r>
            <a:r>
              <a:rPr lang="ru-RU" sz="1800" i="1" dirty="0"/>
              <a:t>, с которой началось развитие китайской каллиграфии ко времени падения династии Шан в </a:t>
            </a:r>
            <a:r>
              <a:rPr lang="en-US" sz="1800" i="1" dirty="0"/>
              <a:t>XII-XI</a:t>
            </a:r>
            <a:r>
              <a:rPr lang="ru-RU" sz="1800" i="1" dirty="0"/>
              <a:t> вв. до н.э. уже насчитывала около 5000 иероглифов.</a:t>
            </a:r>
          </a:p>
        </p:txBody>
      </p:sp>
      <p:sp>
        <p:nvSpPr>
          <p:cNvPr id="15" name="五边形 23">
            <a:extLst>
              <a:ext uri="{FF2B5EF4-FFF2-40B4-BE49-F238E27FC236}">
                <a16:creationId xmlns:a16="http://schemas.microsoft.com/office/drawing/2014/main" id="{BD270331-FC62-42CF-8C0F-4E758C23715B}"/>
              </a:ext>
            </a:extLst>
          </p:cNvPr>
          <p:cNvSpPr/>
          <p:nvPr/>
        </p:nvSpPr>
        <p:spPr>
          <a:xfrm>
            <a:off x="0" y="542599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 dirty="0"/>
          </a:p>
        </p:txBody>
      </p:sp>
      <p:pic>
        <p:nvPicPr>
          <p:cNvPr id="16" name="图片 29">
            <a:extLst>
              <a:ext uri="{FF2B5EF4-FFF2-40B4-BE49-F238E27FC236}">
                <a16:creationId xmlns:a16="http://schemas.microsoft.com/office/drawing/2014/main" id="{065E4BBF-89B6-4449-B3FC-CC210F979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81150" y="-465237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椭圆 28">
            <a:extLst>
              <a:ext uri="{FF2B5EF4-FFF2-40B4-BE49-F238E27FC236}">
                <a16:creationId xmlns:a16="http://schemas.microsoft.com/office/drawing/2014/main" id="{4DC588C9-C4C8-442C-868B-C98E1A6BC124}"/>
              </a:ext>
            </a:extLst>
          </p:cNvPr>
          <p:cNvSpPr/>
          <p:nvPr/>
        </p:nvSpPr>
        <p:spPr>
          <a:xfrm>
            <a:off x="316229" y="595686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8A6B9-2024-4836-97F2-943B7CEE29F1}"/>
              </a:ext>
            </a:extLst>
          </p:cNvPr>
          <p:cNvSpPr txBox="1"/>
          <p:nvPr/>
        </p:nvSpPr>
        <p:spPr>
          <a:xfrm>
            <a:off x="68580" y="4831080"/>
            <a:ext cx="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22" name="椭圆 10">
            <a:extLst>
              <a:ext uri="{FF2B5EF4-FFF2-40B4-BE49-F238E27FC236}">
                <a16:creationId xmlns:a16="http://schemas.microsoft.com/office/drawing/2014/main" id="{DA63BD19-4FF2-4FB4-BF46-1DB0AD0BDD45}"/>
              </a:ext>
            </a:extLst>
          </p:cNvPr>
          <p:cNvSpPr/>
          <p:nvPr/>
        </p:nvSpPr>
        <p:spPr>
          <a:xfrm>
            <a:off x="363487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3" name="椭圆 12">
            <a:extLst>
              <a:ext uri="{FF2B5EF4-FFF2-40B4-BE49-F238E27FC236}">
                <a16:creationId xmlns:a16="http://schemas.microsoft.com/office/drawing/2014/main" id="{385282B1-8875-48E5-A8F9-9097FB148E4C}"/>
              </a:ext>
            </a:extLst>
          </p:cNvPr>
          <p:cNvSpPr/>
          <p:nvPr/>
        </p:nvSpPr>
        <p:spPr>
          <a:xfrm>
            <a:off x="397777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EFFD4-9F06-4D79-B498-19BB567308E7}"/>
              </a:ext>
            </a:extLst>
          </p:cNvPr>
          <p:cNvSpPr txBox="1"/>
          <p:nvPr/>
        </p:nvSpPr>
        <p:spPr>
          <a:xfrm>
            <a:off x="870124" y="595759"/>
            <a:ext cx="4575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ВОЗНИКНОВЕНИЕ КАЛЛИГРАФИИ</a:t>
            </a:r>
          </a:p>
        </p:txBody>
      </p:sp>
      <p:sp>
        <p:nvSpPr>
          <p:cNvPr id="25" name="矩形 30">
            <a:extLst>
              <a:ext uri="{FF2B5EF4-FFF2-40B4-BE49-F238E27FC236}">
                <a16:creationId xmlns:a16="http://schemas.microsoft.com/office/drawing/2014/main" id="{87EEB9C4-A905-456B-9A52-D39DBDEB0377}"/>
              </a:ext>
            </a:extLst>
          </p:cNvPr>
          <p:cNvSpPr/>
          <p:nvPr/>
        </p:nvSpPr>
        <p:spPr>
          <a:xfrm>
            <a:off x="3" y="4189095"/>
            <a:ext cx="5758538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08F66DDD-43D9-4093-B335-22468B649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3621263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9539" y="4162452"/>
            <a:ext cx="7253871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1909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2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Надписи на шёлке появились к </a:t>
            </a:r>
            <a:r>
              <a:rPr lang="en-US" altLang="zh-CN" sz="12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VI-III</a:t>
            </a:r>
            <a:r>
              <a:rPr lang="ru-RU" altLang="zh-CN" sz="12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в. до.н.э. Сформированы </a:t>
            </a:r>
            <a:r>
              <a:rPr lang="ru-RU" altLang="zh-CN" sz="1200" b="1" i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юнби</a:t>
            </a:r>
            <a:r>
              <a:rPr lang="ru-RU" altLang="zh-CN" sz="12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(техника письма тушью и кистью), </a:t>
            </a:r>
            <a:r>
              <a:rPr lang="ru-RU" altLang="zh-CN" sz="1200" b="1" i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цзети</a:t>
            </a:r>
            <a:r>
              <a:rPr lang="ru-RU" altLang="zh-CN" sz="12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(структура иероглифов), </a:t>
            </a:r>
            <a:r>
              <a:rPr lang="ru-RU" altLang="zh-CN" sz="1200" b="1" i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чжанфа</a:t>
            </a:r>
            <a:r>
              <a:rPr lang="ru-RU" altLang="zh-CN" sz="12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(композиция).</a:t>
            </a:r>
            <a:endParaRPr lang="zh-CN" altLang="en-US" sz="1200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2013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4102" name="图片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8233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椭圆 10"/>
          <p:cNvSpPr/>
          <p:nvPr/>
        </p:nvSpPr>
        <p:spPr>
          <a:xfrm>
            <a:off x="363487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3" name="椭圆 12"/>
          <p:cNvSpPr/>
          <p:nvPr/>
        </p:nvSpPr>
        <p:spPr>
          <a:xfrm>
            <a:off x="397777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1" name="矩形 20"/>
          <p:cNvSpPr/>
          <p:nvPr/>
        </p:nvSpPr>
        <p:spPr>
          <a:xfrm>
            <a:off x="-3383" y="4189095"/>
            <a:ext cx="555784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2" name="矩形 21"/>
          <p:cNvSpPr/>
          <p:nvPr/>
        </p:nvSpPr>
        <p:spPr>
          <a:xfrm>
            <a:off x="7945805" y="4189095"/>
            <a:ext cx="1201578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917F08-42C6-459F-978C-D277C380521E}"/>
              </a:ext>
            </a:extLst>
          </p:cNvPr>
          <p:cNvGrpSpPr/>
          <p:nvPr/>
        </p:nvGrpSpPr>
        <p:grpSpPr>
          <a:xfrm>
            <a:off x="157889" y="1305018"/>
            <a:ext cx="2419749" cy="2137886"/>
            <a:chOff x="1128831" y="1647894"/>
            <a:chExt cx="1558767" cy="1403033"/>
          </a:xfrm>
        </p:grpSpPr>
        <p:pic>
          <p:nvPicPr>
            <p:cNvPr id="4108" name="图片 1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"/>
            <a:stretch>
              <a:fillRect/>
            </a:stretch>
          </p:blipFill>
          <p:spPr bwMode="auto">
            <a:xfrm>
              <a:off x="1128831" y="1647894"/>
              <a:ext cx="1558767" cy="140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22"/>
            <p:cNvSpPr/>
            <p:nvPr/>
          </p:nvSpPr>
          <p:spPr>
            <a:xfrm>
              <a:off x="1495179" y="1930362"/>
              <a:ext cx="904398" cy="904399"/>
            </a:xfrm>
            <a:prstGeom prst="ellipse">
              <a:avLst/>
            </a:prstGeom>
            <a:solidFill>
              <a:srgbClr val="E8E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/>
            </a:p>
          </p:txBody>
        </p:sp>
        <p:sp>
          <p:nvSpPr>
            <p:cNvPr id="32" name="椭圆 31"/>
            <p:cNvSpPr/>
            <p:nvPr/>
          </p:nvSpPr>
          <p:spPr>
            <a:xfrm>
              <a:off x="1559202" y="1994656"/>
              <a:ext cx="774383" cy="775812"/>
            </a:xfrm>
            <a:prstGeom prst="ellipse">
              <a:avLst/>
            </a:prstGeom>
            <a:solidFill>
              <a:srgbClr val="E8E9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 dirty="0"/>
            </a:p>
          </p:txBody>
        </p:sp>
        <p:pic>
          <p:nvPicPr>
            <p:cNvPr id="4120" name="图片 4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963" y="1858211"/>
              <a:ext cx="1054418" cy="104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6CED64D-132F-4F08-976C-8C08408E09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3" y="1738085"/>
            <a:ext cx="1195645" cy="1378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96E2E01-B68F-4C7C-9A21-06894F482D39}"/>
              </a:ext>
            </a:extLst>
          </p:cNvPr>
          <p:cNvGrpSpPr/>
          <p:nvPr/>
        </p:nvGrpSpPr>
        <p:grpSpPr>
          <a:xfrm>
            <a:off x="3140412" y="1305018"/>
            <a:ext cx="2419749" cy="2137886"/>
            <a:chOff x="1128831" y="1647894"/>
            <a:chExt cx="1558767" cy="1403033"/>
          </a:xfrm>
        </p:grpSpPr>
        <p:pic>
          <p:nvPicPr>
            <p:cNvPr id="37" name="图片 16">
              <a:extLst>
                <a:ext uri="{FF2B5EF4-FFF2-40B4-BE49-F238E27FC236}">
                  <a16:creationId xmlns:a16="http://schemas.microsoft.com/office/drawing/2014/main" id="{13060715-A08A-4F05-AE23-BD3AB917D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"/>
            <a:stretch>
              <a:fillRect/>
            </a:stretch>
          </p:blipFill>
          <p:spPr bwMode="auto">
            <a:xfrm>
              <a:off x="1128831" y="1647894"/>
              <a:ext cx="1558767" cy="140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椭圆 22">
              <a:extLst>
                <a:ext uri="{FF2B5EF4-FFF2-40B4-BE49-F238E27FC236}">
                  <a16:creationId xmlns:a16="http://schemas.microsoft.com/office/drawing/2014/main" id="{7A862A2F-E0FF-4F64-A698-805356C8F7D6}"/>
                </a:ext>
              </a:extLst>
            </p:cNvPr>
            <p:cNvSpPr/>
            <p:nvPr/>
          </p:nvSpPr>
          <p:spPr>
            <a:xfrm>
              <a:off x="1495179" y="1930362"/>
              <a:ext cx="904398" cy="904399"/>
            </a:xfrm>
            <a:prstGeom prst="ellipse">
              <a:avLst/>
            </a:prstGeom>
            <a:solidFill>
              <a:srgbClr val="E8E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/>
            </a:p>
          </p:txBody>
        </p:sp>
        <p:sp>
          <p:nvSpPr>
            <p:cNvPr id="39" name="椭圆 31">
              <a:extLst>
                <a:ext uri="{FF2B5EF4-FFF2-40B4-BE49-F238E27FC236}">
                  <a16:creationId xmlns:a16="http://schemas.microsoft.com/office/drawing/2014/main" id="{758F5D41-5C68-47CC-8887-B7F495E3E6D4}"/>
                </a:ext>
              </a:extLst>
            </p:cNvPr>
            <p:cNvSpPr/>
            <p:nvPr/>
          </p:nvSpPr>
          <p:spPr>
            <a:xfrm>
              <a:off x="1559202" y="1994656"/>
              <a:ext cx="774383" cy="775812"/>
            </a:xfrm>
            <a:prstGeom prst="ellipse">
              <a:avLst/>
            </a:prstGeom>
            <a:solidFill>
              <a:srgbClr val="E8E9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 dirty="0"/>
            </a:p>
          </p:txBody>
        </p:sp>
        <p:pic>
          <p:nvPicPr>
            <p:cNvPr id="40" name="图片 40">
              <a:extLst>
                <a:ext uri="{FF2B5EF4-FFF2-40B4-BE49-F238E27FC236}">
                  <a16:creationId xmlns:a16="http://schemas.microsoft.com/office/drawing/2014/main" id="{08D89968-5B0D-4722-8F87-C57F7915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963" y="1858211"/>
              <a:ext cx="1054418" cy="104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045FD-4A53-4E48-9850-B3CB28FF61D3}"/>
              </a:ext>
            </a:extLst>
          </p:cNvPr>
          <p:cNvGrpSpPr/>
          <p:nvPr/>
        </p:nvGrpSpPr>
        <p:grpSpPr>
          <a:xfrm>
            <a:off x="6109712" y="1305018"/>
            <a:ext cx="2419749" cy="2137886"/>
            <a:chOff x="1128831" y="1647894"/>
            <a:chExt cx="1558767" cy="1403033"/>
          </a:xfrm>
        </p:grpSpPr>
        <p:pic>
          <p:nvPicPr>
            <p:cNvPr id="42" name="图片 16">
              <a:extLst>
                <a:ext uri="{FF2B5EF4-FFF2-40B4-BE49-F238E27FC236}">
                  <a16:creationId xmlns:a16="http://schemas.microsoft.com/office/drawing/2014/main" id="{4F483000-D389-4A77-BDF4-F9370C1DB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"/>
            <a:stretch>
              <a:fillRect/>
            </a:stretch>
          </p:blipFill>
          <p:spPr bwMode="auto">
            <a:xfrm>
              <a:off x="1128831" y="1647894"/>
              <a:ext cx="1558767" cy="140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椭圆 22">
              <a:extLst>
                <a:ext uri="{FF2B5EF4-FFF2-40B4-BE49-F238E27FC236}">
                  <a16:creationId xmlns:a16="http://schemas.microsoft.com/office/drawing/2014/main" id="{2F16BC20-18F3-43BD-8CF2-3D11FCD9302F}"/>
                </a:ext>
              </a:extLst>
            </p:cNvPr>
            <p:cNvSpPr/>
            <p:nvPr/>
          </p:nvSpPr>
          <p:spPr>
            <a:xfrm>
              <a:off x="1495179" y="1930362"/>
              <a:ext cx="904398" cy="904399"/>
            </a:xfrm>
            <a:prstGeom prst="ellipse">
              <a:avLst/>
            </a:prstGeom>
            <a:solidFill>
              <a:srgbClr val="E8E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/>
            </a:p>
          </p:txBody>
        </p:sp>
        <p:sp>
          <p:nvSpPr>
            <p:cNvPr id="44" name="椭圆 31">
              <a:extLst>
                <a:ext uri="{FF2B5EF4-FFF2-40B4-BE49-F238E27FC236}">
                  <a16:creationId xmlns:a16="http://schemas.microsoft.com/office/drawing/2014/main" id="{9C120AB6-4376-4EE1-818C-FF72C01DD7EC}"/>
                </a:ext>
              </a:extLst>
            </p:cNvPr>
            <p:cNvSpPr/>
            <p:nvPr/>
          </p:nvSpPr>
          <p:spPr>
            <a:xfrm>
              <a:off x="1559202" y="1994656"/>
              <a:ext cx="774383" cy="775812"/>
            </a:xfrm>
            <a:prstGeom prst="ellipse">
              <a:avLst/>
            </a:prstGeom>
            <a:solidFill>
              <a:srgbClr val="E8E9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 dirty="0"/>
            </a:p>
          </p:txBody>
        </p:sp>
        <p:pic>
          <p:nvPicPr>
            <p:cNvPr id="45" name="图片 40">
              <a:extLst>
                <a:ext uri="{FF2B5EF4-FFF2-40B4-BE49-F238E27FC236}">
                  <a16:creationId xmlns:a16="http://schemas.microsoft.com/office/drawing/2014/main" id="{109A5CC2-829B-42C3-AC33-7104C1541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963" y="1858211"/>
              <a:ext cx="1054418" cy="104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98053D-1C01-4237-867F-5BB8C8BD74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8521" y="1735432"/>
            <a:ext cx="1688203" cy="13916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4AFBE38-DF4A-4E4B-9A07-EBC2729AF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168" y="1734831"/>
            <a:ext cx="2280269" cy="151637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5822DC8-1702-4845-99CE-E493CE2C9300}"/>
              </a:ext>
            </a:extLst>
          </p:cNvPr>
          <p:cNvSpPr txBox="1"/>
          <p:nvPr/>
        </p:nvSpPr>
        <p:spPr>
          <a:xfrm>
            <a:off x="799539" y="558642"/>
            <a:ext cx="38935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>
                <a:solidFill>
                  <a:schemeClr val="bg1"/>
                </a:solidFill>
              </a:rPr>
              <a:t>СТАНОВЛЕНИЕ </a:t>
            </a:r>
            <a:r>
              <a:rPr lang="ru-RU" sz="2100" b="1" dirty="0">
                <a:solidFill>
                  <a:schemeClr val="bg1"/>
                </a:solidFill>
              </a:rPr>
              <a:t>КАЛЛИГРАФИИ:</a:t>
            </a:r>
          </a:p>
        </p:txBody>
      </p:sp>
      <p:pic>
        <p:nvPicPr>
          <p:cNvPr id="52" name="图片 17">
            <a:extLst>
              <a:ext uri="{FF2B5EF4-FFF2-40B4-BE49-F238E27FC236}">
                <a16:creationId xmlns:a16="http://schemas.microsoft.com/office/drawing/2014/main" id="{71B69AAB-32B4-429C-BBDA-18B637D8E85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50323" r="4121" b="13400"/>
          <a:stretch>
            <a:fillRect/>
          </a:stretch>
        </p:blipFill>
        <p:spPr bwMode="auto">
          <a:xfrm>
            <a:off x="7780811" y="264319"/>
            <a:ext cx="90439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092965F-3B05-4FD5-8582-9D4DBFED172B}"/>
              </a:ext>
            </a:extLst>
          </p:cNvPr>
          <p:cNvSpPr txBox="1"/>
          <p:nvPr/>
        </p:nvSpPr>
        <p:spPr>
          <a:xfrm>
            <a:off x="328292" y="3362258"/>
            <a:ext cx="2761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цзягувэнь</a:t>
            </a:r>
            <a:r>
              <a:rPr lang="ru-RU" altLang="zh-CN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 – письмена на костях животных, черепашьих панцирях, керамике  XVII-XI вв. до н.э.</a:t>
            </a:r>
            <a:endParaRPr lang="ru-RU" dirty="0"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000CAF-0765-4E55-ACD3-82DBABE4A785}"/>
              </a:ext>
            </a:extLst>
          </p:cNvPr>
          <p:cNvSpPr txBox="1"/>
          <p:nvPr/>
        </p:nvSpPr>
        <p:spPr>
          <a:xfrm>
            <a:off x="3652182" y="3362258"/>
            <a:ext cx="22802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b="1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цзыньвэнь – </a:t>
            </a:r>
            <a:r>
              <a:rPr lang="ru-RU" altLang="zh-CN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надписи на бронзе XIII—IV вв. до н. э. вертикальное написание</a:t>
            </a:r>
            <a:endParaRPr lang="ru-RU" dirty="0">
              <a:latin typeface="+mn-lt"/>
            </a:endParaRPr>
          </a:p>
        </p:txBody>
      </p:sp>
      <p:sp>
        <p:nvSpPr>
          <p:cNvPr id="34" name="矩形 8">
            <a:extLst>
              <a:ext uri="{FF2B5EF4-FFF2-40B4-BE49-F238E27FC236}">
                <a16:creationId xmlns:a16="http://schemas.microsoft.com/office/drawing/2014/main" id="{D7DDF0B1-91F4-4CBA-A582-D8D7883E0876}"/>
              </a:ext>
            </a:extLst>
          </p:cNvPr>
          <p:cNvSpPr/>
          <p:nvPr/>
        </p:nvSpPr>
        <p:spPr>
          <a:xfrm>
            <a:off x="6613684" y="3366349"/>
            <a:ext cx="2280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шигувэнь </a:t>
            </a:r>
            <a:r>
              <a:rPr lang="ru-RU" altLang="zh-CN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– </a:t>
            </a:r>
          </a:p>
          <a:p>
            <a:pPr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надписи на каменных барабанах</a:t>
            </a:r>
            <a:endParaRPr lang="zh-CN" altLang="en-US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1D9657-5C8C-4D0B-B3D9-80502EAC4FF7}"/>
              </a:ext>
            </a:extLst>
          </p:cNvPr>
          <p:cNvSpPr txBox="1"/>
          <p:nvPr/>
        </p:nvSpPr>
        <p:spPr>
          <a:xfrm>
            <a:off x="68580" y="4831080"/>
            <a:ext cx="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46" name="文本框 9">
            <a:extLst>
              <a:ext uri="{FF2B5EF4-FFF2-40B4-BE49-F238E27FC236}">
                <a16:creationId xmlns:a16="http://schemas.microsoft.com/office/drawing/2014/main" id="{CD933CC9-2B53-49AA-AF12-054105616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>
            <a:extLst>
              <a:ext uri="{FF2B5EF4-FFF2-40B4-BE49-F238E27FC236}">
                <a16:creationId xmlns:a16="http://schemas.microsoft.com/office/drawing/2014/main" id="{C30D8FA7-07E5-431B-9A9D-24382C801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737645" y="0"/>
            <a:ext cx="24701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A780D-17F5-41BE-93FE-8AE5EA21099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3197">
            <a:off x="6580522" y="2735884"/>
            <a:ext cx="1243692" cy="2164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5BFEC-A1B1-4195-AA4D-460FF734873E}"/>
              </a:ext>
            </a:extLst>
          </p:cNvPr>
          <p:cNvSpPr txBox="1"/>
          <p:nvPr/>
        </p:nvSpPr>
        <p:spPr>
          <a:xfrm>
            <a:off x="281940" y="1326913"/>
            <a:ext cx="5536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i="1" dirty="0"/>
              <a:t>Невозможно не отметить сходство ранних иероглифов Китая с изображениями природных явлений, животных, растений, человека.</a:t>
            </a:r>
          </a:p>
          <a:p>
            <a:pPr algn="just"/>
            <a:endParaRPr lang="ru-RU" sz="1800" i="1" dirty="0"/>
          </a:p>
          <a:p>
            <a:pPr algn="just"/>
            <a:r>
              <a:rPr lang="ru-RU" sz="1800" i="1" dirty="0"/>
              <a:t>Происходит зарождение стиля </a:t>
            </a:r>
            <a:r>
              <a:rPr lang="ru-RU" sz="1800" b="1" i="1" dirty="0"/>
              <a:t>чжуань-шу</a:t>
            </a:r>
            <a:r>
              <a:rPr lang="ru-RU" sz="1800" i="1" dirty="0"/>
              <a:t>, который послужил базовым почерком в китайской каллиграфии («письмо (древней) печати» - </a:t>
            </a:r>
            <a:r>
              <a:rPr lang="ru-RU" sz="1800" b="1" i="1" dirty="0"/>
              <a:t>да-чжуань </a:t>
            </a:r>
            <a:r>
              <a:rPr lang="ru-RU" sz="1800" i="1" dirty="0"/>
              <a:t>(большая печать, </a:t>
            </a:r>
            <a:r>
              <a:rPr lang="ru-RU" sz="1800" b="1" i="1" dirty="0"/>
              <a:t>сяо-чжуань</a:t>
            </a:r>
            <a:r>
              <a:rPr lang="ru-RU" sz="1800" i="1" dirty="0"/>
              <a:t> (малая печать).</a:t>
            </a:r>
          </a:p>
        </p:txBody>
      </p:sp>
      <p:sp>
        <p:nvSpPr>
          <p:cNvPr id="15" name="五边形 23">
            <a:extLst>
              <a:ext uri="{FF2B5EF4-FFF2-40B4-BE49-F238E27FC236}">
                <a16:creationId xmlns:a16="http://schemas.microsoft.com/office/drawing/2014/main" id="{BD270331-FC62-42CF-8C0F-4E758C23715B}"/>
              </a:ext>
            </a:extLst>
          </p:cNvPr>
          <p:cNvSpPr/>
          <p:nvPr/>
        </p:nvSpPr>
        <p:spPr>
          <a:xfrm>
            <a:off x="0" y="542599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 dirty="0"/>
          </a:p>
        </p:txBody>
      </p:sp>
      <p:pic>
        <p:nvPicPr>
          <p:cNvPr id="16" name="图片 29">
            <a:extLst>
              <a:ext uri="{FF2B5EF4-FFF2-40B4-BE49-F238E27FC236}">
                <a16:creationId xmlns:a16="http://schemas.microsoft.com/office/drawing/2014/main" id="{065E4BBF-89B6-4449-B3FC-CC210F979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81150" y="-465237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椭圆 28">
            <a:extLst>
              <a:ext uri="{FF2B5EF4-FFF2-40B4-BE49-F238E27FC236}">
                <a16:creationId xmlns:a16="http://schemas.microsoft.com/office/drawing/2014/main" id="{4DC588C9-C4C8-442C-868B-C98E1A6BC124}"/>
              </a:ext>
            </a:extLst>
          </p:cNvPr>
          <p:cNvSpPr/>
          <p:nvPr/>
        </p:nvSpPr>
        <p:spPr>
          <a:xfrm>
            <a:off x="316229" y="595686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8A6B9-2024-4836-97F2-943B7CEE29F1}"/>
              </a:ext>
            </a:extLst>
          </p:cNvPr>
          <p:cNvSpPr txBox="1"/>
          <p:nvPr/>
        </p:nvSpPr>
        <p:spPr>
          <a:xfrm>
            <a:off x="68580" y="4831080"/>
            <a:ext cx="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22" name="椭圆 10">
            <a:extLst>
              <a:ext uri="{FF2B5EF4-FFF2-40B4-BE49-F238E27FC236}">
                <a16:creationId xmlns:a16="http://schemas.microsoft.com/office/drawing/2014/main" id="{DA63BD19-4FF2-4FB4-BF46-1DB0AD0BDD45}"/>
              </a:ext>
            </a:extLst>
          </p:cNvPr>
          <p:cNvSpPr/>
          <p:nvPr/>
        </p:nvSpPr>
        <p:spPr>
          <a:xfrm>
            <a:off x="363487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3" name="椭圆 12">
            <a:extLst>
              <a:ext uri="{FF2B5EF4-FFF2-40B4-BE49-F238E27FC236}">
                <a16:creationId xmlns:a16="http://schemas.microsoft.com/office/drawing/2014/main" id="{385282B1-8875-48E5-A8F9-9097FB148E4C}"/>
              </a:ext>
            </a:extLst>
          </p:cNvPr>
          <p:cNvSpPr/>
          <p:nvPr/>
        </p:nvSpPr>
        <p:spPr>
          <a:xfrm>
            <a:off x="397777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EFFD4-9F06-4D79-B498-19BB567308E7}"/>
              </a:ext>
            </a:extLst>
          </p:cNvPr>
          <p:cNvSpPr txBox="1"/>
          <p:nvPr/>
        </p:nvSpPr>
        <p:spPr>
          <a:xfrm>
            <a:off x="803542" y="572512"/>
            <a:ext cx="5116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ПЕЧАТЕЙ</a:t>
            </a:r>
          </a:p>
        </p:txBody>
      </p:sp>
      <p:sp>
        <p:nvSpPr>
          <p:cNvPr id="25" name="矩形 30">
            <a:extLst>
              <a:ext uri="{FF2B5EF4-FFF2-40B4-BE49-F238E27FC236}">
                <a16:creationId xmlns:a16="http://schemas.microsoft.com/office/drawing/2014/main" id="{87EEB9C4-A905-456B-9A52-D39DBDEB0377}"/>
              </a:ext>
            </a:extLst>
          </p:cNvPr>
          <p:cNvSpPr/>
          <p:nvPr/>
        </p:nvSpPr>
        <p:spPr>
          <a:xfrm>
            <a:off x="3" y="4189095"/>
            <a:ext cx="5758538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CEC0777F-7148-4EBE-B4D8-0052FE139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187" y="542599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334433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0527" y="4065073"/>
            <a:ext cx="7529952" cy="706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1909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Постепенно, письменность становится более простой, схематичной более богатой формой . Начинает формироваться протоустав Китая – </a:t>
            </a:r>
            <a:r>
              <a:rPr lang="ru-RU" altLang="zh-CN" sz="1600" b="1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ли-шу </a:t>
            </a:r>
            <a:r>
              <a:rPr lang="ru-RU" altLang="zh-CN" sz="1600" dirty="0">
                <a:solidFill>
                  <a:srgbClr val="000000"/>
                </a:solidFill>
                <a:ea typeface="微软雅黑" panose="020B0503020204020204" pitchFamily="34" charset="-122"/>
                <a:cs typeface="Calibri" panose="020F0502020204030204" pitchFamily="34" charset="0"/>
              </a:rPr>
              <a:t>(деловое письмо). </a:t>
            </a:r>
            <a:endParaRPr lang="zh-CN" altLang="en-US" sz="1600" dirty="0">
              <a:solidFill>
                <a:srgbClr val="000000"/>
              </a:solidFill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2013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4102" name="图片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8233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椭圆 10"/>
          <p:cNvSpPr/>
          <p:nvPr/>
        </p:nvSpPr>
        <p:spPr>
          <a:xfrm>
            <a:off x="363487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3" name="椭圆 12"/>
          <p:cNvSpPr/>
          <p:nvPr/>
        </p:nvSpPr>
        <p:spPr>
          <a:xfrm>
            <a:off x="397777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1" name="矩形 20"/>
          <p:cNvSpPr/>
          <p:nvPr/>
        </p:nvSpPr>
        <p:spPr>
          <a:xfrm>
            <a:off x="-3383" y="4189095"/>
            <a:ext cx="555784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2" name="矩形 21"/>
          <p:cNvSpPr/>
          <p:nvPr/>
        </p:nvSpPr>
        <p:spPr>
          <a:xfrm>
            <a:off x="7818120" y="4189095"/>
            <a:ext cx="1329263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917F08-42C6-459F-978C-D277C380521E}"/>
              </a:ext>
            </a:extLst>
          </p:cNvPr>
          <p:cNvGrpSpPr/>
          <p:nvPr/>
        </p:nvGrpSpPr>
        <p:grpSpPr>
          <a:xfrm>
            <a:off x="157889" y="1305018"/>
            <a:ext cx="2419749" cy="2137886"/>
            <a:chOff x="1128831" y="1647894"/>
            <a:chExt cx="1558767" cy="1403033"/>
          </a:xfrm>
        </p:grpSpPr>
        <p:pic>
          <p:nvPicPr>
            <p:cNvPr id="4108" name="图片 1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"/>
            <a:stretch>
              <a:fillRect/>
            </a:stretch>
          </p:blipFill>
          <p:spPr bwMode="auto">
            <a:xfrm>
              <a:off x="1128831" y="1647894"/>
              <a:ext cx="1558767" cy="140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椭圆 22"/>
            <p:cNvSpPr/>
            <p:nvPr/>
          </p:nvSpPr>
          <p:spPr>
            <a:xfrm>
              <a:off x="1495179" y="1930362"/>
              <a:ext cx="904398" cy="904399"/>
            </a:xfrm>
            <a:prstGeom prst="ellipse">
              <a:avLst/>
            </a:prstGeom>
            <a:solidFill>
              <a:srgbClr val="E8E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/>
            </a:p>
          </p:txBody>
        </p:sp>
        <p:sp>
          <p:nvSpPr>
            <p:cNvPr id="32" name="椭圆 31"/>
            <p:cNvSpPr/>
            <p:nvPr/>
          </p:nvSpPr>
          <p:spPr>
            <a:xfrm>
              <a:off x="1559202" y="1994656"/>
              <a:ext cx="774383" cy="775812"/>
            </a:xfrm>
            <a:prstGeom prst="ellipse">
              <a:avLst/>
            </a:prstGeom>
            <a:solidFill>
              <a:srgbClr val="E8E9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 dirty="0"/>
            </a:p>
          </p:txBody>
        </p:sp>
        <p:pic>
          <p:nvPicPr>
            <p:cNvPr id="4120" name="图片 4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963" y="1858211"/>
              <a:ext cx="1054418" cy="104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6E2E01-B68F-4C7C-9A21-06894F482D39}"/>
              </a:ext>
            </a:extLst>
          </p:cNvPr>
          <p:cNvGrpSpPr/>
          <p:nvPr/>
        </p:nvGrpSpPr>
        <p:grpSpPr>
          <a:xfrm>
            <a:off x="3140412" y="1305018"/>
            <a:ext cx="2419749" cy="2137886"/>
            <a:chOff x="1128831" y="1647894"/>
            <a:chExt cx="1558767" cy="1403033"/>
          </a:xfrm>
        </p:grpSpPr>
        <p:pic>
          <p:nvPicPr>
            <p:cNvPr id="37" name="图片 16">
              <a:extLst>
                <a:ext uri="{FF2B5EF4-FFF2-40B4-BE49-F238E27FC236}">
                  <a16:creationId xmlns:a16="http://schemas.microsoft.com/office/drawing/2014/main" id="{13060715-A08A-4F05-AE23-BD3AB917D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"/>
            <a:stretch>
              <a:fillRect/>
            </a:stretch>
          </p:blipFill>
          <p:spPr bwMode="auto">
            <a:xfrm>
              <a:off x="1128831" y="1647894"/>
              <a:ext cx="1558767" cy="140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椭圆 22">
              <a:extLst>
                <a:ext uri="{FF2B5EF4-FFF2-40B4-BE49-F238E27FC236}">
                  <a16:creationId xmlns:a16="http://schemas.microsoft.com/office/drawing/2014/main" id="{7A862A2F-E0FF-4F64-A698-805356C8F7D6}"/>
                </a:ext>
              </a:extLst>
            </p:cNvPr>
            <p:cNvSpPr/>
            <p:nvPr/>
          </p:nvSpPr>
          <p:spPr>
            <a:xfrm>
              <a:off x="1495179" y="1930362"/>
              <a:ext cx="904398" cy="904399"/>
            </a:xfrm>
            <a:prstGeom prst="ellipse">
              <a:avLst/>
            </a:prstGeom>
            <a:solidFill>
              <a:srgbClr val="E8E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/>
            </a:p>
          </p:txBody>
        </p:sp>
        <p:sp>
          <p:nvSpPr>
            <p:cNvPr id="39" name="椭圆 31">
              <a:extLst>
                <a:ext uri="{FF2B5EF4-FFF2-40B4-BE49-F238E27FC236}">
                  <a16:creationId xmlns:a16="http://schemas.microsoft.com/office/drawing/2014/main" id="{758F5D41-5C68-47CC-8887-B7F495E3E6D4}"/>
                </a:ext>
              </a:extLst>
            </p:cNvPr>
            <p:cNvSpPr/>
            <p:nvPr/>
          </p:nvSpPr>
          <p:spPr>
            <a:xfrm>
              <a:off x="1559202" y="1994656"/>
              <a:ext cx="774383" cy="775812"/>
            </a:xfrm>
            <a:prstGeom prst="ellipse">
              <a:avLst/>
            </a:prstGeom>
            <a:solidFill>
              <a:srgbClr val="E8E9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 dirty="0"/>
            </a:p>
          </p:txBody>
        </p:sp>
        <p:pic>
          <p:nvPicPr>
            <p:cNvPr id="40" name="图片 40">
              <a:extLst>
                <a:ext uri="{FF2B5EF4-FFF2-40B4-BE49-F238E27FC236}">
                  <a16:creationId xmlns:a16="http://schemas.microsoft.com/office/drawing/2014/main" id="{08D89968-5B0D-4722-8F87-C57F7915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963" y="1858211"/>
              <a:ext cx="1054418" cy="104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045FD-4A53-4E48-9850-B3CB28FF61D3}"/>
              </a:ext>
            </a:extLst>
          </p:cNvPr>
          <p:cNvGrpSpPr/>
          <p:nvPr/>
        </p:nvGrpSpPr>
        <p:grpSpPr>
          <a:xfrm>
            <a:off x="6109712" y="1305018"/>
            <a:ext cx="2419749" cy="2137886"/>
            <a:chOff x="1128831" y="1647894"/>
            <a:chExt cx="1558767" cy="1403033"/>
          </a:xfrm>
        </p:grpSpPr>
        <p:pic>
          <p:nvPicPr>
            <p:cNvPr id="42" name="图片 16">
              <a:extLst>
                <a:ext uri="{FF2B5EF4-FFF2-40B4-BE49-F238E27FC236}">
                  <a16:creationId xmlns:a16="http://schemas.microsoft.com/office/drawing/2014/main" id="{4F483000-D389-4A77-BDF4-F9370C1DB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"/>
            <a:stretch>
              <a:fillRect/>
            </a:stretch>
          </p:blipFill>
          <p:spPr bwMode="auto">
            <a:xfrm>
              <a:off x="1128831" y="1647894"/>
              <a:ext cx="1558767" cy="1403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椭圆 22">
              <a:extLst>
                <a:ext uri="{FF2B5EF4-FFF2-40B4-BE49-F238E27FC236}">
                  <a16:creationId xmlns:a16="http://schemas.microsoft.com/office/drawing/2014/main" id="{2F16BC20-18F3-43BD-8CF2-3D11FCD9302F}"/>
                </a:ext>
              </a:extLst>
            </p:cNvPr>
            <p:cNvSpPr/>
            <p:nvPr/>
          </p:nvSpPr>
          <p:spPr>
            <a:xfrm>
              <a:off x="1495179" y="1930362"/>
              <a:ext cx="904398" cy="904399"/>
            </a:xfrm>
            <a:prstGeom prst="ellipse">
              <a:avLst/>
            </a:prstGeom>
            <a:solidFill>
              <a:srgbClr val="E8E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/>
            </a:p>
          </p:txBody>
        </p:sp>
        <p:sp>
          <p:nvSpPr>
            <p:cNvPr id="44" name="椭圆 31">
              <a:extLst>
                <a:ext uri="{FF2B5EF4-FFF2-40B4-BE49-F238E27FC236}">
                  <a16:creationId xmlns:a16="http://schemas.microsoft.com/office/drawing/2014/main" id="{9C120AB6-4376-4EE1-818C-FF72C01DD7EC}"/>
                </a:ext>
              </a:extLst>
            </p:cNvPr>
            <p:cNvSpPr/>
            <p:nvPr/>
          </p:nvSpPr>
          <p:spPr>
            <a:xfrm>
              <a:off x="1559202" y="1994656"/>
              <a:ext cx="774383" cy="775812"/>
            </a:xfrm>
            <a:prstGeom prst="ellipse">
              <a:avLst/>
            </a:prstGeom>
            <a:solidFill>
              <a:srgbClr val="E8E9E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41909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64" dirty="0"/>
            </a:p>
          </p:txBody>
        </p:sp>
        <p:pic>
          <p:nvPicPr>
            <p:cNvPr id="45" name="图片 40">
              <a:extLst>
                <a:ext uri="{FF2B5EF4-FFF2-40B4-BE49-F238E27FC236}">
                  <a16:creationId xmlns:a16="http://schemas.microsoft.com/office/drawing/2014/main" id="{109A5CC2-829B-42C3-AC33-7104C1541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963" y="1858211"/>
              <a:ext cx="1054418" cy="1048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5822DC8-1702-4845-99CE-E493CE2C9300}"/>
              </a:ext>
            </a:extLst>
          </p:cNvPr>
          <p:cNvSpPr txBox="1"/>
          <p:nvPr/>
        </p:nvSpPr>
        <p:spPr>
          <a:xfrm>
            <a:off x="799539" y="558642"/>
            <a:ext cx="389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</a:rPr>
              <a:t>ПИСЬМО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100" b="1" dirty="0">
                <a:solidFill>
                  <a:schemeClr val="bg1"/>
                </a:solidFill>
              </a:rPr>
              <a:t>ПЕЧАТЕЙ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1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" name="矩形 8">
            <a:extLst>
              <a:ext uri="{FF2B5EF4-FFF2-40B4-BE49-F238E27FC236}">
                <a16:creationId xmlns:a16="http://schemas.microsoft.com/office/drawing/2014/main" id="{756C79A5-63B4-440E-99C1-86855A35E627}"/>
              </a:ext>
            </a:extLst>
          </p:cNvPr>
          <p:cNvSpPr/>
          <p:nvPr/>
        </p:nvSpPr>
        <p:spPr>
          <a:xfrm>
            <a:off x="481114" y="3500538"/>
            <a:ext cx="8048347" cy="345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1909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Да-чжуань                                         Сяо-чжуань                                         Ли-шу   </a:t>
            </a:r>
            <a:endParaRPr lang="zh-CN" altLang="en-US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87917E-C903-4330-A70C-30C53534F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7" y="1823451"/>
            <a:ext cx="1238512" cy="1238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13F2B2-ED8C-487C-A671-53BBF4D6ED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084" y="1819380"/>
            <a:ext cx="1228403" cy="12284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67B69B-01B6-4C49-AA85-BE4AC6626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42" y="1849139"/>
            <a:ext cx="1140423" cy="11404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B70E36-292A-4766-A3D7-E4B36DCBE9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70" y="3214101"/>
            <a:ext cx="685002" cy="685002"/>
          </a:xfrm>
          <a:prstGeom prst="rect">
            <a:avLst/>
          </a:prstGeom>
        </p:spPr>
      </p:pic>
      <p:pic>
        <p:nvPicPr>
          <p:cNvPr id="47" name="图片 11">
            <a:extLst>
              <a:ext uri="{FF2B5EF4-FFF2-40B4-BE49-F238E27FC236}">
                <a16:creationId xmlns:a16="http://schemas.microsoft.com/office/drawing/2014/main" id="{A69DB26B-7322-49DC-983E-2669BB88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952396" y="778"/>
            <a:ext cx="2196166" cy="263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7C50A-9556-417D-BCCC-DEA1907FB722}"/>
              </a:ext>
            </a:extLst>
          </p:cNvPr>
          <p:cNvSpPr txBox="1"/>
          <p:nvPr/>
        </p:nvSpPr>
        <p:spPr>
          <a:xfrm>
            <a:off x="4118610" y="169926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5333D-8FD4-4AE0-B911-C3C491BAE21E}"/>
              </a:ext>
            </a:extLst>
          </p:cNvPr>
          <p:cNvSpPr txBox="1"/>
          <p:nvPr/>
        </p:nvSpPr>
        <p:spPr>
          <a:xfrm>
            <a:off x="108834" y="1086248"/>
            <a:ext cx="1935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Иероглиф «Лошадь»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58C4B1-DBD9-404F-B977-33AF76A02CF3}"/>
              </a:ext>
            </a:extLst>
          </p:cNvPr>
          <p:cNvSpPr txBox="1"/>
          <p:nvPr/>
        </p:nvSpPr>
        <p:spPr>
          <a:xfrm>
            <a:off x="68580" y="4831080"/>
            <a:ext cx="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35" name="文本框 9">
            <a:extLst>
              <a:ext uri="{FF2B5EF4-FFF2-40B4-BE49-F238E27FC236}">
                <a16:creationId xmlns:a16="http://schemas.microsoft.com/office/drawing/2014/main" id="{F52C5600-8B86-42A8-8B34-6688DC478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348151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五边形 20"/>
          <p:cNvSpPr/>
          <p:nvPr/>
        </p:nvSpPr>
        <p:spPr>
          <a:xfrm>
            <a:off x="-4759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5124" name="图片 2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1461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57200" y="4189095"/>
            <a:ext cx="555784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8" name="矩形 7"/>
          <p:cNvSpPr/>
          <p:nvPr/>
        </p:nvSpPr>
        <p:spPr>
          <a:xfrm>
            <a:off x="6155055" y="4189095"/>
            <a:ext cx="2531745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9" name="矩形 8"/>
          <p:cNvSpPr/>
          <p:nvPr/>
        </p:nvSpPr>
        <p:spPr>
          <a:xfrm>
            <a:off x="1352313" y="4692101"/>
            <a:ext cx="4644628" cy="320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41909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264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ли-шу</a:t>
            </a:r>
            <a:r>
              <a:rPr lang="en-US" altLang="zh-CN" sz="1264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ru-RU" altLang="zh-CN" sz="1264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кай-шу </a:t>
            </a:r>
            <a:r>
              <a:rPr lang="en-US" altLang="zh-CN" sz="1264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ru-RU" altLang="zh-CN" sz="1264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син-шу </a:t>
            </a:r>
            <a:r>
              <a:rPr lang="en-US" altLang="zh-CN" sz="1264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ru-RU" altLang="zh-CN" sz="1264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цао-шу </a:t>
            </a:r>
            <a:endParaRPr lang="zh-CN" altLang="en-US" sz="1264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56715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2" name="椭圆 11"/>
          <p:cNvSpPr/>
          <p:nvPr/>
        </p:nvSpPr>
        <p:spPr>
          <a:xfrm>
            <a:off x="391005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19" name="图片 69">
            <a:extLst>
              <a:ext uri="{FF2B5EF4-FFF2-40B4-BE49-F238E27FC236}">
                <a16:creationId xmlns:a16="http://schemas.microsoft.com/office/drawing/2014/main" id="{682A5553-6A79-4E72-9013-C9684F003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417797"/>
            <a:ext cx="22367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2">
            <a:extLst>
              <a:ext uri="{FF2B5EF4-FFF2-40B4-BE49-F238E27FC236}">
                <a16:creationId xmlns:a16="http://schemas.microsoft.com/office/drawing/2014/main" id="{850BB79C-E807-48D4-BE41-BCBD5BA0D7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12311" r="9683" b="51414"/>
          <a:stretch>
            <a:fillRect/>
          </a:stretch>
        </p:blipFill>
        <p:spPr bwMode="auto">
          <a:xfrm>
            <a:off x="7801136" y="264319"/>
            <a:ext cx="90439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4FE4179-1C90-4967-9069-C54B34B3E36F}"/>
              </a:ext>
            </a:extLst>
          </p:cNvPr>
          <p:cNvSpPr txBox="1"/>
          <p:nvPr/>
        </p:nvSpPr>
        <p:spPr>
          <a:xfrm>
            <a:off x="799539" y="558642"/>
            <a:ext cx="38935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</a:rPr>
              <a:t>ОСНОВНЫЕ СТИЛИ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F23027-45F4-459A-9A91-2D5DC5D5E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54" y="1235338"/>
            <a:ext cx="837066" cy="34447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D3703A-4DE4-4362-8A8F-F56F0919AB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33" y="1235338"/>
            <a:ext cx="837066" cy="3444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6FDD2E-9FBC-4037-B09E-724D969AA7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19" y="1235338"/>
            <a:ext cx="837066" cy="34447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10BF153-BFE6-400A-B1A3-1CAB81EF3B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31" y="1235338"/>
            <a:ext cx="837066" cy="3444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EB77D7-F80B-470C-A86E-1168B1FF2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01" y="1395469"/>
            <a:ext cx="556901" cy="2709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B13FEE-7C01-4188-A475-E9CE57744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17" y="1395469"/>
            <a:ext cx="556901" cy="27099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620BF29-0212-4412-AF70-5B6B26AF7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26" y="1395470"/>
            <a:ext cx="556901" cy="27099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7B8AF9-8970-4C88-954E-FF162C40E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382" y="1395469"/>
            <a:ext cx="554544" cy="26984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9D5B35-2617-4BA8-97F8-9DC8B4E74525}"/>
              </a:ext>
            </a:extLst>
          </p:cNvPr>
          <p:cNvSpPr txBox="1"/>
          <p:nvPr/>
        </p:nvSpPr>
        <p:spPr>
          <a:xfrm>
            <a:off x="68580" y="4831080"/>
            <a:ext cx="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24" name="文本框 9">
            <a:extLst>
              <a:ext uri="{FF2B5EF4-FFF2-40B4-BE49-F238E27FC236}">
                <a16:creationId xmlns:a16="http://schemas.microsoft.com/office/drawing/2014/main" id="{E0C815A0-2FB4-4B07-9B49-81B797FEC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1">
            <a:extLst>
              <a:ext uri="{FF2B5EF4-FFF2-40B4-BE49-F238E27FC236}">
                <a16:creationId xmlns:a16="http://schemas.microsoft.com/office/drawing/2014/main" id="{C30D8FA7-07E5-431B-9A9D-24382C801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737645" y="0"/>
            <a:ext cx="247015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A780D-17F5-41BE-93FE-8AE5EA21099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3197">
            <a:off x="6580522" y="2735884"/>
            <a:ext cx="1243692" cy="2164268"/>
          </a:xfrm>
          <a:prstGeom prst="rect">
            <a:avLst/>
          </a:prstGeom>
        </p:spPr>
      </p:pic>
      <p:sp>
        <p:nvSpPr>
          <p:cNvPr id="15" name="五边形 23">
            <a:extLst>
              <a:ext uri="{FF2B5EF4-FFF2-40B4-BE49-F238E27FC236}">
                <a16:creationId xmlns:a16="http://schemas.microsoft.com/office/drawing/2014/main" id="{BD270331-FC62-42CF-8C0F-4E758C23715B}"/>
              </a:ext>
            </a:extLst>
          </p:cNvPr>
          <p:cNvSpPr/>
          <p:nvPr/>
        </p:nvSpPr>
        <p:spPr>
          <a:xfrm>
            <a:off x="0" y="542599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glow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 dirty="0"/>
          </a:p>
        </p:txBody>
      </p:sp>
      <p:pic>
        <p:nvPicPr>
          <p:cNvPr id="16" name="图片 29">
            <a:extLst>
              <a:ext uri="{FF2B5EF4-FFF2-40B4-BE49-F238E27FC236}">
                <a16:creationId xmlns:a16="http://schemas.microsoft.com/office/drawing/2014/main" id="{065E4BBF-89B6-4449-B3FC-CC210F979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81150" y="-465237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椭圆 28">
            <a:extLst>
              <a:ext uri="{FF2B5EF4-FFF2-40B4-BE49-F238E27FC236}">
                <a16:creationId xmlns:a16="http://schemas.microsoft.com/office/drawing/2014/main" id="{4DC588C9-C4C8-442C-868B-C98E1A6BC124}"/>
              </a:ext>
            </a:extLst>
          </p:cNvPr>
          <p:cNvSpPr/>
          <p:nvPr/>
        </p:nvSpPr>
        <p:spPr>
          <a:xfrm>
            <a:off x="316229" y="595686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98A6B9-2024-4836-97F2-943B7CEE29F1}"/>
              </a:ext>
            </a:extLst>
          </p:cNvPr>
          <p:cNvSpPr txBox="1"/>
          <p:nvPr/>
        </p:nvSpPr>
        <p:spPr>
          <a:xfrm>
            <a:off x="68580" y="4831080"/>
            <a:ext cx="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22" name="椭圆 10">
            <a:extLst>
              <a:ext uri="{FF2B5EF4-FFF2-40B4-BE49-F238E27FC236}">
                <a16:creationId xmlns:a16="http://schemas.microsoft.com/office/drawing/2014/main" id="{DA63BD19-4FF2-4FB4-BF46-1DB0AD0BDD45}"/>
              </a:ext>
            </a:extLst>
          </p:cNvPr>
          <p:cNvSpPr/>
          <p:nvPr/>
        </p:nvSpPr>
        <p:spPr>
          <a:xfrm>
            <a:off x="363487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3" name="椭圆 12">
            <a:extLst>
              <a:ext uri="{FF2B5EF4-FFF2-40B4-BE49-F238E27FC236}">
                <a16:creationId xmlns:a16="http://schemas.microsoft.com/office/drawing/2014/main" id="{385282B1-8875-48E5-A8F9-9097FB148E4C}"/>
              </a:ext>
            </a:extLst>
          </p:cNvPr>
          <p:cNvSpPr/>
          <p:nvPr/>
        </p:nvSpPr>
        <p:spPr>
          <a:xfrm>
            <a:off x="397777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EFFD4-9F06-4D79-B498-19BB567308E7}"/>
              </a:ext>
            </a:extLst>
          </p:cNvPr>
          <p:cNvSpPr txBox="1"/>
          <p:nvPr/>
        </p:nvSpPr>
        <p:spPr>
          <a:xfrm>
            <a:off x="782292" y="558642"/>
            <a:ext cx="48884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СТИЛЕЙ КАЛЛИГРАФИИ</a:t>
            </a:r>
          </a:p>
        </p:txBody>
      </p:sp>
      <p:sp>
        <p:nvSpPr>
          <p:cNvPr id="25" name="矩形 30">
            <a:extLst>
              <a:ext uri="{FF2B5EF4-FFF2-40B4-BE49-F238E27FC236}">
                <a16:creationId xmlns:a16="http://schemas.microsoft.com/office/drawing/2014/main" id="{87EEB9C4-A905-456B-9A52-D39DBDEB0377}"/>
              </a:ext>
            </a:extLst>
          </p:cNvPr>
          <p:cNvSpPr/>
          <p:nvPr/>
        </p:nvSpPr>
        <p:spPr>
          <a:xfrm>
            <a:off x="3" y="4189095"/>
            <a:ext cx="5758538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66BFFE-2C35-42FA-A2D7-6D4ECC60D3C6}"/>
              </a:ext>
            </a:extLst>
          </p:cNvPr>
          <p:cNvSpPr/>
          <p:nvPr/>
        </p:nvSpPr>
        <p:spPr>
          <a:xfrm>
            <a:off x="164048" y="1274643"/>
            <a:ext cx="54442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i="1" dirty="0"/>
              <a:t>Подобное развитие почерков продиктовано с одной стороны, необходимостью более скоростного письма в делопроизводстве. </a:t>
            </a:r>
          </a:p>
          <a:p>
            <a:pPr algn="just"/>
            <a:endParaRPr lang="ru-RU" sz="1800" i="1" dirty="0"/>
          </a:p>
          <a:p>
            <a:pPr algn="just"/>
            <a:r>
              <a:rPr lang="ru-RU" sz="1800" i="1" dirty="0"/>
              <a:t>С другой стороны, скорость письма изменилась благодаря сокращению некоторых элементов,  причем выбор элементов и выбор толщины линий зависели от творческого решения мастера.</a:t>
            </a:r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id="{312C9040-F7D5-496D-843C-E7D605414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</p:spTree>
    <p:extLst>
      <p:ext uri="{BB962C8B-B14F-4D97-AF65-F5344CB8AC3E}">
        <p14:creationId xmlns:p14="http://schemas.microsoft.com/office/powerpoint/2010/main" val="84462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五边形 12"/>
          <p:cNvSpPr/>
          <p:nvPr/>
        </p:nvSpPr>
        <p:spPr>
          <a:xfrm>
            <a:off x="2016" y="541497"/>
            <a:ext cx="5670709" cy="52149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pic>
        <p:nvPicPr>
          <p:cNvPr id="7172" name="图片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0"/>
          <a:stretch>
            <a:fillRect/>
          </a:stretch>
        </p:blipFill>
        <p:spPr bwMode="auto">
          <a:xfrm rot="-923798">
            <a:off x="4048236" y="-431482"/>
            <a:ext cx="3248978" cy="187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>
          <a:xfrm>
            <a:off x="363490" y="558642"/>
            <a:ext cx="474345" cy="4743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7174" name="文本框 9"/>
          <p:cNvSpPr txBox="1">
            <a:spLocks noChangeArrowheads="1"/>
          </p:cNvSpPr>
          <p:nvPr/>
        </p:nvSpPr>
        <p:spPr bwMode="auto">
          <a:xfrm>
            <a:off x="344916" y="532925"/>
            <a:ext cx="54694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12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80" dirty="0">
                <a:solidFill>
                  <a:srgbClr val="404040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五</a:t>
            </a:r>
          </a:p>
        </p:txBody>
      </p:sp>
      <p:sp>
        <p:nvSpPr>
          <p:cNvPr id="11" name="椭圆 10"/>
          <p:cNvSpPr/>
          <p:nvPr/>
        </p:nvSpPr>
        <p:spPr>
          <a:xfrm>
            <a:off x="397780" y="592932"/>
            <a:ext cx="405765" cy="407193"/>
          </a:xfrm>
          <a:prstGeom prst="ellipse">
            <a:avLst/>
          </a:prstGeom>
          <a:noFill/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21" name="矩形 20"/>
          <p:cNvSpPr/>
          <p:nvPr/>
        </p:nvSpPr>
        <p:spPr>
          <a:xfrm>
            <a:off x="425678" y="1496252"/>
            <a:ext cx="5883593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41909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264" b="1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«...Если бы дракона не сопровождали облака и дожди, он не смог бы подняться в небо. Великие писатели – облака и дожди государства. В своих произведениях они отражают величие государства и таким образом оставляют славу о нем в веках...»</a:t>
            </a:r>
          </a:p>
          <a:p>
            <a:pPr algn="r" defTabSz="641909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264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Ван Чжун</a:t>
            </a:r>
          </a:p>
          <a:p>
            <a:pPr algn="r" defTabSz="641909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264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философ </a:t>
            </a:r>
            <a:r>
              <a:rPr lang="en-US" altLang="zh-CN" sz="1264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XVIII </a:t>
            </a:r>
            <a:r>
              <a:rPr lang="ru-RU" altLang="zh-CN" sz="1264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в.</a:t>
            </a:r>
            <a:endParaRPr lang="zh-CN" altLang="en-US" sz="1264" i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16" y="4189095"/>
            <a:ext cx="9141984" cy="49577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4190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64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01536-FDAF-4715-B69E-6B1B8DFC8863}"/>
              </a:ext>
            </a:extLst>
          </p:cNvPr>
          <p:cNvSpPr txBox="1"/>
          <p:nvPr/>
        </p:nvSpPr>
        <p:spPr>
          <a:xfrm>
            <a:off x="799539" y="558642"/>
            <a:ext cx="3893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МАСТЕРА КАЛЛИГРАФИИ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FEC50-22DF-491A-B685-01AE17ED8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" y="1354312"/>
            <a:ext cx="1978507" cy="2278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674ED-A45E-43AB-A5C2-7965A05E3D7F}"/>
              </a:ext>
            </a:extLst>
          </p:cNvPr>
          <p:cNvSpPr txBox="1"/>
          <p:nvPr/>
        </p:nvSpPr>
        <p:spPr>
          <a:xfrm>
            <a:off x="66998" y="3646972"/>
            <a:ext cx="254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Цай Юн. </a:t>
            </a:r>
            <a:r>
              <a:rPr lang="ru-RU" sz="1200" dirty="0"/>
              <a:t>Фрагмент Сипин ши цзин</a:t>
            </a:r>
          </a:p>
          <a:p>
            <a:r>
              <a:rPr lang="ru-RU" sz="1200" dirty="0"/>
              <a:t>Восточная Хань (эстамп). Ли-шу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64E367-F125-4950-A65A-B49FAA491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99" y="1373412"/>
            <a:ext cx="1541084" cy="22352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97274-EDEC-41FF-A8AF-69420D233C33}"/>
              </a:ext>
            </a:extLst>
          </p:cNvPr>
          <p:cNvSpPr/>
          <p:nvPr/>
        </p:nvSpPr>
        <p:spPr>
          <a:xfrm>
            <a:off x="2517037" y="3636101"/>
            <a:ext cx="2131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Чжун Яо. </a:t>
            </a:r>
            <a:r>
              <a:rPr lang="ru-RU" sz="1200" dirty="0"/>
              <a:t>Марка с образцом</a:t>
            </a:r>
          </a:p>
          <a:p>
            <a:r>
              <a:rPr lang="ru-RU" sz="1200" dirty="0"/>
              <a:t>почерка кай-шу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1DF3FB-25A0-438A-AA2D-800EBA07F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59" y="1369807"/>
            <a:ext cx="3251271" cy="22352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F94CBEA-4A4D-418C-8624-2DE2E5AE4169}"/>
              </a:ext>
            </a:extLst>
          </p:cNvPr>
          <p:cNvSpPr/>
          <p:nvPr/>
        </p:nvSpPr>
        <p:spPr>
          <a:xfrm>
            <a:off x="4693131" y="3636101"/>
            <a:ext cx="3140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Ван Сяньчжи. </a:t>
            </a:r>
            <a:r>
              <a:rPr lang="ru-RU" sz="1200" dirty="0"/>
              <a:t>Пилюля Ятоу. Каллиграфическая пропись. Цзиньцао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F46BE2-CD9D-4640-ABE4-98620F25BC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0817"/>
            <a:ext cx="9144000" cy="29980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6C66243-95D5-4BFB-8BD6-DC7F63C437C5}"/>
              </a:ext>
            </a:extLst>
          </p:cNvPr>
          <p:cNvSpPr txBox="1"/>
          <p:nvPr/>
        </p:nvSpPr>
        <p:spPr>
          <a:xfrm>
            <a:off x="231458" y="4194658"/>
            <a:ext cx="6344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Ван Сичжи</a:t>
            </a:r>
            <a:r>
              <a:rPr lang="ru-RU" sz="1200" dirty="0">
                <a:solidFill>
                  <a:schemeClr val="bg1"/>
                </a:solidFill>
              </a:rPr>
              <a:t>. «Ланьтин сюй» (Предисловие к стихам Павильона орхидей). Син-шу</a:t>
            </a:r>
          </a:p>
        </p:txBody>
      </p:sp>
      <p:pic>
        <p:nvPicPr>
          <p:cNvPr id="27" name="图片 11">
            <a:extLst>
              <a:ext uri="{FF2B5EF4-FFF2-40B4-BE49-F238E27FC236}">
                <a16:creationId xmlns:a16="http://schemas.microsoft.com/office/drawing/2014/main" id="{13E76BCB-F9DE-4E58-9C38-254F6DC6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2" b="51324"/>
          <a:stretch>
            <a:fillRect/>
          </a:stretch>
        </p:blipFill>
        <p:spPr bwMode="auto">
          <a:xfrm>
            <a:off x="6945818" y="-9120"/>
            <a:ext cx="2196166" cy="263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ABBE53C5-1400-4E49-8D4E-C594331C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48" r="50146"/>
          <a:stretch>
            <a:fillRect/>
          </a:stretch>
        </p:blipFill>
        <p:spPr bwMode="auto">
          <a:xfrm>
            <a:off x="-943107" y="4029242"/>
            <a:ext cx="2285025" cy="20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5F8230-02E9-43ED-863C-EC1BDF6B6FAF}"/>
              </a:ext>
            </a:extLst>
          </p:cNvPr>
          <p:cNvSpPr txBox="1"/>
          <p:nvPr/>
        </p:nvSpPr>
        <p:spPr>
          <a:xfrm>
            <a:off x="68580" y="4831080"/>
            <a:ext cx="213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19 0.20093 L 0.1033 -0.3626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-28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25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275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25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25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25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25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25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525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525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25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25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52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08642E-6 L 0 -0.7774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4" grpId="0"/>
      <p:bldP spid="7" grpId="0"/>
      <p:bldP spid="23" grpId="0"/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1785</TotalTime>
  <Words>2674</Words>
  <Application>Microsoft Office PowerPoint</Application>
  <PresentationFormat>Экран (16:9)</PresentationFormat>
  <Paragraphs>221</Paragraphs>
  <Slides>20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微软雅黑</vt:lpstr>
      <vt:lpstr>Arial</vt:lpstr>
      <vt:lpstr>Calibri</vt:lpstr>
      <vt:lpstr>Calibri Light</vt:lpstr>
      <vt:lpstr>Times New Roman</vt:lpstr>
      <vt:lpstr>叶根友刀锋黑草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Оксана Крутякова</dc:creator>
  <cp:keywords>http:/www.ypppt.com</cp:keywords>
  <dc:description>http://www.ypppt.com/</dc:description>
  <cp:lastModifiedBy>Ксения Дом</cp:lastModifiedBy>
  <cp:revision>100</cp:revision>
  <dcterms:created xsi:type="dcterms:W3CDTF">2013-10-06T13:29:58Z</dcterms:created>
  <dcterms:modified xsi:type="dcterms:W3CDTF">2024-05-31T11:19:07Z</dcterms:modified>
</cp:coreProperties>
</file>