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E258-C663-44E9-9ACA-D06EF66EFBA3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9D70990-468C-456E-9D02-34BFA821D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E258-C663-44E9-9ACA-D06EF66EFBA3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70990-468C-456E-9D02-34BFA821D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E258-C663-44E9-9ACA-D06EF66EFBA3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70990-468C-456E-9D02-34BFA821D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E258-C663-44E9-9ACA-D06EF66EFBA3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9D70990-468C-456E-9D02-34BFA821D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E258-C663-44E9-9ACA-D06EF66EFBA3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70990-468C-456E-9D02-34BFA821D6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E258-C663-44E9-9ACA-D06EF66EFBA3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70990-468C-456E-9D02-34BFA821D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E258-C663-44E9-9ACA-D06EF66EFBA3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9D70990-468C-456E-9D02-34BFA821D6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E258-C663-44E9-9ACA-D06EF66EFBA3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70990-468C-456E-9D02-34BFA821D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E258-C663-44E9-9ACA-D06EF66EFBA3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70990-468C-456E-9D02-34BFA821D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E258-C663-44E9-9ACA-D06EF66EFBA3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70990-468C-456E-9D02-34BFA821D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E258-C663-44E9-9ACA-D06EF66EFBA3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70990-468C-456E-9D02-34BFA821D6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08E258-C663-44E9-9ACA-D06EF66EFBA3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9D70990-468C-456E-9D02-34BFA821D6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randomBar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786322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/>
              <a:t>"Как помочь своему ребенку учиться"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4294967295"/>
          </p:nvPr>
        </p:nvPicPr>
        <p:blipFill>
          <a:blip r:embed="rId2"/>
          <a:srcRect l="4167" r="4167"/>
          <a:stretch>
            <a:fillRect/>
          </a:stretch>
        </p:blipFill>
        <p:spPr bwMode="auto">
          <a:xfrm>
            <a:off x="1428728" y="214290"/>
            <a:ext cx="628654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543040"/>
          </a:xfrm>
        </p:spPr>
        <p:txBody>
          <a:bodyPr>
            <a:noAutofit/>
          </a:bodyPr>
          <a:lstStyle/>
          <a:p>
            <a:r>
              <a:rPr lang="ru-RU" sz="2800" b="1" dirty="0"/>
              <a:t>Правило пятое: </a:t>
            </a:r>
            <a:r>
              <a:rPr lang="ru-RU" sz="2800" b="1" dirty="0">
                <a:solidFill>
                  <a:srgbClr val="FF0000"/>
                </a:solidFill>
              </a:rPr>
              <a:t>оценка должна сравнивать сегодняшние успехи ребенка с его собственными вчерашними неудачами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/>
          </a:bodyPr>
          <a:lstStyle/>
          <a:p>
            <a:r>
              <a:rPr lang="ru-RU" sz="3600" dirty="0"/>
              <a:t>Не надо сравнивать ребенка с успехами соседского. Ведь даже самый малый успех ребенка – это реальная победа над собой, и она должна быть замечена и оценена по заслугам.</a:t>
            </a:r>
          </a:p>
          <a:p>
            <a:endParaRPr lang="ru-RU" sz="36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Правило шестое: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не </a:t>
            </a:r>
            <a:r>
              <a:rPr lang="ru-RU" b="1" dirty="0">
                <a:solidFill>
                  <a:srgbClr val="FF0000"/>
                </a:solidFill>
              </a:rPr>
              <a:t>скупитесь на похвалу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600" dirty="0"/>
              <a:t>Нет такого двоечника, которого не за что было бы похвалить. Выделить из потока неудач крошечный островок, соломинку, и у ребенка возникнет плацдарм, с которого можно вести наступление на незнание и неумение. Ведь родительские: “Не сделал, не старался, не учил” порождает Эхо: “не хочу, не могу, не буду!”</a:t>
            </a:r>
          </a:p>
          <a:p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Правило седьмое: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техника </a:t>
            </a:r>
            <a:r>
              <a:rPr lang="ru-RU" b="1" dirty="0">
                <a:solidFill>
                  <a:srgbClr val="FF0000"/>
                </a:solidFill>
              </a:rPr>
              <a:t>оценочной безопасности</a:t>
            </a:r>
            <a:r>
              <a:rPr lang="ru-RU" b="1" dirty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Оценивать детский труд надо очень дробно, дифференцированно. Здесь не годится глобальная оценка, в которой соединены плоды очень разных усилий ребенка – и правильность вычислений, и умение решать задачи определенного типа, и грамотность записи, и внешний вид работы. При дифференцированной оценке у ребенка нет ни иллюзии полного успеха, ни ощущения полной неудачи. Возникает самая деловая мотивация учения: “Еще не знаю, но могу и хочу знать”.</a:t>
            </a:r>
          </a:p>
          <a:p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/>
              <a:t>Правило восьмое: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solidFill>
                  <a:srgbClr val="FF0000"/>
                </a:solidFill>
              </a:rPr>
              <a:t>ставьте </a:t>
            </a:r>
            <a:r>
              <a:rPr lang="ru-RU" sz="3200" b="1" dirty="0">
                <a:solidFill>
                  <a:srgbClr val="FF0000"/>
                </a:solidFill>
              </a:rPr>
              <a:t>перед ребенком предельно конкретные цели.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Тогда он попытается их достигнуть. Не искушайте ребенка невыполненными целями, не толкайте его на путь заведомого вранья. Если он сделал в диктанте девять ошибок, не берите с него обещания постараться в следующий раз написать без ошибок. Договоритесь, что их будет не более семи, и радуйтесь вместе с ребенком, если это будет достигнуто.</a:t>
            </a:r>
            <a:endParaRPr lang="ru-RU"/>
          </a:p>
          <a:p>
            <a:endParaRPr lang="ru-RU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785794"/>
          <a:ext cx="7286676" cy="5455920"/>
        </p:xfrm>
        <a:graphic>
          <a:graphicData uri="http://schemas.openxmlformats.org/drawingml/2006/table">
            <a:tbl>
              <a:tblPr/>
              <a:tblGrid>
                <a:gridCol w="7286676"/>
              </a:tblGrid>
              <a:tr h="5143536">
                <a:tc>
                  <a:txBody>
                    <a:bodyPr/>
                    <a:lstStyle/>
                    <a:p>
                      <a:r>
                        <a:rPr lang="ru-RU" sz="3200" dirty="0"/>
                        <a:t>Как видите, если взять совсем немного психологических знаний, добавить к ним терпение и доброжелательность и сдобрить все это огромным желанием понять своего ребенка – получится тот самый рецепт «правильной» родительской помощи, которая </a:t>
                      </a:r>
                      <a:r>
                        <a:rPr lang="ru-RU" sz="3200" dirty="0" err="1"/>
                        <a:t>сподвигнет</a:t>
                      </a:r>
                      <a:r>
                        <a:rPr lang="ru-RU" sz="3200" dirty="0"/>
                        <a:t> ваше чадо на покорение новых вершин и будет постоянно поддерживать в нем огонек любви к познанию.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971932"/>
          </a:xfrm>
        </p:spPr>
        <p:txBody>
          <a:bodyPr>
            <a:normAutofit/>
          </a:bodyPr>
          <a:lstStyle/>
          <a:p>
            <a:pPr algn="ctr"/>
            <a:r>
              <a:rPr lang="ru-RU" sz="8800" b="1" dirty="0" smtClean="0"/>
              <a:t>Благодарю за внимание!</a:t>
            </a:r>
            <a:endParaRPr lang="ru-RU" sz="8800" b="1" dirty="0"/>
          </a:p>
        </p:txBody>
      </p:sp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722313" y="571480"/>
            <a:ext cx="7772400" cy="5286412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Ученикам, чтобы преуспеть, надо догонять тех, кто впереди, и не ждать тех, кто позади. </a:t>
            </a:r>
            <a:br>
              <a:rPr lang="ru-RU" sz="6000" b="1" dirty="0" smtClean="0"/>
            </a:br>
            <a:r>
              <a:rPr lang="ru-RU" sz="6000" b="1" dirty="0" smtClean="0">
                <a:solidFill>
                  <a:srgbClr val="FF0000"/>
                </a:solidFill>
              </a:rPr>
              <a:t>(Аристотель)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500034" y="857250"/>
            <a:ext cx="7643866" cy="5429270"/>
          </a:xfrm>
        </p:spPr>
        <p:txBody>
          <a:bodyPr>
            <a:noAutofit/>
          </a:bodyPr>
          <a:lstStyle/>
          <a:p>
            <a:pPr algn="ctr"/>
            <a:r>
              <a:rPr lang="ru-RU" dirty="0"/>
              <a:t>Обучение идет очень трудно. Дети начинают переживать из-за оценок. Кто-то пропускает учебные занятия, объясняя это тем, что как бы он ни старался, не может усвоить в полном объёме учебный материал, кто-то сидит целыми вечерами, заучивая домашнее задание. Для некоторых ребят учение превратилось в тяжкую повинность, а её формальный признак – оценка – увы, часто не радует.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b="1" dirty="0"/>
              <a:t>Советы родителям: </a:t>
            </a:r>
            <a:br>
              <a:rPr lang="ru-RU" sz="5400" b="1" dirty="0"/>
            </a:b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Никогда не называйте ребенка бестолковым и т.п. </a:t>
            </a:r>
          </a:p>
          <a:p>
            <a:pPr lvl="0"/>
            <a:r>
              <a:rPr lang="ru-RU" dirty="0"/>
              <a:t>Хвалите ребенка за любой успех, пусть даже самый незначительный. </a:t>
            </a:r>
          </a:p>
          <a:p>
            <a:pPr lvl="0"/>
            <a:r>
              <a:rPr lang="ru-RU" dirty="0"/>
              <a:t>Ежедневно просматривайте без нареканий тетради, дневник, спокойно попросите объяснения по тому или иному факту, а затем спросите, чем вы можете помочь. </a:t>
            </a:r>
          </a:p>
          <a:p>
            <a:pPr lvl="0"/>
            <a:r>
              <a:rPr lang="ru-RU" dirty="0"/>
              <a:t>Любите своего ребенка и вселяйте ежедневно в него уверенность. </a:t>
            </a:r>
          </a:p>
          <a:p>
            <a:pPr lvl="0"/>
            <a:r>
              <a:rPr lang="ru-RU" dirty="0"/>
              <a:t>Не ругайте, а учите! 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81000" y="714356"/>
            <a:ext cx="8458200" cy="4572032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/>
              <a:t>Советы родителям “психотерапия неуспеваемости” 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i="1" dirty="0"/>
              <a:t>Правило первое</a:t>
            </a:r>
            <a:r>
              <a:rPr lang="ru-RU" sz="4000" b="1" i="1" dirty="0" smtClean="0"/>
              <a:t>:</a:t>
            </a:r>
            <a:br>
              <a:rPr lang="ru-RU" sz="4000" b="1" i="1" dirty="0" smtClean="0"/>
            </a:br>
            <a:r>
              <a:rPr lang="ru-RU" sz="4000" b="1" i="1" dirty="0" smtClean="0"/>
              <a:t> </a:t>
            </a:r>
            <a:r>
              <a:rPr lang="ru-RU" sz="4000" b="1" i="1" dirty="0">
                <a:solidFill>
                  <a:srgbClr val="FF0000"/>
                </a:solidFill>
              </a:rPr>
              <a:t>не бей лежачего.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“Двойка” - достаточное наказание, и не стоит дважды наказывать за одни и те же ошибки. Оценку своих знаний ребенок уже получил, и дома от своих родителей он ждет спокойной помощи, а не новых упреков.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Правило второе: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не </a:t>
            </a:r>
            <a:r>
              <a:rPr lang="ru-RU" b="1" i="1" dirty="0">
                <a:solidFill>
                  <a:srgbClr val="FF0000"/>
                </a:solidFill>
              </a:rPr>
              <a:t>более одного недостатка в минутку.</a:t>
            </a:r>
            <a:r>
              <a:rPr lang="ru-RU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Чтобы избавить ребенка от недостатка, замечайте не более одного в минуту. Знайте меру. Иначе ваш ребенок просто “отключится”, перестанет реагировать на такие речи, станет нечувствительным к вашим оценкам. Конечно, это очень трудно, но по возможности выберите из множества недостатков ребенка тот, который сейчас для вас особенно переносим, который вы хотите ликвидировать в первую очередь, и </a:t>
            </a:r>
            <a:r>
              <a:rPr lang="ru-RU" dirty="0" smtClean="0"/>
              <a:t>говорите </a:t>
            </a:r>
            <a:r>
              <a:rPr lang="ru-RU" dirty="0"/>
              <a:t>только о нем. Остальное же будет преодолено позже либо просто окажется несущественным.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Правило третье: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за </a:t>
            </a:r>
            <a:r>
              <a:rPr lang="ru-RU" b="1" i="1" dirty="0">
                <a:solidFill>
                  <a:srgbClr val="FF0000"/>
                </a:solidFill>
              </a:rPr>
              <a:t>двумя зайцами погонишься...</a:t>
            </a:r>
            <a:r>
              <a:rPr lang="ru-RU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dirty="0"/>
              <a:t>Посоветуйтесь с ребенком и начните с ликвидации тех учебных трудностей, которые наиболее значимы для него самого. Здесь вы скорее встретите понимание и единодушие.</a:t>
            </a:r>
          </a:p>
          <a:p>
            <a:endParaRPr lang="ru-RU" sz="44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Правило четвертое: </a:t>
            </a:r>
            <a:r>
              <a:rPr lang="ru-RU" sz="3200" b="1" dirty="0">
                <a:solidFill>
                  <a:srgbClr val="FF0000"/>
                </a:solidFill>
              </a:rPr>
              <a:t>хвалить - исполнителя, критиковать - исполнение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Оценка должна иметь точный адрес. Ребенок обычно считает, что оценивают всю его личность. В ваших силах помочь ему отделить оценку его личности от оценки его работы. Адресовать к личности надо похвалу. Положительная оценка должна относиться к человеку, который стал чуточку более знающим и умелым. Если благодаря такой вашей похвале ребенок начнет уважать себя за эти качества, то вы заложите еще одно важнейшее основание желания учиться.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98</TotalTime>
  <Words>720</Words>
  <Application>Microsoft Office PowerPoint</Application>
  <PresentationFormat>Экран (4:3)</PresentationFormat>
  <Paragraphs>28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"Как помочь своему ребенку учиться" </vt:lpstr>
      <vt:lpstr>Слайд 2</vt:lpstr>
      <vt:lpstr>Слайд 3</vt:lpstr>
      <vt:lpstr>Советы родителям:  </vt:lpstr>
      <vt:lpstr>Слайд 5</vt:lpstr>
      <vt:lpstr>Правило первое:  не бей лежачего. </vt:lpstr>
      <vt:lpstr>Правило второе:  не более одного недостатка в минутку. </vt:lpstr>
      <vt:lpstr>Правило третье:  за двумя зайцами погонишься... </vt:lpstr>
      <vt:lpstr>Правило четвертое: хвалить - исполнителя, критиковать - исполнение</vt:lpstr>
      <vt:lpstr>Правило пятое: оценка должна сравнивать сегодняшние успехи ребенка с его собственными вчерашними неудачами</vt:lpstr>
      <vt:lpstr>Правило шестое:  не скупитесь на похвалу</vt:lpstr>
      <vt:lpstr>Правило седьмое:  техника оценочной безопасности.</vt:lpstr>
      <vt:lpstr>Правило восьмое:  ставьте перед ребенком предельно конкретные цели. </vt:lpstr>
      <vt:lpstr>Слайд 14</vt:lpstr>
      <vt:lpstr>Благодарю за внимание!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"Как помочь своему ребенку учиться" </dc:title>
  <dc:creator>Виктор</dc:creator>
  <cp:lastModifiedBy>Виктор</cp:lastModifiedBy>
  <cp:revision>32</cp:revision>
  <dcterms:created xsi:type="dcterms:W3CDTF">2010-02-01T16:56:37Z</dcterms:created>
  <dcterms:modified xsi:type="dcterms:W3CDTF">2010-02-02T16:28:10Z</dcterms:modified>
</cp:coreProperties>
</file>