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8" r:id="rId3"/>
    <p:sldId id="283" r:id="rId4"/>
    <p:sldId id="260" r:id="rId5"/>
    <p:sldId id="284" r:id="rId6"/>
    <p:sldId id="262" r:id="rId7"/>
    <p:sldId id="285" r:id="rId8"/>
    <p:sldId id="261" r:id="rId9"/>
    <p:sldId id="286" r:id="rId10"/>
    <p:sldId id="303" r:id="rId11"/>
    <p:sldId id="304" r:id="rId12"/>
    <p:sldId id="288" r:id="rId13"/>
    <p:sldId id="289" r:id="rId14"/>
    <p:sldId id="265" r:id="rId15"/>
    <p:sldId id="290" r:id="rId16"/>
    <p:sldId id="291" r:id="rId17"/>
    <p:sldId id="292" r:id="rId18"/>
    <p:sldId id="293" r:id="rId19"/>
    <p:sldId id="294" r:id="rId20"/>
    <p:sldId id="267" r:id="rId21"/>
    <p:sldId id="295" r:id="rId22"/>
    <p:sldId id="268" r:id="rId23"/>
    <p:sldId id="296" r:id="rId24"/>
    <p:sldId id="269" r:id="rId25"/>
    <p:sldId id="297" r:id="rId26"/>
    <p:sldId id="272" r:id="rId27"/>
    <p:sldId id="298" r:id="rId28"/>
    <p:sldId id="270" r:id="rId29"/>
    <p:sldId id="299" r:id="rId30"/>
    <p:sldId id="271" r:id="rId31"/>
    <p:sldId id="300" r:id="rId32"/>
    <p:sldId id="274" r:id="rId33"/>
    <p:sldId id="301" r:id="rId34"/>
    <p:sldId id="275" r:id="rId35"/>
    <p:sldId id="302" r:id="rId36"/>
    <p:sldId id="277" r:id="rId37"/>
    <p:sldId id="305" r:id="rId38"/>
    <p:sldId id="278" r:id="rId39"/>
    <p:sldId id="306" r:id="rId40"/>
    <p:sldId id="279" r:id="rId41"/>
    <p:sldId id="307" r:id="rId42"/>
    <p:sldId id="280" r:id="rId43"/>
    <p:sldId id="308" r:id="rId44"/>
    <p:sldId id="282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182ae6d4af57f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EDB"/>
    <a:srgbClr val="0DE3BA"/>
    <a:srgbClr val="09B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25T13:08:40.945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1BF16-4337-4BEF-B14B-6D7D320FB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06FD75-7EA6-4F1A-9150-34C1DCAA6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41BEF6-AA6F-40A8-B32B-286A8A0D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58B42-752A-4F83-B30A-116DA03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9EBD8-A255-43E2-80B4-A14558D7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F5C04-7317-4A69-A87C-063EAC10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94707-9925-4E12-BB54-F034FB5AF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EA9B3-7459-46FC-9816-C57602D0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BEC90F-6A50-4CEE-87A8-2BB1B79D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DED76-8BBF-45E8-AC30-2FF9383A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0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F27B0C-23F8-4E67-8672-60D84CAE6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432003-1B0E-4CB5-8B91-F941F5787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1E1F6-BD5C-41DF-915E-A9B46361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8D33B-7782-4BB1-A682-8DC40951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9212B-20C6-4D1A-921C-5DDBB7DA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4BEB5-125C-4FA9-B78C-FA1D19CD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1C32FE-5B49-4BFF-8DDC-2D8C0AE1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E2FA9-1DCF-4440-88CB-3676AB35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B302B-04BC-4B12-A754-130EDA29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1229E-D98F-46EA-85A2-4979745E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3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9E7B-E5A3-4478-ACC7-551DDE0F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47907E-B932-4839-B68A-2E2CEB768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91CAB-D73F-48FE-B659-056825A9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22EBC-A0B5-41D6-9495-F84A16E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DDE5E-963B-47D8-B4FD-94E4B8BE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6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E55A0-5CAD-4E40-8233-8BF3943B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AC9CE-1AD2-4385-AEB0-D791B393E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C21E1B-8F73-45D7-B6FC-840C7D8C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C96A2-FE1B-4916-B3CC-CA32992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524C8D-0BC1-4A71-ADE4-E929B5E6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A2869-8606-42B9-85D6-3E5A2067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1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C0B48-59BD-45A3-95C3-86D6575A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55EADF-CB2B-4678-BAB0-CA8A42BEA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86BD8C-EE78-4642-8AC2-4A88564D3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D592DC-649C-4131-BCDE-B401B61C2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9A9C27-2F9B-43A3-B623-A5D3EBE348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786A57-2BDF-4BB0-9E35-167F38D5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605EBB-7F48-4340-9F80-10607297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6EAE46-B0D7-4B63-8995-ABC5C146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3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B2579-826D-4751-A4DD-841F3ED6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284B3-5FBA-4DE2-B537-828B1E6A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383391-34BD-484F-8BFB-5447382B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536E5C-E40D-4380-A16B-CC459319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5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617B0F-4ECA-4AA5-BDAB-1BACAAB0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8B86B4-AF9D-4CFB-8337-DA95B819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A8CB09-59F7-43C5-986C-84C11A18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5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F901D-2266-42A6-95C8-E0F1DCFD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24CD5-1CD0-43C7-966E-D3B5BDB0D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B9785A-9DF6-408F-BA57-CC17BB3F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9C0A33-48EC-42F8-8F4F-F93D52DF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DD446-9913-42A7-AD6B-12659E9C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0AA79-9B79-4053-B786-03B5EFE1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7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E51A5-BA80-4352-A83B-4AAA2F52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4011D3-EEC9-464A-9B86-4A75CE4DC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CE87C9-2059-40FD-8B99-C3622CDC3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112835-2176-4872-9F9E-E6EAA68E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67CF3F-0ABB-479C-A2F7-2209D67B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F8D7DC-D333-44E0-9618-E7E54E91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9EDB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52ADD-02D2-40FF-BE86-AC424FD0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1257B-D42D-4510-B800-FF69590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5C1995-0B85-4489-B75A-DA6B634DF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57FA-03AC-451E-AD52-8496EBCC24C6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25153-76E5-431D-9A29-8013F5A1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F288C-90F5-4DA2-A6A4-75023C09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DAB0-BF4C-4FF3-92FC-2B60FFD0D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C82A88-F8C5-4D76-88DF-8BC84D76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452"/>
            <a:ext cx="12192000" cy="6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C91D3-6797-4B47-A526-2F689684CEA8}"/>
              </a:ext>
            </a:extLst>
          </p:cNvPr>
          <p:cNvSpPr txBox="1"/>
          <p:nvPr/>
        </p:nvSpPr>
        <p:spPr>
          <a:xfrm>
            <a:off x="1433599" y="578512"/>
            <a:ext cx="86296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называется судья по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рефери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секундант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арбитр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жюри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FEE483DA-2004-4BDD-B058-0DA2B719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91" y="1868520"/>
            <a:ext cx="5696558" cy="44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8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C91D3-6797-4B47-A526-2F689684CEA8}"/>
              </a:ext>
            </a:extLst>
          </p:cNvPr>
          <p:cNvSpPr txBox="1"/>
          <p:nvPr/>
        </p:nvSpPr>
        <p:spPr>
          <a:xfrm>
            <a:off x="1433599" y="578512"/>
            <a:ext cx="86296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называется судья по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рефери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секундант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арбитр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жюри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FEE483DA-2004-4BDD-B058-0DA2B719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91" y="1868520"/>
            <a:ext cx="5696558" cy="44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9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D9836-7D47-43F7-BB7E-D27B4F1A77C8}"/>
              </a:ext>
            </a:extLst>
          </p:cNvPr>
          <p:cNvSpPr txBox="1"/>
          <p:nvPr/>
        </p:nvSpPr>
        <p:spPr>
          <a:xfrm>
            <a:off x="685800" y="552880"/>
            <a:ext cx="85725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виды самбо ты знаешь?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боевое самбо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бытовое самбо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спортивное самбо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2012D5F4-04B4-4E1D-9D2B-BB1E6763A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27690" r="51402" b="30029"/>
          <a:stretch/>
        </p:blipFill>
        <p:spPr bwMode="auto">
          <a:xfrm>
            <a:off x="1971676" y="3595392"/>
            <a:ext cx="4038600" cy="29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E15C2616-C351-48BC-B1B6-A579F0C7A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3" t="28751" r="5938" b="30857"/>
          <a:stretch/>
        </p:blipFill>
        <p:spPr bwMode="auto">
          <a:xfrm>
            <a:off x="6730886" y="2199324"/>
            <a:ext cx="4210050" cy="29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D9836-7D47-43F7-BB7E-D27B4F1A77C8}"/>
              </a:ext>
            </a:extLst>
          </p:cNvPr>
          <p:cNvSpPr txBox="1"/>
          <p:nvPr/>
        </p:nvSpPr>
        <p:spPr>
          <a:xfrm>
            <a:off x="685800" y="552880"/>
            <a:ext cx="85725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виды самбо ты знаешь?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боевое самбо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бытовое самбо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спортивное самбо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2012D5F4-04B4-4E1D-9D2B-BB1E6763A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27690" r="51402" b="30029"/>
          <a:stretch/>
        </p:blipFill>
        <p:spPr bwMode="auto">
          <a:xfrm>
            <a:off x="1971676" y="3595392"/>
            <a:ext cx="4038600" cy="29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E15C2616-C351-48BC-B1B6-A579F0C7A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3" t="28751" r="5938" b="30857"/>
          <a:stretch/>
        </p:blipFill>
        <p:spPr bwMode="auto">
          <a:xfrm>
            <a:off x="6730886" y="2199324"/>
            <a:ext cx="4210050" cy="29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7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0DA3B0-66A1-4C8C-BF4D-D71E82B01A49}"/>
              </a:ext>
            </a:extLst>
          </p:cNvPr>
          <p:cNvSpPr txBox="1"/>
          <p:nvPr/>
        </p:nvSpPr>
        <p:spPr>
          <a:xfrm>
            <a:off x="466725" y="587372"/>
            <a:ext cx="11506200" cy="387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Болевые приемы в борьбе самбо разрешается проводить только…</a:t>
            </a: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в положении борьбы лежа</a:t>
            </a: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 в положении стоя</a:t>
            </a: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в любом положении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A7CFC47B-4BA0-48D5-9FA7-0BB0677B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91" y="2996962"/>
            <a:ext cx="47117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7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0DA3B0-66A1-4C8C-BF4D-D71E82B01A49}"/>
              </a:ext>
            </a:extLst>
          </p:cNvPr>
          <p:cNvSpPr txBox="1"/>
          <p:nvPr/>
        </p:nvSpPr>
        <p:spPr>
          <a:xfrm>
            <a:off x="466725" y="587372"/>
            <a:ext cx="11506200" cy="387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Болевые приемы в борьбе самбо разрешается проводить только…</a:t>
            </a: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в положении борьбы лежа</a:t>
            </a: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 в положении стоя</a:t>
            </a:r>
          </a:p>
          <a:p>
            <a:pPr lvl="0" algn="just" fontAlgn="base">
              <a:lnSpc>
                <a:spcPct val="102000"/>
              </a:lnSpc>
              <a:spcAft>
                <a:spcPts val="80"/>
              </a:spcAft>
              <a:buClr>
                <a:srgbClr val="000000"/>
              </a:buClr>
              <a:buSzPts val="1400"/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в любом положении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A7CFC47B-4BA0-48D5-9FA7-0BB0677B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91" y="2996962"/>
            <a:ext cx="47117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9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8761A1D9-48B8-43EB-970E-273CBF5B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03" y="4434142"/>
            <a:ext cx="4118270" cy="21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73C308-A9EE-4F22-80D3-B5D78D18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01" y="1285127"/>
            <a:ext cx="2017149" cy="23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иктор Спиридонов в молодости">
            <a:extLst>
              <a:ext uri="{FF2B5EF4-FFF2-40B4-BE49-F238E27FC236}">
                <a16:creationId xmlns:a16="http://schemas.microsoft.com/office/drawing/2014/main" id="{443BD272-BB40-4823-9753-5F6A5CCD2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17215" b="54175"/>
          <a:stretch/>
        </p:blipFill>
        <p:spPr bwMode="auto">
          <a:xfrm>
            <a:off x="7368980" y="4167830"/>
            <a:ext cx="2450319" cy="24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3D6328CE-BB6F-4E8B-AECC-AB0F03C3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9" y="1447458"/>
            <a:ext cx="3614863" cy="20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638DE3-3C37-4D14-BC3F-36A9AF02AB45}"/>
              </a:ext>
            </a:extLst>
          </p:cNvPr>
          <p:cNvSpPr/>
          <p:nvPr/>
        </p:nvSpPr>
        <p:spPr>
          <a:xfrm>
            <a:off x="2390774" y="-86351"/>
            <a:ext cx="9172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Кто не является создателем самбо?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E11D7-76EA-4E8F-8637-46BA7D1F0568}"/>
              </a:ext>
            </a:extLst>
          </p:cNvPr>
          <p:cNvSpPr/>
          <p:nvPr/>
        </p:nvSpPr>
        <p:spPr>
          <a:xfrm>
            <a:off x="815926" y="686834"/>
            <a:ext cx="4730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Василий Ощепков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36D9C9-734F-493E-8C8E-F77011006875}"/>
              </a:ext>
            </a:extLst>
          </p:cNvPr>
          <p:cNvSpPr/>
          <p:nvPr/>
        </p:nvSpPr>
        <p:spPr>
          <a:xfrm>
            <a:off x="6231862" y="686834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Владимир 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Шкалов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78A723-38F8-40D3-B9FD-0C0796ED65ED}"/>
              </a:ext>
            </a:extLst>
          </p:cNvPr>
          <p:cNvSpPr/>
          <p:nvPr/>
        </p:nvSpPr>
        <p:spPr>
          <a:xfrm>
            <a:off x="6441287" y="3626111"/>
            <a:ext cx="5023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Виктор Спиридонов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E3E9C4-A724-4124-B055-4B1BE820B02F}"/>
              </a:ext>
            </a:extLst>
          </p:cNvPr>
          <p:cNvSpPr/>
          <p:nvPr/>
        </p:nvSpPr>
        <p:spPr>
          <a:xfrm>
            <a:off x="660793" y="3589847"/>
            <a:ext cx="5610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Анатолий Харлампиев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88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8761A1D9-48B8-43EB-970E-273CBF5B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03" y="4434142"/>
            <a:ext cx="4118270" cy="21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D73C308-A9EE-4F22-80D3-B5D78D18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01" y="1285127"/>
            <a:ext cx="2017149" cy="23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иктор Спиридонов в молодости">
            <a:extLst>
              <a:ext uri="{FF2B5EF4-FFF2-40B4-BE49-F238E27FC236}">
                <a16:creationId xmlns:a16="http://schemas.microsoft.com/office/drawing/2014/main" id="{443BD272-BB40-4823-9753-5F6A5CCD2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17215" b="54175"/>
          <a:stretch/>
        </p:blipFill>
        <p:spPr bwMode="auto">
          <a:xfrm>
            <a:off x="7368980" y="4167830"/>
            <a:ext cx="2450319" cy="248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3D6328CE-BB6F-4E8B-AECC-AB0F03C3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9" y="1447458"/>
            <a:ext cx="3614863" cy="20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638DE3-3C37-4D14-BC3F-36A9AF02AB45}"/>
              </a:ext>
            </a:extLst>
          </p:cNvPr>
          <p:cNvSpPr/>
          <p:nvPr/>
        </p:nvSpPr>
        <p:spPr>
          <a:xfrm>
            <a:off x="2390774" y="-86351"/>
            <a:ext cx="9172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Кто не является создателем самбо?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E11D7-76EA-4E8F-8637-46BA7D1F0568}"/>
              </a:ext>
            </a:extLst>
          </p:cNvPr>
          <p:cNvSpPr/>
          <p:nvPr/>
        </p:nvSpPr>
        <p:spPr>
          <a:xfrm>
            <a:off x="815926" y="686834"/>
            <a:ext cx="4730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Василий Ощепков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36D9C9-734F-493E-8C8E-F77011006875}"/>
              </a:ext>
            </a:extLst>
          </p:cNvPr>
          <p:cNvSpPr/>
          <p:nvPr/>
        </p:nvSpPr>
        <p:spPr>
          <a:xfrm>
            <a:off x="6231862" y="686834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Владимир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78A723-38F8-40D3-B9FD-0C0796ED65ED}"/>
              </a:ext>
            </a:extLst>
          </p:cNvPr>
          <p:cNvSpPr/>
          <p:nvPr/>
        </p:nvSpPr>
        <p:spPr>
          <a:xfrm>
            <a:off x="6441287" y="3626111"/>
            <a:ext cx="5023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Виктор Спиридонов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E3E9C4-A724-4124-B055-4B1BE820B02F}"/>
              </a:ext>
            </a:extLst>
          </p:cNvPr>
          <p:cNvSpPr/>
          <p:nvPr/>
        </p:nvSpPr>
        <p:spPr>
          <a:xfrm>
            <a:off x="660793" y="3589847"/>
            <a:ext cx="5610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Анатолий Харлампиев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8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1A8DC-7C53-489E-AAD4-98178D8E0619}"/>
              </a:ext>
            </a:extLst>
          </p:cNvPr>
          <p:cNvSpPr txBox="1"/>
          <p:nvPr/>
        </p:nvSpPr>
        <p:spPr>
          <a:xfrm>
            <a:off x="1163887" y="693808"/>
            <a:ext cx="108585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Является ли самбо олимпийским видом спорта?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нет</a:t>
            </a:r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9540640A-758C-42C5-9AAE-F39D3A67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98" y="1753443"/>
            <a:ext cx="7190246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20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F1A8DC-7C53-489E-AAD4-98178D8E0619}"/>
              </a:ext>
            </a:extLst>
          </p:cNvPr>
          <p:cNvSpPr txBox="1"/>
          <p:nvPr/>
        </p:nvSpPr>
        <p:spPr>
          <a:xfrm>
            <a:off x="1163887" y="693808"/>
            <a:ext cx="108585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Является ли самбо олимпийским видом спорта?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да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нет</a:t>
            </a:r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9540640A-758C-42C5-9AAE-F39D3A67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98" y="1753443"/>
            <a:ext cx="7190246" cy="47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3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C5B7B0-108F-4AC2-84E9-AD52A53E89B2}"/>
              </a:ext>
            </a:extLst>
          </p:cNvPr>
          <p:cNvSpPr txBox="1"/>
          <p:nvPr/>
        </p:nvSpPr>
        <p:spPr>
          <a:xfrm>
            <a:off x="1666165" y="541929"/>
            <a:ext cx="86582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Положение борца, при котором он находится на коленях и упирается в ковер руками, обозначается термином…</a:t>
            </a:r>
            <a:b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туше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партер 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полумост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мост</a:t>
            </a:r>
            <a:endParaRPr lang="ru-RU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172A5-41DF-4C92-8DA7-19441170A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-3192" r="21405" b="30142"/>
          <a:stretch/>
        </p:blipFill>
        <p:spPr bwMode="auto">
          <a:xfrm>
            <a:off x="5048250" y="3235255"/>
            <a:ext cx="6406720" cy="260032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0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BBD92-6C4B-4D2E-ABFB-7D8BE968B6DF}"/>
              </a:ext>
            </a:extLst>
          </p:cNvPr>
          <p:cNvSpPr txBox="1"/>
          <p:nvPr/>
        </p:nvSpPr>
        <p:spPr>
          <a:xfrm>
            <a:off x="881149" y="580936"/>
            <a:ext cx="109393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 каком году МОК впервые признал самбо олимпийским видом спорта?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1956 год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1980 год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2018 год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2021 год</a:t>
            </a:r>
          </a:p>
        </p:txBody>
      </p:sp>
      <p:pic>
        <p:nvPicPr>
          <p:cNvPr id="10246" name="Picture 6" descr="Picture background">
            <a:extLst>
              <a:ext uri="{FF2B5EF4-FFF2-40B4-BE49-F238E27FC236}">
                <a16:creationId xmlns:a16="http://schemas.microsoft.com/office/drawing/2014/main" id="{7CEB2981-7032-4FF9-ACD4-4F06E17E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77" y="2194561"/>
            <a:ext cx="6039975" cy="4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7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BBD92-6C4B-4D2E-ABFB-7D8BE968B6DF}"/>
              </a:ext>
            </a:extLst>
          </p:cNvPr>
          <p:cNvSpPr txBox="1"/>
          <p:nvPr/>
        </p:nvSpPr>
        <p:spPr>
          <a:xfrm>
            <a:off x="881149" y="580936"/>
            <a:ext cx="109393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В каком году МОК впервые признал самбо олимпийским видом спорта?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1956 год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1980 год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2018 год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2021 год</a:t>
            </a:r>
          </a:p>
        </p:txBody>
      </p:sp>
      <p:pic>
        <p:nvPicPr>
          <p:cNvPr id="10246" name="Picture 6" descr="Picture background">
            <a:extLst>
              <a:ext uri="{FF2B5EF4-FFF2-40B4-BE49-F238E27FC236}">
                <a16:creationId xmlns:a16="http://schemas.microsoft.com/office/drawing/2014/main" id="{7CEB2981-7032-4FF9-ACD4-4F06E17E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77" y="2194561"/>
            <a:ext cx="6039975" cy="40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2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5653C5-8B88-477A-B788-3A5F7B1FEB47}"/>
              </a:ext>
            </a:extLst>
          </p:cNvPr>
          <p:cNvSpPr txBox="1"/>
          <p:nvPr/>
        </p:nvSpPr>
        <p:spPr>
          <a:xfrm>
            <a:off x="590550" y="319385"/>
            <a:ext cx="113633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Кто из перечисленных спортсменов не является самбистом?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Федор Емельяненко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Мурат Хасанов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Евгений Плющенко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Раис Рахматулин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A5ECB628-FF95-44C8-A993-75D45CD4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56968"/>
            <a:ext cx="3923024" cy="23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2AA145B2-CE5A-4668-99E6-35530EF4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934132"/>
            <a:ext cx="2694123" cy="26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icture background">
            <a:extLst>
              <a:ext uri="{FF2B5EF4-FFF2-40B4-BE49-F238E27FC236}">
                <a16:creationId xmlns:a16="http://schemas.microsoft.com/office/drawing/2014/main" id="{547C930C-7EC1-4A10-B2D9-5B46366F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60" y="3866313"/>
            <a:ext cx="2123490" cy="28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B14090E-AD62-474F-874A-56616A4D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69" y="4246877"/>
            <a:ext cx="3446094" cy="22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7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5653C5-8B88-477A-B788-3A5F7B1FEB47}"/>
              </a:ext>
            </a:extLst>
          </p:cNvPr>
          <p:cNvSpPr txBox="1"/>
          <p:nvPr/>
        </p:nvSpPr>
        <p:spPr>
          <a:xfrm>
            <a:off x="590550" y="319385"/>
            <a:ext cx="113633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Кто из перечисленных спортсменов не является самбистом?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Федор Емельяненко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Мурат Хасанов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Евгений Плющенко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Раис Рахматулин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A5ECB628-FF95-44C8-A993-75D45CD4C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56968"/>
            <a:ext cx="3923024" cy="23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2AA145B2-CE5A-4668-99E6-35530EF4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934132"/>
            <a:ext cx="2694123" cy="26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icture background">
            <a:extLst>
              <a:ext uri="{FF2B5EF4-FFF2-40B4-BE49-F238E27FC236}">
                <a16:creationId xmlns:a16="http://schemas.microsoft.com/office/drawing/2014/main" id="{547C930C-7EC1-4A10-B2D9-5B46366F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60" y="3866313"/>
            <a:ext cx="2123490" cy="28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B14090E-AD62-474F-874A-56616A4D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69" y="4246877"/>
            <a:ext cx="3446094" cy="22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1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0750D-13CA-4D24-ADAC-1C6BE40EE4D5}"/>
              </a:ext>
            </a:extLst>
          </p:cNvPr>
          <p:cNvSpPr txBox="1"/>
          <p:nvPr/>
        </p:nvSpPr>
        <p:spPr>
          <a:xfrm>
            <a:off x="676274" y="628561"/>
            <a:ext cx="113252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Какой язык признан официальным языком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английский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русский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немецкий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японский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0625AA0B-A481-42F9-9BAB-D970E088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743075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82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0750D-13CA-4D24-ADAC-1C6BE40EE4D5}"/>
              </a:ext>
            </a:extLst>
          </p:cNvPr>
          <p:cNvSpPr txBox="1"/>
          <p:nvPr/>
        </p:nvSpPr>
        <p:spPr>
          <a:xfrm>
            <a:off x="676274" y="628561"/>
            <a:ext cx="113252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Какой язык признан официальным языком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английский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русский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немецкий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японский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0625AA0B-A481-42F9-9BAB-D970E088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743075"/>
            <a:ext cx="48577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0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D7678-AC8A-44C4-8810-5785CB2BE415}"/>
              </a:ext>
            </a:extLst>
          </p:cNvPr>
          <p:cNvSpPr txBox="1"/>
          <p:nvPr/>
        </p:nvSpPr>
        <p:spPr>
          <a:xfrm>
            <a:off x="380999" y="523786"/>
            <a:ext cx="112871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Сколько минут чистого времени длится схватка в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1-2 минуты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2-3 минуты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3-5 минут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5-7 минут</a:t>
            </a: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176B9028-A394-4643-BC0A-C5990786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01" y="1762125"/>
            <a:ext cx="7218723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62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D7678-AC8A-44C4-8810-5785CB2BE415}"/>
              </a:ext>
            </a:extLst>
          </p:cNvPr>
          <p:cNvSpPr txBox="1"/>
          <p:nvPr/>
        </p:nvSpPr>
        <p:spPr>
          <a:xfrm>
            <a:off x="380999" y="523786"/>
            <a:ext cx="112871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Сколько минут чистого времени длится схватка в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1-2 минуты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2-3 минуты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3-5 минут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5-7 минут</a:t>
            </a:r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176B9028-A394-4643-BC0A-C5990786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01" y="1762125"/>
            <a:ext cx="7218723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9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15F80-2405-4BDB-922D-0B5194E2A192}"/>
              </a:ext>
            </a:extLst>
          </p:cNvPr>
          <p:cNvSpPr txBox="1"/>
          <p:nvPr/>
        </p:nvSpPr>
        <p:spPr>
          <a:xfrm>
            <a:off x="447675" y="704761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В каком году возникло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1931 год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1938 год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1947 год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1980 год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81CC7211-5C73-4F0E-BE98-83C38CBD0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686014"/>
            <a:ext cx="634352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0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15F80-2405-4BDB-922D-0B5194E2A192}"/>
              </a:ext>
            </a:extLst>
          </p:cNvPr>
          <p:cNvSpPr txBox="1"/>
          <p:nvPr/>
        </p:nvSpPr>
        <p:spPr>
          <a:xfrm>
            <a:off x="1819275" y="409486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В каком году возникло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1931 год 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1938 год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1947 год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1980 год</a:t>
            </a:r>
          </a:p>
        </p:txBody>
      </p:sp>
      <p:pic>
        <p:nvPicPr>
          <p:cNvPr id="15364" name="Picture 4" descr="Picture background">
            <a:extLst>
              <a:ext uri="{FF2B5EF4-FFF2-40B4-BE49-F238E27FC236}">
                <a16:creationId xmlns:a16="http://schemas.microsoft.com/office/drawing/2014/main" id="{59A2C128-1247-437D-AC3F-17831BEF9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" b="37500"/>
          <a:stretch/>
        </p:blipFill>
        <p:spPr bwMode="auto">
          <a:xfrm>
            <a:off x="5781675" y="1414679"/>
            <a:ext cx="5334000" cy="503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4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C5B7B0-108F-4AC2-84E9-AD52A53E89B2}"/>
              </a:ext>
            </a:extLst>
          </p:cNvPr>
          <p:cNvSpPr txBox="1"/>
          <p:nvPr/>
        </p:nvSpPr>
        <p:spPr>
          <a:xfrm>
            <a:off x="1666165" y="541929"/>
            <a:ext cx="86582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Положение борца, при котором он находится на коленях и упирается в ковер руками, обозначается термином…</a:t>
            </a:r>
            <a:b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туше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партер 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полумост</a:t>
            </a:r>
            <a:b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мост</a:t>
            </a:r>
            <a:endParaRPr lang="ru-RU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172A5-41DF-4C92-8DA7-19441170A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-3192" r="21405" b="30142"/>
          <a:stretch/>
        </p:blipFill>
        <p:spPr bwMode="auto">
          <a:xfrm>
            <a:off x="5048250" y="3235255"/>
            <a:ext cx="640672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63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0B66A-54FC-4BE8-B528-7D4110126111}"/>
              </a:ext>
            </a:extLst>
          </p:cNvPr>
          <p:cNvSpPr txBox="1"/>
          <p:nvPr/>
        </p:nvSpPr>
        <p:spPr>
          <a:xfrm>
            <a:off x="1030689" y="682978"/>
            <a:ext cx="115443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Какие физические качества развивают занятия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быстрота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выносливость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сила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гибкость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AA659B40-D02B-4107-8507-09E2704A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87" y="2117590"/>
            <a:ext cx="6603847" cy="44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34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0B66A-54FC-4BE8-B528-7D4110126111}"/>
              </a:ext>
            </a:extLst>
          </p:cNvPr>
          <p:cNvSpPr txBox="1"/>
          <p:nvPr/>
        </p:nvSpPr>
        <p:spPr>
          <a:xfrm>
            <a:off x="1030689" y="682978"/>
            <a:ext cx="115443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Какие физические качества развивают занятия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быстрота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выносливость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сила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гибкость</a:t>
            </a:r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AA659B40-D02B-4107-8507-09E2704A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87" y="2117590"/>
            <a:ext cx="6603847" cy="44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43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144F4-E74D-447D-BAC5-B8C5B7501D85}"/>
              </a:ext>
            </a:extLst>
          </p:cNvPr>
          <p:cNvSpPr txBox="1"/>
          <p:nvPr/>
        </p:nvSpPr>
        <p:spPr>
          <a:xfrm>
            <a:off x="1428750" y="556736"/>
            <a:ext cx="107632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Как называется куртка для занятий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толстовка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борцовка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ветровка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самбовка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BEE193F3-DE1A-4F01-A33B-94573555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517039"/>
            <a:ext cx="5710810" cy="49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4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144F4-E74D-447D-BAC5-B8C5B7501D85}"/>
              </a:ext>
            </a:extLst>
          </p:cNvPr>
          <p:cNvSpPr txBox="1"/>
          <p:nvPr/>
        </p:nvSpPr>
        <p:spPr>
          <a:xfrm>
            <a:off x="1428750" y="556736"/>
            <a:ext cx="107632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Как называется куртка для занятий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толстовка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борцовка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ветровка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самбовка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BEE193F3-DE1A-4F01-A33B-94573555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517039"/>
            <a:ext cx="5710810" cy="49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49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881C2-A908-473B-85F8-34BA76B35272}"/>
              </a:ext>
            </a:extLst>
          </p:cNvPr>
          <p:cNvSpPr txBox="1"/>
          <p:nvPr/>
        </p:nvSpPr>
        <p:spPr>
          <a:xfrm>
            <a:off x="1495425" y="184510"/>
            <a:ext cx="990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Выбери обувь для занятий самбо:</a:t>
            </a:r>
          </a:p>
        </p:txBody>
      </p:sp>
      <p:pic>
        <p:nvPicPr>
          <p:cNvPr id="19458" name="Picture 2" descr="Picture background">
            <a:extLst>
              <a:ext uri="{FF2B5EF4-FFF2-40B4-BE49-F238E27FC236}">
                <a16:creationId xmlns:a16="http://schemas.microsoft.com/office/drawing/2014/main" id="{F7636AD8-7B06-4A22-A6E0-5412C71F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97" y="1212269"/>
            <a:ext cx="2697163" cy="18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Picture background">
            <a:extLst>
              <a:ext uri="{FF2B5EF4-FFF2-40B4-BE49-F238E27FC236}">
                <a16:creationId xmlns:a16="http://schemas.microsoft.com/office/drawing/2014/main" id="{C1D79A8C-FBEC-450D-82FC-93F03BD3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84" y="3864360"/>
            <a:ext cx="2771774" cy="20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35D0C5E2-6FC5-4E0C-A377-1EE140A2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8" y="3636378"/>
            <a:ext cx="2605206" cy="25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icture background">
            <a:extLst>
              <a:ext uri="{FF2B5EF4-FFF2-40B4-BE49-F238E27FC236}">
                <a16:creationId xmlns:a16="http://schemas.microsoft.com/office/drawing/2014/main" id="{1B1D6B13-5350-46A2-A0FD-E6226EC0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72" y="1226357"/>
            <a:ext cx="2866903" cy="22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06C10C-F0AC-42BA-B808-0C4C4E2F83A9}"/>
              </a:ext>
            </a:extLst>
          </p:cNvPr>
          <p:cNvSpPr txBox="1"/>
          <p:nvPr/>
        </p:nvSpPr>
        <p:spPr>
          <a:xfrm>
            <a:off x="2028825" y="3040987"/>
            <a:ext cx="46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FE351-BDFE-4935-8488-45D3816F0080}"/>
              </a:ext>
            </a:extLst>
          </p:cNvPr>
          <p:cNvSpPr txBox="1"/>
          <p:nvPr/>
        </p:nvSpPr>
        <p:spPr>
          <a:xfrm>
            <a:off x="6315870" y="3362819"/>
            <a:ext cx="41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97CF1-F926-4FD6-9C0C-5AA34E6462F5}"/>
              </a:ext>
            </a:extLst>
          </p:cNvPr>
          <p:cNvSpPr txBox="1"/>
          <p:nvPr/>
        </p:nvSpPr>
        <p:spPr>
          <a:xfrm>
            <a:off x="3814520" y="5704734"/>
            <a:ext cx="46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292ED-AE3C-4FAB-9B36-84109EA39BE6}"/>
              </a:ext>
            </a:extLst>
          </p:cNvPr>
          <p:cNvSpPr txBox="1"/>
          <p:nvPr/>
        </p:nvSpPr>
        <p:spPr>
          <a:xfrm>
            <a:off x="8879741" y="6058677"/>
            <a:ext cx="46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409118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881C2-A908-473B-85F8-34BA76B35272}"/>
              </a:ext>
            </a:extLst>
          </p:cNvPr>
          <p:cNvSpPr txBox="1"/>
          <p:nvPr/>
        </p:nvSpPr>
        <p:spPr>
          <a:xfrm>
            <a:off x="1495425" y="184510"/>
            <a:ext cx="990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Выбери обувь для занятий самбо:</a:t>
            </a:r>
          </a:p>
        </p:txBody>
      </p:sp>
      <p:pic>
        <p:nvPicPr>
          <p:cNvPr id="19458" name="Picture 2" descr="Picture background">
            <a:extLst>
              <a:ext uri="{FF2B5EF4-FFF2-40B4-BE49-F238E27FC236}">
                <a16:creationId xmlns:a16="http://schemas.microsoft.com/office/drawing/2014/main" id="{F7636AD8-7B06-4A22-A6E0-5412C71F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97" y="1212269"/>
            <a:ext cx="2697163" cy="18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Picture background">
            <a:extLst>
              <a:ext uri="{FF2B5EF4-FFF2-40B4-BE49-F238E27FC236}">
                <a16:creationId xmlns:a16="http://schemas.microsoft.com/office/drawing/2014/main" id="{C1D79A8C-FBEC-450D-82FC-93F03BD3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84" y="3864360"/>
            <a:ext cx="2771774" cy="20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35D0C5E2-6FC5-4E0C-A377-1EE140A2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8" y="3636378"/>
            <a:ext cx="2605206" cy="25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icture background">
            <a:extLst>
              <a:ext uri="{FF2B5EF4-FFF2-40B4-BE49-F238E27FC236}">
                <a16:creationId xmlns:a16="http://schemas.microsoft.com/office/drawing/2014/main" id="{1B1D6B13-5350-46A2-A0FD-E6226EC0A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72" y="1226357"/>
            <a:ext cx="2866903" cy="22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06C10C-F0AC-42BA-B808-0C4C4E2F83A9}"/>
              </a:ext>
            </a:extLst>
          </p:cNvPr>
          <p:cNvSpPr txBox="1"/>
          <p:nvPr/>
        </p:nvSpPr>
        <p:spPr>
          <a:xfrm>
            <a:off x="2028825" y="3040987"/>
            <a:ext cx="46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FE351-BDFE-4935-8488-45D3816F0080}"/>
              </a:ext>
            </a:extLst>
          </p:cNvPr>
          <p:cNvSpPr txBox="1"/>
          <p:nvPr/>
        </p:nvSpPr>
        <p:spPr>
          <a:xfrm>
            <a:off x="6315870" y="3362819"/>
            <a:ext cx="41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97CF1-F926-4FD6-9C0C-5AA34E6462F5}"/>
              </a:ext>
            </a:extLst>
          </p:cNvPr>
          <p:cNvSpPr txBox="1"/>
          <p:nvPr/>
        </p:nvSpPr>
        <p:spPr>
          <a:xfrm>
            <a:off x="3814520" y="5704734"/>
            <a:ext cx="46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292ED-AE3C-4FAB-9B36-84109EA39BE6}"/>
              </a:ext>
            </a:extLst>
          </p:cNvPr>
          <p:cNvSpPr txBox="1"/>
          <p:nvPr/>
        </p:nvSpPr>
        <p:spPr>
          <a:xfrm>
            <a:off x="8879741" y="6058677"/>
            <a:ext cx="469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1987605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AB1E3-7AFB-4069-9198-ACF9116BB812}"/>
              </a:ext>
            </a:extLst>
          </p:cNvPr>
          <p:cNvSpPr txBox="1"/>
          <p:nvPr/>
        </p:nvSpPr>
        <p:spPr>
          <a:xfrm>
            <a:off x="723900" y="604534"/>
            <a:ext cx="11468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Какой прием вынуждает соперника сдаться?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бросок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подножка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болевой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подсечка</a:t>
            </a:r>
          </a:p>
        </p:txBody>
      </p:sp>
      <p:pic>
        <p:nvPicPr>
          <p:cNvPr id="21508" name="Picture 4" descr="Picture background">
            <a:extLst>
              <a:ext uri="{FF2B5EF4-FFF2-40B4-BE49-F238E27FC236}">
                <a16:creationId xmlns:a16="http://schemas.microsoft.com/office/drawing/2014/main" id="{87E68F9B-04FB-4F80-8141-28DEA7A5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1827657"/>
            <a:ext cx="6962775" cy="46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50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AB1E3-7AFB-4069-9198-ACF9116BB812}"/>
              </a:ext>
            </a:extLst>
          </p:cNvPr>
          <p:cNvSpPr txBox="1"/>
          <p:nvPr/>
        </p:nvSpPr>
        <p:spPr>
          <a:xfrm>
            <a:off x="723900" y="604534"/>
            <a:ext cx="11468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Какой прием вынуждает соперника сдаться?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бросок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подножка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болевой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подсечка</a:t>
            </a:r>
          </a:p>
        </p:txBody>
      </p:sp>
      <p:pic>
        <p:nvPicPr>
          <p:cNvPr id="21508" name="Picture 4" descr="Picture background">
            <a:extLst>
              <a:ext uri="{FF2B5EF4-FFF2-40B4-BE49-F238E27FC236}">
                <a16:creationId xmlns:a16="http://schemas.microsoft.com/office/drawing/2014/main" id="{87E68F9B-04FB-4F80-8141-28DEA7A5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49" y="1827657"/>
            <a:ext cx="6962775" cy="464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51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3BC3E-DAEF-4DE9-8DB4-A11550D72968}"/>
              </a:ext>
            </a:extLst>
          </p:cNvPr>
          <p:cNvSpPr txBox="1"/>
          <p:nvPr/>
        </p:nvSpPr>
        <p:spPr>
          <a:xfrm>
            <a:off x="981075" y="367784"/>
            <a:ext cx="107918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Как называется прием, изображенный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рисунках?</a:t>
            </a:r>
          </a:p>
          <a:p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подсечка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удержание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болевой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бросок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834DE-A203-4AEA-B430-77688828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238250"/>
            <a:ext cx="309720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06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3BC3E-DAEF-4DE9-8DB4-A11550D72968}"/>
              </a:ext>
            </a:extLst>
          </p:cNvPr>
          <p:cNvSpPr txBox="1"/>
          <p:nvPr/>
        </p:nvSpPr>
        <p:spPr>
          <a:xfrm>
            <a:off x="981075" y="367784"/>
            <a:ext cx="107918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Как называется прием, изображенный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рисунках?</a:t>
            </a:r>
          </a:p>
          <a:p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подсечка</a:t>
            </a:r>
          </a:p>
          <a:p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удержание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болевой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бросок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834DE-A203-4AEA-B430-77688828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238250"/>
            <a:ext cx="309720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5DDF44-A830-4FD7-8790-0EBC5A4FB2DB}"/>
              </a:ext>
            </a:extLst>
          </p:cNvPr>
          <p:cNvSpPr txBox="1"/>
          <p:nvPr/>
        </p:nvSpPr>
        <p:spPr>
          <a:xfrm>
            <a:off x="950912" y="481932"/>
            <a:ext cx="108585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Прием, с помощью которого самбист выводит соперника из равновесия и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бросает на ковер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какую-либо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туловища,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называется…</a:t>
            </a:r>
          </a:p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росок</a:t>
            </a:r>
          </a:p>
          <a:p>
            <a:r>
              <a:rPr lang="ru-RU" sz="4000" b="1" dirty="0">
                <a:latin typeface="Times New Roman" panose="02020603050405020304" pitchFamily="18" charset="0"/>
              </a:rPr>
              <a:t>Б. брусок</a:t>
            </a:r>
          </a:p>
          <a:p>
            <a:r>
              <a:rPr lang="ru-RU" sz="4000" b="1" dirty="0">
                <a:latin typeface="Times New Roman" panose="02020603050405020304" pitchFamily="18" charset="0"/>
              </a:rPr>
              <a:t>В. рывок</a:t>
            </a:r>
            <a:endParaRPr lang="ru-RU" sz="4000" b="1" dirty="0"/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BE20E398-DDB5-4C9E-880C-67868A51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39" y="2571749"/>
            <a:ext cx="5978149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91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4354-18D5-4466-A482-B35C274CD603}"/>
              </a:ext>
            </a:extLst>
          </p:cNvPr>
          <p:cNvSpPr txBox="1"/>
          <p:nvPr/>
        </p:nvSpPr>
        <p:spPr>
          <a:xfrm>
            <a:off x="542924" y="910709"/>
            <a:ext cx="108870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Как расшифровывается слово «самбо»?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самозащита без оружия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самоболь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самооборона 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9CABC70-4DD9-4233-8653-3FDA97DF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24" y="2460567"/>
            <a:ext cx="4564792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75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4354-18D5-4466-A482-B35C274CD603}"/>
              </a:ext>
            </a:extLst>
          </p:cNvPr>
          <p:cNvSpPr txBox="1"/>
          <p:nvPr/>
        </p:nvSpPr>
        <p:spPr>
          <a:xfrm>
            <a:off x="542924" y="910709"/>
            <a:ext cx="108870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Как расшифровывается слово «самбо»?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самозащита без оружия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самоболь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самооборона 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9CABC70-4DD9-4233-8653-3FDA97DF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24" y="2460567"/>
            <a:ext cx="4564792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64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FB6C5-7EE4-4F30-B101-274E2882D085}"/>
              </a:ext>
            </a:extLst>
          </p:cNvPr>
          <p:cNvSpPr txBox="1"/>
          <p:nvPr/>
        </p:nvSpPr>
        <p:spPr>
          <a:xfrm>
            <a:off x="1181101" y="657136"/>
            <a:ext cx="8763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Какого цвета форма самбистов?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синего и красного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желтого и зеленого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белого и черного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красного и черного</a:t>
            </a:r>
          </a:p>
        </p:txBody>
      </p:sp>
      <p:sp>
        <p:nvSpPr>
          <p:cNvPr id="6" name="AutoShape 4" descr="Picture background">
            <a:extLst>
              <a:ext uri="{FF2B5EF4-FFF2-40B4-BE49-F238E27FC236}">
                <a16:creationId xmlns:a16="http://schemas.microsoft.com/office/drawing/2014/main" id="{89A4B97E-003A-4514-97A1-2579EF06E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Picture background">
            <a:extLst>
              <a:ext uri="{FF2B5EF4-FFF2-40B4-BE49-F238E27FC236}">
                <a16:creationId xmlns:a16="http://schemas.microsoft.com/office/drawing/2014/main" id="{147043F0-35D9-4195-B8DF-9E2C7325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153474"/>
            <a:ext cx="4670425" cy="40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39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FB6C5-7EE4-4F30-B101-274E2882D085}"/>
              </a:ext>
            </a:extLst>
          </p:cNvPr>
          <p:cNvSpPr txBox="1"/>
          <p:nvPr/>
        </p:nvSpPr>
        <p:spPr>
          <a:xfrm>
            <a:off x="1181101" y="657136"/>
            <a:ext cx="8763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Какого цвета форма самбистов?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синего и красного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желтого и зеленого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белого и черного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красного и черного</a:t>
            </a:r>
          </a:p>
        </p:txBody>
      </p:sp>
      <p:sp>
        <p:nvSpPr>
          <p:cNvPr id="6" name="AutoShape 4" descr="Picture background">
            <a:extLst>
              <a:ext uri="{FF2B5EF4-FFF2-40B4-BE49-F238E27FC236}">
                <a16:creationId xmlns:a16="http://schemas.microsoft.com/office/drawing/2014/main" id="{89A4B97E-003A-4514-97A1-2579EF06E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Picture background">
            <a:extLst>
              <a:ext uri="{FF2B5EF4-FFF2-40B4-BE49-F238E27FC236}">
                <a16:creationId xmlns:a16="http://schemas.microsoft.com/office/drawing/2014/main" id="{147043F0-35D9-4195-B8DF-9E2C73254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2153474"/>
            <a:ext cx="4670425" cy="40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64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288356-F572-40DC-80FB-046589D2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5DDF44-A830-4FD7-8790-0EBC5A4FB2DB}"/>
              </a:ext>
            </a:extLst>
          </p:cNvPr>
          <p:cNvSpPr txBox="1"/>
          <p:nvPr/>
        </p:nvSpPr>
        <p:spPr>
          <a:xfrm>
            <a:off x="950912" y="481932"/>
            <a:ext cx="108585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Прием, с помощью которого самбист выводит соперника из равновесия и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бросает на ковер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какую-либо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туловища, </a:t>
            </a:r>
          </a:p>
          <a:p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называется…</a:t>
            </a:r>
          </a:p>
          <a:p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росок</a:t>
            </a:r>
          </a:p>
          <a:p>
            <a:r>
              <a:rPr lang="ru-RU" sz="4000" b="1" dirty="0">
                <a:latin typeface="Times New Roman" panose="02020603050405020304" pitchFamily="18" charset="0"/>
              </a:rPr>
              <a:t>Б. брусок</a:t>
            </a:r>
          </a:p>
          <a:p>
            <a:r>
              <a:rPr lang="ru-RU" sz="4000" b="1" dirty="0">
                <a:latin typeface="Times New Roman" panose="02020603050405020304" pitchFamily="18" charset="0"/>
              </a:rPr>
              <a:t>В. рывок</a:t>
            </a:r>
            <a:endParaRPr lang="ru-RU" sz="4000" b="1" dirty="0"/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BE20E398-DDB5-4C9E-880C-67868A51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39" y="2571749"/>
            <a:ext cx="5978149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00E364-385C-4D07-BD97-ED28150F8B8B}"/>
              </a:ext>
            </a:extLst>
          </p:cNvPr>
          <p:cNvSpPr txBox="1"/>
          <p:nvPr/>
        </p:nvSpPr>
        <p:spPr>
          <a:xfrm>
            <a:off x="-677554" y="1098542"/>
            <a:ext cx="12401550" cy="5142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1790" indent="-216535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Участники ГТО – школьники, какой ступени могут сдавать норматив «Самозащита без оружия»?</a:t>
            </a:r>
          </a:p>
          <a:p>
            <a:pPr marL="1657985" algn="just">
              <a:lnSpc>
                <a:spcPct val="102000"/>
              </a:lnSpc>
              <a:spcAft>
                <a:spcPts val="80"/>
              </a:spcAft>
            </a:pP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98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всех ступеней</a:t>
            </a:r>
          </a:p>
          <a:p>
            <a:pPr marL="166433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 3, 4 ступени</a:t>
            </a:r>
          </a:p>
          <a:p>
            <a:pPr marL="166433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4, 5 ступени</a:t>
            </a:r>
          </a:p>
          <a:p>
            <a:pPr marL="166433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5, 6 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ступени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A29BAB0-35C5-42DC-9F3D-194BC4F4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25" y="3316467"/>
            <a:ext cx="504758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1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00E364-385C-4D07-BD97-ED28150F8B8B}"/>
              </a:ext>
            </a:extLst>
          </p:cNvPr>
          <p:cNvSpPr txBox="1"/>
          <p:nvPr/>
        </p:nvSpPr>
        <p:spPr>
          <a:xfrm>
            <a:off x="-677554" y="1098542"/>
            <a:ext cx="12401550" cy="5142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1790" indent="-216535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Участники ГТО – школьники, какой ступени могут сдавать норматив «Самозащита без оружия»?</a:t>
            </a:r>
          </a:p>
          <a:p>
            <a:pPr marL="1657985" algn="just">
              <a:lnSpc>
                <a:spcPct val="102000"/>
              </a:lnSpc>
              <a:spcAft>
                <a:spcPts val="80"/>
              </a:spcAft>
            </a:pPr>
            <a:endParaRPr lang="ru-RU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5798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 всех ступеней</a:t>
            </a:r>
          </a:p>
          <a:p>
            <a:pPr marL="166433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 3, 4 ступени</a:t>
            </a:r>
          </a:p>
          <a:p>
            <a:pPr marL="166433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4, 5 ступени</a:t>
            </a:r>
          </a:p>
          <a:p>
            <a:pPr marL="1664335" algn="just">
              <a:lnSpc>
                <a:spcPct val="102000"/>
              </a:lnSpc>
              <a:spcAft>
                <a:spcPts val="80"/>
              </a:spcAf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5, 6 ступени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A29BAB0-35C5-42DC-9F3D-194BC4F4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25" y="3316467"/>
            <a:ext cx="504758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004F54-1734-41E0-9CA1-2B9AF0699850}"/>
              </a:ext>
            </a:extLst>
          </p:cNvPr>
          <p:cNvSpPr txBox="1"/>
          <p:nvPr/>
        </p:nvSpPr>
        <p:spPr>
          <a:xfrm>
            <a:off x="1004106" y="630409"/>
            <a:ext cx="107632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называется обувь для занятий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кеды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самбовки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кроссовки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борцовки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AA386511-8737-4E6E-94C9-EB01EF15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29" y="1764587"/>
            <a:ext cx="4699831" cy="45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5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004F54-1734-41E0-9CA1-2B9AF0699850}"/>
              </a:ext>
            </a:extLst>
          </p:cNvPr>
          <p:cNvSpPr txBox="1"/>
          <p:nvPr/>
        </p:nvSpPr>
        <p:spPr>
          <a:xfrm>
            <a:off x="1004106" y="630409"/>
            <a:ext cx="107632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называется обувь для занятий самбо?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кеды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самбовки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кроссовки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борцовки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AA386511-8737-4E6E-94C9-EB01EF15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29" y="1764587"/>
            <a:ext cx="4699831" cy="45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30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1008</Words>
  <Application>Microsoft Office PowerPoint</Application>
  <PresentationFormat>Широкоэкранный</PresentationFormat>
  <Paragraphs>236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33</cp:revision>
  <dcterms:created xsi:type="dcterms:W3CDTF">2024-05-24T12:20:04Z</dcterms:created>
  <dcterms:modified xsi:type="dcterms:W3CDTF">2024-05-27T13:10:59Z</dcterms:modified>
</cp:coreProperties>
</file>