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262" y="-4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-6490"/>
            <a:ext cx="914400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30020"/>
            <a:ext cx="5061942" cy="506194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19672" y="5373216"/>
            <a:ext cx="61926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latin typeface="Franklin Gothic Demi" pitchFamily="34" charset="0"/>
              </a:rPr>
              <a:t>Представляют</a:t>
            </a:r>
          </a:p>
          <a:p>
            <a:pPr algn="ctr"/>
            <a:r>
              <a:rPr lang="ru-RU" sz="3600" dirty="0" smtClean="0">
                <a:latin typeface="Franklin Gothic Demi" pitchFamily="34" charset="0"/>
              </a:rPr>
              <a:t>ИГРОВЫЕ ТЕХНОЛОГИИ</a:t>
            </a:r>
            <a:endParaRPr lang="ru-RU" sz="3600" dirty="0">
              <a:latin typeface="Franklin Gothic Dem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9359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501" y="990020"/>
            <a:ext cx="3142340" cy="557994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9718" y="2888104"/>
            <a:ext cx="4956042" cy="371703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0208" y="115164"/>
            <a:ext cx="85262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Игра обычно приносит радость от совместных действий. Не зря игру называют школой общения. </a:t>
            </a:r>
            <a:endParaRPr lang="ru-RU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635896" y="856779"/>
            <a:ext cx="54006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000" dirty="0"/>
              <a:t>Ребенок, овладевая ролью, учится понимать другого, входить в его положение, что чрезвычайно важно для создания образа и, конечно, для жизни в обществе.</a:t>
            </a:r>
          </a:p>
          <a:p>
            <a:pPr lvl="0"/>
            <a:r>
              <a:rPr lang="ru-RU" sz="2000" dirty="0" smtClean="0"/>
              <a:t>(Упражнения на работу с партнером: Зеркало</a:t>
            </a:r>
            <a:r>
              <a:rPr lang="ru-RU" sz="2000" dirty="0"/>
              <a:t>, скульптура, кидаем </a:t>
            </a:r>
            <a:r>
              <a:rPr lang="ru-RU" sz="2000" dirty="0" smtClean="0"/>
              <a:t>диск и т.д.)</a:t>
            </a:r>
            <a:endParaRPr lang="ru-RU" sz="20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39242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324528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2636912"/>
            <a:ext cx="6444208" cy="406408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9512" y="260648"/>
            <a:ext cx="8964488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dirty="0" smtClean="0"/>
              <a:t>                                                             </a:t>
            </a:r>
            <a:r>
              <a:rPr lang="ru-RU" sz="2400" b="1" dirty="0" smtClean="0"/>
              <a:t>Заключение</a:t>
            </a:r>
            <a:endParaRPr lang="ru-RU" sz="2400" b="1" dirty="0"/>
          </a:p>
          <a:p>
            <a:r>
              <a:rPr lang="ru-RU" sz="2000" dirty="0"/>
              <a:t>Использование игровых педагогических технологий на занятиях по актерскому мастерству </a:t>
            </a:r>
            <a:r>
              <a:rPr lang="ru-RU" sz="2000" dirty="0" smtClean="0"/>
              <a:t>в «Чародеях» дает </a:t>
            </a:r>
            <a:r>
              <a:rPr lang="ru-RU" sz="2000" dirty="0"/>
              <a:t>хорошие результаты, потому что:</a:t>
            </a:r>
          </a:p>
          <a:p>
            <a:pPr lvl="0"/>
            <a:r>
              <a:rPr lang="ru-RU" sz="2000" dirty="0" smtClean="0"/>
              <a:t>- Игровая </a:t>
            </a:r>
            <a:r>
              <a:rPr lang="ru-RU" sz="2000" dirty="0"/>
              <a:t>деятельность – одна из ведущих у  школьников;</a:t>
            </a:r>
          </a:p>
          <a:p>
            <a:pPr lvl="0"/>
            <a:r>
              <a:rPr lang="ru-RU" sz="2000" dirty="0" smtClean="0"/>
              <a:t>- Актерское </a:t>
            </a:r>
            <a:r>
              <a:rPr lang="ru-RU" sz="2000" dirty="0"/>
              <a:t>мастерство и игра имеют одинаковую природу;</a:t>
            </a:r>
          </a:p>
          <a:p>
            <a:pPr lvl="0"/>
            <a:r>
              <a:rPr lang="ru-RU" sz="2000" dirty="0" smtClean="0"/>
              <a:t>- С </a:t>
            </a:r>
            <a:r>
              <a:rPr lang="ru-RU" sz="2000" dirty="0"/>
              <a:t>помощью игры можно максимально добиться </a:t>
            </a:r>
            <a:r>
              <a:rPr lang="ru-RU" sz="2000" dirty="0" err="1"/>
              <a:t>раскрепощенности</a:t>
            </a:r>
            <a:r>
              <a:rPr lang="ru-RU" sz="2000" dirty="0"/>
              <a:t>;</a:t>
            </a:r>
          </a:p>
          <a:p>
            <a:pPr lvl="0"/>
            <a:r>
              <a:rPr lang="ru-RU" sz="2000" dirty="0" smtClean="0"/>
              <a:t>- Игровые </a:t>
            </a:r>
            <a:r>
              <a:rPr lang="ru-RU" sz="2000" dirty="0"/>
              <a:t>технологии позволяют воспитать у детей эмоциональный самоконтроль.</a:t>
            </a:r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336093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740" y="471781"/>
            <a:ext cx="3598410" cy="591443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52150" y="1706625"/>
            <a:ext cx="511256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dirty="0" smtClean="0"/>
              <a:t>СПАСИБО</a:t>
            </a:r>
          </a:p>
          <a:p>
            <a:pPr algn="ctr"/>
            <a:r>
              <a:rPr lang="ru-RU" sz="6600" dirty="0" smtClean="0"/>
              <a:t> ЗА ВНИМАНИЕ</a:t>
            </a:r>
            <a:endParaRPr lang="ru-RU" sz="6600" dirty="0"/>
          </a:p>
        </p:txBody>
      </p:sp>
    </p:spTree>
    <p:extLst>
      <p:ext uri="{BB962C8B-B14F-4D97-AF65-F5344CB8AC3E}">
        <p14:creationId xmlns:p14="http://schemas.microsoft.com/office/powerpoint/2010/main" val="3011311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" y="332656"/>
            <a:ext cx="8016240" cy="5943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390458" y="589854"/>
            <a:ext cx="47525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Что же такое игровые технологии?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396882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5076056" y="620688"/>
            <a:ext cx="36004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/>
              <a:t>Игровые технологии </a:t>
            </a:r>
            <a:r>
              <a:rPr lang="ru-RU" b="1" dirty="0"/>
              <a:t>— это совокупность разнообразных методов, средств и приёмов организации педагогического процесса в форме различных педагогических игр.</a:t>
            </a:r>
          </a:p>
          <a:p>
            <a:r>
              <a:rPr lang="ru-RU" b="1" dirty="0"/>
              <a:t>Использование игровых технологий в образовании способствует:</a:t>
            </a:r>
          </a:p>
          <a:p>
            <a:r>
              <a:rPr lang="ru-RU" b="1" dirty="0" smtClean="0"/>
              <a:t>- расширению </a:t>
            </a:r>
            <a:r>
              <a:rPr lang="ru-RU" b="1" dirty="0"/>
              <a:t>кругозора учащихся;</a:t>
            </a:r>
          </a:p>
          <a:p>
            <a:r>
              <a:rPr lang="ru-RU" b="1" dirty="0" smtClean="0"/>
              <a:t>- развитию </a:t>
            </a:r>
            <a:r>
              <a:rPr lang="ru-RU" b="1" dirty="0"/>
              <a:t>познавательной активности;</a:t>
            </a:r>
          </a:p>
          <a:p>
            <a:r>
              <a:rPr lang="ru-RU" b="1" dirty="0" smtClean="0"/>
              <a:t>- формированию </a:t>
            </a:r>
            <a:r>
              <a:rPr lang="ru-RU" b="1" dirty="0"/>
              <a:t>разнообразных умений и навыков практической деятельности;</a:t>
            </a:r>
          </a:p>
          <a:p>
            <a:r>
              <a:rPr lang="ru-RU" b="1" dirty="0" smtClean="0"/>
              <a:t>- мотивации </a:t>
            </a:r>
            <a:r>
              <a:rPr lang="ru-RU" b="1" dirty="0"/>
              <a:t>и стимулированию учащихся на обучение, так как создаётся благоприятная и радостная атмосфера.</a:t>
            </a:r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031" y="692696"/>
            <a:ext cx="4353969" cy="4551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266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80512" cy="695739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0"/>
            <a:ext cx="4860032" cy="364502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87" y="3121393"/>
            <a:ext cx="4957261" cy="371794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5536" y="692696"/>
            <a:ext cx="28803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Актерское мастерство – это тоже игра! А значит и технология, процесс.</a:t>
            </a:r>
            <a:endParaRPr lang="ru-RU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220072" y="3789040"/>
            <a:ext cx="367240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Верно. </a:t>
            </a:r>
            <a:r>
              <a:rPr lang="ru-RU" sz="2400" b="1" dirty="0"/>
              <a:t>Но игра контролируемая, осознанная. И, если с верой и наивностью у  школьников все в порядке, то с самоконтролем  дела обстоят не так хорошо. </a:t>
            </a:r>
            <a:endParaRPr lang="ru-RU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835696" y="3121393"/>
            <a:ext cx="31683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Спектакли: «В гостях у сказки»</a:t>
            </a:r>
          </a:p>
          <a:p>
            <a:pPr algn="ctr"/>
            <a:r>
              <a:rPr lang="ru-RU" b="1" dirty="0" smtClean="0"/>
              <a:t>«Морское путешествие»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888021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25252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379" y="2636912"/>
            <a:ext cx="7018586" cy="395250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43608" y="188640"/>
            <a:ext cx="741682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Таким образом, одна из ключевых задач применения игровых технологий на занятиях по актерскому мастерству в театральной студии  «Чародеи» – воспитание у учащихся самоконтроля эмоциональной сферы.</a:t>
            </a:r>
            <a:endParaRPr lang="ru-RU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5671" y="2780928"/>
            <a:ext cx="199587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Пример упражнений по эмоциональному контролю, используемых на занятиях: Зайка зазнайка, реакция на предмет, предлагаемые </a:t>
            </a:r>
            <a:r>
              <a:rPr lang="ru-RU" sz="2000" b="1" dirty="0" smtClean="0"/>
              <a:t>обстоятельства и т.д.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1980593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612560" cy="7173416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492896"/>
            <a:ext cx="6047608" cy="448396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95536" y="404664"/>
            <a:ext cx="648072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Следующая задача, которую </a:t>
            </a:r>
            <a:r>
              <a:rPr lang="ru-RU" sz="2800" dirty="0"/>
              <a:t> </a:t>
            </a:r>
            <a:r>
              <a:rPr lang="ru-RU" sz="2800" dirty="0" smtClean="0"/>
              <a:t>мы решаем на наших занятиях при </a:t>
            </a:r>
            <a:r>
              <a:rPr lang="ru-RU" sz="2800" dirty="0"/>
              <a:t>помощи игровых технологий – </a:t>
            </a:r>
            <a:r>
              <a:rPr lang="ru-RU" sz="2800" u="sng" dirty="0"/>
              <a:t>развитие креативности, </a:t>
            </a:r>
            <a:r>
              <a:rPr lang="ru-RU" sz="2800" u="sng" dirty="0" err="1"/>
              <a:t>раскрепощенности</a:t>
            </a:r>
            <a:r>
              <a:rPr lang="ru-RU" sz="2800" u="sng" dirty="0"/>
              <a:t> учащихся.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155112" y="1454178"/>
            <a:ext cx="3024336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Здесь также есть проблема: чем взрослее становится ребенок, тем больше от него требуется соответствия общепринятым в социуме нормам. Не только поведения, но и мышления. А это, в свою очередь, приводит к тому, что дети начинают стараться быть «как все».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83480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540552" cy="70294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819" y="2132856"/>
            <a:ext cx="8298914" cy="46499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20676" y="383404"/>
            <a:ext cx="82809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С</a:t>
            </a:r>
            <a:r>
              <a:rPr lang="ru-RU" sz="2400" dirty="0" smtClean="0"/>
              <a:t>ущественную </a:t>
            </a:r>
            <a:r>
              <a:rPr lang="ru-RU" sz="2400" dirty="0"/>
              <a:t>помощь </a:t>
            </a:r>
            <a:r>
              <a:rPr lang="ru-RU" sz="2400" dirty="0" smtClean="0"/>
              <a:t>в том, чтобы не быть «как все» может </a:t>
            </a:r>
            <a:r>
              <a:rPr lang="ru-RU" sz="2400" dirty="0"/>
              <a:t>оказать именно актерское мастерство. Потому что при создании образа (любого, пусть даже совсем крохотного) приветствуется как раз внутренняя свобода от стереотипов.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825142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7837" y="1053430"/>
            <a:ext cx="5764238" cy="472514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460" y="45849"/>
            <a:ext cx="347842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400" dirty="0" smtClean="0"/>
              <a:t>У нас на занятиях хвалят </a:t>
            </a:r>
            <a:r>
              <a:rPr lang="ru-RU" sz="2400" dirty="0"/>
              <a:t>за то, за что зачастую ругают в школе. Важно, чтобы процесс фантазирования осуществлялся под собственным контролем ребенка и не перерастал в хаотичное буйство, разрушающее все вокруг</a:t>
            </a:r>
            <a:r>
              <a:rPr lang="ru-RU" sz="2400" dirty="0" smtClean="0"/>
              <a:t>.</a:t>
            </a:r>
          </a:p>
          <a:p>
            <a:r>
              <a:rPr lang="ru-RU" sz="2400" u="sng" dirty="0" smtClean="0"/>
              <a:t>Используемые упражнения</a:t>
            </a:r>
            <a:r>
              <a:rPr lang="ru-RU" sz="2400" dirty="0" smtClean="0"/>
              <a:t>:</a:t>
            </a:r>
          </a:p>
          <a:p>
            <a:r>
              <a:rPr lang="ru-RU" sz="2400" dirty="0"/>
              <a:t>Игры на импровизацию, разминки – фантазии, невидимый предмет по кругу,  сказки и </a:t>
            </a:r>
            <a:r>
              <a:rPr lang="ru-RU" sz="2400" dirty="0" smtClean="0"/>
              <a:t>жанры и т.д.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90445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468544" cy="695739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772816"/>
            <a:ext cx="5256584" cy="4876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84588" y="19860"/>
            <a:ext cx="61206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Еще одна задача – в процессе игры как нельзя лучше реализуется на практике главный принцип театра – </a:t>
            </a:r>
            <a:r>
              <a:rPr lang="ru-RU" sz="2400" u="sng" dirty="0"/>
              <a:t>«Театр – искусство коллективное»</a:t>
            </a:r>
            <a:endParaRPr lang="ru-RU" sz="2400" u="sng" dirty="0"/>
          </a:p>
        </p:txBody>
      </p:sp>
    </p:spTree>
    <p:extLst>
      <p:ext uri="{BB962C8B-B14F-4D97-AF65-F5344CB8AC3E}">
        <p14:creationId xmlns:p14="http://schemas.microsoft.com/office/powerpoint/2010/main" val="279682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432</Words>
  <Application>Microsoft Office PowerPoint</Application>
  <PresentationFormat>Экран (4:3)</PresentationFormat>
  <Paragraphs>33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10</cp:revision>
  <dcterms:created xsi:type="dcterms:W3CDTF">2024-03-20T08:47:48Z</dcterms:created>
  <dcterms:modified xsi:type="dcterms:W3CDTF">2024-03-20T13:48:48Z</dcterms:modified>
</cp:coreProperties>
</file>