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79" r:id="rId4"/>
    <p:sldId id="282" r:id="rId5"/>
    <p:sldId id="277" r:id="rId6"/>
    <p:sldId id="257" r:id="rId7"/>
    <p:sldId id="258" r:id="rId8"/>
    <p:sldId id="260" r:id="rId9"/>
    <p:sldId id="276" r:id="rId10"/>
    <p:sldId id="263" r:id="rId11"/>
    <p:sldId id="261" r:id="rId12"/>
    <p:sldId id="262" r:id="rId13"/>
    <p:sldId id="274" r:id="rId14"/>
    <p:sldId id="278" r:id="rId15"/>
    <p:sldId id="264" r:id="rId16"/>
    <p:sldId id="265" r:id="rId17"/>
    <p:sldId id="267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EE1"/>
    <a:srgbClr val="0F5EFD"/>
    <a:srgbClr val="0E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506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9FBC0-E529-435D-9CC7-AF13CE23AA1C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C4B57-90D2-4FC6-B350-E7A986460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18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C4B57-90D2-4FC6-B350-E7A986460BB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11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B14B-D0E4-4073-82A3-5D32E6A10A7B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EB92A-5DAE-4958-873D-2F4063F03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all.culture.ru/uploads/82be8de6ed399f3b1a8fb0f0ebf56ac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284884" y="1512838"/>
            <a:ext cx="651621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«Сотрудничество ДОО и семьи по формированию и развитию патриотизма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дошкольников»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899592" y="349984"/>
            <a:ext cx="7776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14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«Центр развития ребенка «Искорка»  — детский сад № 24″</a:t>
            </a:r>
            <a:br>
              <a:rPr lang="ru-RU" sz="14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1400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203848" y="4995389"/>
            <a:ext cx="59401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Выполнила: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Юдина Светлана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Вячеславовна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9839" y="62036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г.  Железногорск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Курская область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92062" y="404664"/>
            <a:ext cx="3759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Constantia"/>
              </a:rPr>
              <a:t>«День Народного Единства»</a:t>
            </a:r>
            <a:endParaRPr lang="ru-RU" sz="2000" b="1" dirty="0">
              <a:solidFill>
                <a:srgbClr val="7030A0"/>
              </a:solidFill>
              <a:latin typeface="Constant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6675"/>
          <a:stretch/>
        </p:blipFill>
        <p:spPr>
          <a:xfrm>
            <a:off x="470300" y="1199500"/>
            <a:ext cx="3427274" cy="294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-193" t="29729" r="193" b="-386"/>
          <a:stretch/>
        </p:blipFill>
        <p:spPr>
          <a:xfrm>
            <a:off x="5298562" y="1200807"/>
            <a:ext cx="3633192" cy="2567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18922"/>
          <a:stretch/>
        </p:blipFill>
        <p:spPr>
          <a:xfrm>
            <a:off x="2721090" y="3545293"/>
            <a:ext cx="3938584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86867" y="476672"/>
            <a:ext cx="2370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Constantia"/>
              </a:rPr>
              <a:t>«</a:t>
            </a:r>
            <a:r>
              <a:rPr lang="ru-RU" sz="2000" b="1" dirty="0" smtClean="0">
                <a:solidFill>
                  <a:srgbClr val="7030A0"/>
                </a:solidFill>
                <a:latin typeface="Constantia"/>
              </a:rPr>
              <a:t>ДЕНЬ      ПАПЫ»</a:t>
            </a:r>
            <a:endParaRPr lang="ru-RU" sz="2000" b="1" dirty="0">
              <a:solidFill>
                <a:srgbClr val="7030A0"/>
              </a:solidFill>
              <a:latin typeface="Constanti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5502" b="5189"/>
          <a:stretch/>
        </p:blipFill>
        <p:spPr>
          <a:xfrm>
            <a:off x="971600" y="3706937"/>
            <a:ext cx="7488832" cy="3161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t="7485" r="9246" b="5190"/>
          <a:stretch/>
        </p:blipFill>
        <p:spPr>
          <a:xfrm>
            <a:off x="5248232" y="1375027"/>
            <a:ext cx="3572240" cy="1905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25542" b="5530"/>
          <a:stretch/>
        </p:blipFill>
        <p:spPr>
          <a:xfrm>
            <a:off x="395536" y="1530652"/>
            <a:ext cx="4096681" cy="17501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742440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62635" y="548680"/>
            <a:ext cx="2618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Constantia"/>
              </a:rPr>
              <a:t>«ДЕНЬ      </a:t>
            </a:r>
            <a:r>
              <a:rPr lang="ru-RU" sz="2000" b="1" dirty="0" smtClean="0">
                <a:solidFill>
                  <a:srgbClr val="7030A0"/>
                </a:solidFill>
                <a:latin typeface="Constantia"/>
              </a:rPr>
              <a:t>МАТЕРИ»</a:t>
            </a:r>
            <a:endParaRPr lang="ru-RU" sz="2000" b="1" dirty="0">
              <a:solidFill>
                <a:srgbClr val="7030A0"/>
              </a:solidFill>
              <a:latin typeface="Constanti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b="4984"/>
          <a:stretch/>
        </p:blipFill>
        <p:spPr>
          <a:xfrm>
            <a:off x="125506" y="1236685"/>
            <a:ext cx="4104456" cy="290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00" y="1220480"/>
            <a:ext cx="3528392" cy="294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998" y="5270497"/>
            <a:ext cx="4430200" cy="2249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2925953"/>
            <a:ext cx="2893541" cy="2767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8496" t="20158" r="2565" b="12201"/>
          <a:stretch/>
        </p:blipFill>
        <p:spPr>
          <a:xfrm flipH="1">
            <a:off x="146218" y="5280761"/>
            <a:ext cx="3641974" cy="206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43"/>
            <a:ext cx="9144000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7102"/>
          <a:stretch/>
        </p:blipFill>
        <p:spPr>
          <a:xfrm flipH="1">
            <a:off x="1763687" y="3977662"/>
            <a:ext cx="5703923" cy="2715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1694" r="16321"/>
          <a:stretch/>
        </p:blipFill>
        <p:spPr>
          <a:xfrm flipH="1">
            <a:off x="4139952" y="1179357"/>
            <a:ext cx="4862478" cy="255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4072" y="1179357"/>
            <a:ext cx="3340407" cy="262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-13998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12062" y="620688"/>
            <a:ext cx="4719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Constantia"/>
              </a:rPr>
              <a:t>«ДЕНЬ      </a:t>
            </a:r>
            <a:r>
              <a:rPr lang="ru-RU" sz="2000" b="1" dirty="0" smtClean="0">
                <a:solidFill>
                  <a:srgbClr val="7030A0"/>
                </a:solidFill>
                <a:latin typeface="Constantia"/>
              </a:rPr>
              <a:t>ПОЖИЛОГО  ЧЕЛОВЕКА»</a:t>
            </a:r>
            <a:endParaRPr lang="ru-RU" sz="2000" b="1" dirty="0">
              <a:solidFill>
                <a:srgbClr val="7030A0"/>
              </a:solidFill>
              <a:latin typeface="Constanti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4962" t="29186" r="4326"/>
          <a:stretch/>
        </p:blipFill>
        <p:spPr>
          <a:xfrm>
            <a:off x="899592" y="1447123"/>
            <a:ext cx="2289392" cy="279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602" y="1412776"/>
            <a:ext cx="2608684" cy="276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535" y="3861048"/>
            <a:ext cx="6486706" cy="2755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085"/>
            <a:ext cx="9143999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7409" b="21606"/>
          <a:stretch/>
        </p:blipFill>
        <p:spPr>
          <a:xfrm>
            <a:off x="148463" y="4797152"/>
            <a:ext cx="4037294" cy="1907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106" b="11647"/>
          <a:stretch/>
        </p:blipFill>
        <p:spPr>
          <a:xfrm>
            <a:off x="5407864" y="4797152"/>
            <a:ext cx="3575720" cy="199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8"/>
          <a:stretch/>
        </p:blipFill>
        <p:spPr>
          <a:xfrm flipH="1">
            <a:off x="5066099" y="1235180"/>
            <a:ext cx="3827236" cy="211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5"/>
          <a:stretch/>
        </p:blipFill>
        <p:spPr>
          <a:xfrm flipH="1">
            <a:off x="410428" y="1255180"/>
            <a:ext cx="4405008" cy="219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0948" y="3127793"/>
            <a:ext cx="1463167" cy="245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67110" y="23010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30A0"/>
                </a:solidFill>
                <a:latin typeface="Constantia"/>
              </a:rPr>
              <a:t>«8   МАРТА»</a:t>
            </a:r>
            <a:endParaRPr lang="ru-RU" sz="2000" b="1" dirty="0">
              <a:solidFill>
                <a:srgbClr val="7030A0"/>
              </a:solidFill>
              <a:latin typeface="Constantia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226" y="-76696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483768" y="33265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7030A0"/>
                </a:solidFill>
                <a:latin typeface="Constantia"/>
              </a:rPr>
              <a:t>«ФОЛЬКЛОРНЫЕ   ПРАЗДНИКИ</a:t>
            </a:r>
            <a:endParaRPr lang="ru-RU" sz="2000" b="1" dirty="0">
              <a:solidFill>
                <a:srgbClr val="7030A0"/>
              </a:solidFill>
              <a:latin typeface="Constanti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8" r="3800" b="8621"/>
          <a:stretch/>
        </p:blipFill>
        <p:spPr>
          <a:xfrm flipH="1">
            <a:off x="4770597" y="1282928"/>
            <a:ext cx="3309082" cy="203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6857" t="15614" r="37032" b="11150"/>
          <a:stretch/>
        </p:blipFill>
        <p:spPr>
          <a:xfrm flipH="1">
            <a:off x="7050584" y="3399611"/>
            <a:ext cx="2058190" cy="268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28739" r="12201" b="14563"/>
          <a:stretch/>
        </p:blipFill>
        <p:spPr>
          <a:xfrm flipH="1">
            <a:off x="1043608" y="1282928"/>
            <a:ext cx="3153826" cy="203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06468"/>
            <a:ext cx="2999492" cy="307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1591" y="4125537"/>
            <a:ext cx="4822354" cy="262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086"/>
            <a:ext cx="9144000" cy="6858001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9552" y="3380124"/>
            <a:ext cx="8208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52" y="620688"/>
            <a:ext cx="7806932" cy="58552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732" t="3310" r="2513" b="19422"/>
          <a:stretch/>
        </p:blipFill>
        <p:spPr>
          <a:xfrm>
            <a:off x="143000" y="930506"/>
            <a:ext cx="9001000" cy="591223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5576" y="908720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Патриотизм не заложен в генах, это не природное, а социальное качество и потому не наследуется, а формируется.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652" y="2442745"/>
            <a:ext cx="6264696" cy="402911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13633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законе «Об образовании» ст. 44 п.1. записано, что родители (законные представители) несовершеннолетних обучающихся имеют преимущественное право на обучение и воспитание детей перед всеми другими лицами. Они обязаны заложить основы физического, нравственного и интеллектуального развития личности ребёнка.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07133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836712"/>
            <a:ext cx="7614911" cy="571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188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1560" y="620688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Различные виды искусства обладают специфическими средствами воздействия на человека.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     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Музыкальные образы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пробуждают чувства ребенка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     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Пение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рождает способность переживать настроения, душевное состояние другого человека, которое отражено в песнях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       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Правильный подбор музыкального и песенного материала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способствует воспитанию у детей чувств патриотизма, интернационализма, расширяет их кругозор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     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Танец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его ритмичные движения позволяет передавать то или иное чувство переживания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     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Разнообразные виды музыкальной деятельности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оказывают неоценимое воздействие на поведенческие реакции ребенка.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160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331640" y="270264"/>
            <a:ext cx="7560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1200" dirty="0" smtClean="0">
                <a:solidFill>
                  <a:srgbClr val="181818"/>
                </a:solidFill>
                <a:latin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возможностей сотрудничества образовательной организации  с семьей как условия патриотического воспитания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600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Задачи: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п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овысить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компетентность родителей в вопросах гражданско-патриотического воспитания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детей;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принимать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активное участие  в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</a:rPr>
              <a:t>воспитательно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– образовательном процессе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развивать творческий потенциал каждого ребёнка с учётом его индивидуальности, повышая  детскую самооценку.</a:t>
            </a:r>
          </a:p>
          <a:p>
            <a:pPr lvl="0"/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317065"/>
            <a:ext cx="4468869" cy="3359200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64" y="640525"/>
            <a:ext cx="8259860" cy="6194896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76" y="685969"/>
            <a:ext cx="7911912" cy="5933935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zarinray.ru/upload/news/0002-003-3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764704"/>
            <a:ext cx="7812360" cy="5859271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142</Words>
  <Application>Microsoft Office PowerPoint</Application>
  <PresentationFormat>Экран (4:3)</PresentationFormat>
  <Paragraphs>30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Constantia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akezа</cp:lastModifiedBy>
  <cp:revision>54</cp:revision>
  <dcterms:created xsi:type="dcterms:W3CDTF">2019-11-10T17:18:15Z</dcterms:created>
  <dcterms:modified xsi:type="dcterms:W3CDTF">2024-01-14T20:32:33Z</dcterms:modified>
</cp:coreProperties>
</file>