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5" r:id="rId1"/>
    <p:sldMasterId id="2147483769" r:id="rId2"/>
    <p:sldMasterId id="2147483658" r:id="rId3"/>
    <p:sldMasterId id="2147483759" r:id="rId4"/>
    <p:sldMasterId id="2147483762" r:id="rId5"/>
    <p:sldMasterId id="2147483661" r:id="rId6"/>
    <p:sldMasterId id="2147483662" r:id="rId7"/>
    <p:sldMasterId id="2147483743" r:id="rId8"/>
  </p:sldMasterIdLst>
  <p:notesMasterIdLst>
    <p:notesMasterId r:id="rId42"/>
  </p:notesMasterIdLst>
  <p:handoutMasterIdLst>
    <p:handoutMasterId r:id="rId43"/>
  </p:handoutMasterIdLst>
  <p:sldIdLst>
    <p:sldId id="256" r:id="rId9"/>
    <p:sldId id="257" r:id="rId10"/>
    <p:sldId id="259" r:id="rId11"/>
    <p:sldId id="277" r:id="rId12"/>
    <p:sldId id="278" r:id="rId13"/>
    <p:sldId id="258" r:id="rId14"/>
    <p:sldId id="261" r:id="rId15"/>
    <p:sldId id="282" r:id="rId16"/>
    <p:sldId id="283" r:id="rId17"/>
    <p:sldId id="280" r:id="rId18"/>
    <p:sldId id="281" r:id="rId19"/>
    <p:sldId id="284" r:id="rId20"/>
    <p:sldId id="285" r:id="rId21"/>
    <p:sldId id="267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265" r:id="rId41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3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orient="horz" pos="825">
          <p15:clr>
            <a:srgbClr val="A4A3A4"/>
          </p15:clr>
        </p15:guide>
        <p15:guide id="4" orient="horz" pos="591">
          <p15:clr>
            <a:srgbClr val="A4A3A4"/>
          </p15:clr>
        </p15:guide>
        <p15:guide id="5" orient="horz" pos="1752">
          <p15:clr>
            <a:srgbClr val="A4A3A4"/>
          </p15:clr>
        </p15:guide>
        <p15:guide id="6" orient="horz" pos="2818">
          <p15:clr>
            <a:srgbClr val="A4A3A4"/>
          </p15:clr>
        </p15:guide>
        <p15:guide id="7" orient="horz" pos="2959">
          <p15:clr>
            <a:srgbClr val="A4A3A4"/>
          </p15:clr>
        </p15:guide>
        <p15:guide id="8" orient="horz" pos="1612">
          <p15:clr>
            <a:srgbClr val="A4A3A4"/>
          </p15:clr>
        </p15:guide>
        <p15:guide id="9" pos="141">
          <p15:clr>
            <a:srgbClr val="A4A3A4"/>
          </p15:clr>
        </p15:guide>
        <p15:guide id="10" pos="3747">
          <p15:clr>
            <a:srgbClr val="A4A3A4"/>
          </p15:clr>
        </p15:guide>
        <p15:guide id="11" pos="5620">
          <p15:clr>
            <a:srgbClr val="A4A3A4"/>
          </p15:clr>
        </p15:guide>
        <p15:guide id="12" pos="1873">
          <p15:clr>
            <a:srgbClr val="A4A3A4"/>
          </p15:clr>
        </p15:guide>
        <p15:guide id="13" pos="2014">
          <p15:clr>
            <a:srgbClr val="A4A3A4"/>
          </p15:clr>
        </p15:guide>
        <p15:guide id="14" pos="3885">
          <p15:clr>
            <a:srgbClr val="A4A3A4"/>
          </p15:clr>
        </p15:guide>
        <p15:guide id="15" pos="1338">
          <p15:clr>
            <a:srgbClr val="A4A3A4"/>
          </p15:clr>
        </p15:guide>
        <p15:guide id="16" pos="10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6600"/>
    <a:srgbClr val="0033CC"/>
    <a:srgbClr val="0079C2"/>
    <a:srgbClr val="0066CC"/>
    <a:srgbClr val="0000FF"/>
    <a:srgbClr val="3366FF"/>
    <a:srgbClr val="0099FF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140" y="78"/>
      </p:cViewPr>
      <p:guideLst>
        <p:guide orient="horz" pos="1893"/>
        <p:guide orient="horz" pos="3884"/>
        <p:guide orient="horz" pos="825"/>
        <p:guide orient="horz" pos="591"/>
        <p:guide orient="horz" pos="1752"/>
        <p:guide orient="horz" pos="2818"/>
        <p:guide orient="horz" pos="2959"/>
        <p:guide orient="horz" pos="1612"/>
        <p:guide pos="141"/>
        <p:guide pos="3747"/>
        <p:guide pos="5620"/>
        <p:guide pos="1873"/>
        <p:guide pos="2014"/>
        <p:guide pos="3885"/>
        <p:guide pos="1338"/>
        <p:guide pos="10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-3318" y="-108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89" tIns="46945" rIns="93889" bIns="46945" numCol="1" anchor="t" anchorCtr="0" compatLnSpc="1">
            <a:prstTxWarp prst="textNoShape">
              <a:avLst/>
            </a:prstTxWarp>
          </a:bodyPr>
          <a:lstStyle>
            <a:lvl1pPr defTabSz="936625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89" tIns="46945" rIns="93889" bIns="46945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89" tIns="46945" rIns="93889" bIns="46945" numCol="1" anchor="b" anchorCtr="0" compatLnSpc="1">
            <a:prstTxWarp prst="textNoShape">
              <a:avLst/>
            </a:prstTxWarp>
          </a:bodyPr>
          <a:lstStyle>
            <a:lvl1pPr defTabSz="936625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89" tIns="46945" rIns="93889" bIns="46945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EF9B2FAC-2503-48F8-B071-04E7FA1ED43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8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5" tIns="49513" rIns="99025" bIns="49513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5" tIns="49513" rIns="99025" bIns="4951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69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5" tIns="49513" rIns="99025" bIns="49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5" tIns="49513" rIns="99025" bIns="49513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5" tIns="49513" rIns="99025" bIns="4951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A7F4F542-0CF8-4D46-9C15-E25CCB08C5C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95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8707437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8697912" cy="134239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8697912" cy="134239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2"/>
          </p:nvPr>
        </p:nvSpPr>
        <p:spPr>
          <a:xfrm>
            <a:off x="2124075" y="2917514"/>
            <a:ext cx="6797675" cy="32483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8697912" cy="134239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8697912" cy="134239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2"/>
          </p:nvPr>
        </p:nvSpPr>
        <p:spPr>
          <a:xfrm>
            <a:off x="223838" y="2916044"/>
            <a:ext cx="8697912" cy="3249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8697912" cy="94192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8697912" cy="94192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2"/>
          </p:nvPr>
        </p:nvSpPr>
        <p:spPr>
          <a:xfrm>
            <a:off x="223838" y="2300400"/>
            <a:ext cx="8697912" cy="38654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1484312" cy="49990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16660"/>
            <a:ext cx="1484312" cy="49990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2" hasCustomPrompt="1"/>
          </p:nvPr>
        </p:nvSpPr>
        <p:spPr>
          <a:xfrm>
            <a:off x="2124075" y="1216660"/>
            <a:ext cx="6797675" cy="49990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2749550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7225" y="1222373"/>
            <a:ext cx="5724525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2"/>
          </p:nvPr>
        </p:nvSpPr>
        <p:spPr>
          <a:xfrm>
            <a:off x="3417887" y="1216660"/>
            <a:ext cx="5503863" cy="48920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24075" y="1309688"/>
            <a:ext cx="6797675" cy="485616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МЕРОПРИЯТИЯ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2124075" y="1309688"/>
            <a:ext cx="6797675" cy="485616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МЕРОПРИЯТИЯ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2749550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9307" y="1222373"/>
            <a:ext cx="2744515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6169740" y="1222373"/>
            <a:ext cx="2744515" cy="4943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8697912" cy="13366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2"/>
          </p:nvPr>
        </p:nvSpPr>
        <p:spPr>
          <a:xfrm>
            <a:off x="223838" y="2922068"/>
            <a:ext cx="8697912" cy="324378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8697912" cy="49434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2749550" cy="49434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7225" y="1222373"/>
            <a:ext cx="5724525" cy="49434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9" y="1222373"/>
            <a:ext cx="2749550" cy="49434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2"/>
          </p:nvPr>
        </p:nvSpPr>
        <p:spPr>
          <a:xfrm>
            <a:off x="3197225" y="1222373"/>
            <a:ext cx="2746597" cy="49434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6169740" y="1222373"/>
            <a:ext cx="2744515" cy="49434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0"/>
            <a:ext cx="6797675" cy="1009650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8697912" cy="133667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2"/>
          </p:nvPr>
        </p:nvSpPr>
        <p:spPr>
          <a:xfrm>
            <a:off x="223838" y="2912543"/>
            <a:ext cx="8697912" cy="325330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24075" y="6477893"/>
            <a:ext cx="6797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kern="1200" baseline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ru-RU" sz="2000" kern="120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ru-RU" sz="2000" kern="1200" dirty="0" smtClean="0">
                <a:solidFill>
                  <a:srgbClr val="00B050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-2" y="0"/>
            <a:ext cx="1906589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399370" name="Rectangle 10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8" name="Line 6"/>
          <p:cNvSpPr>
            <a:spLocks noChangeShapeType="1"/>
          </p:cNvSpPr>
          <p:nvPr userDrawn="1"/>
        </p:nvSpPr>
        <p:spPr bwMode="auto">
          <a:xfrm>
            <a:off x="1898654" y="6398418"/>
            <a:ext cx="0" cy="4595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691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532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49" name="Рисунок 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  <p:sp>
        <p:nvSpPr>
          <p:cNvPr id="53251" name="Rectangle 3"/>
          <p:cNvSpPr>
            <a:spLocks noChangeArrowheads="1"/>
          </p:cNvSpPr>
          <p:nvPr userDrawn="1"/>
        </p:nvSpPr>
        <p:spPr bwMode="auto">
          <a:xfrm>
            <a:off x="0" y="2486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55" r:id="rId2"/>
    <p:sldLayoutId id="2147483756" r:id="rId3"/>
    <p:sldLayoutId id="2147483757" r:id="rId4"/>
    <p:sldLayoutId id="2147483667" r:id="rId5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-2" y="0"/>
            <a:ext cx="1898651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9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5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6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8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6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691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0" name="Line 6"/>
          <p:cNvSpPr>
            <a:spLocks noChangeShapeType="1"/>
          </p:cNvSpPr>
          <p:nvPr userDrawn="1"/>
        </p:nvSpPr>
        <p:spPr bwMode="auto">
          <a:xfrm>
            <a:off x="1898654" y="6398418"/>
            <a:ext cx="0" cy="4595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6" r:id="rId5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900238" y="2781300"/>
            <a:ext cx="7243762" cy="40767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-2" y="0"/>
            <a:ext cx="1898651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5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7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6858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693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216660"/>
            <a:ext cx="8697912" cy="134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8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68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" y="2781300"/>
            <a:ext cx="9144000" cy="40767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693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216660"/>
            <a:ext cx="8697912" cy="134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-2" y="0"/>
            <a:ext cx="1898651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9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6"/>
          <p:cNvSpPr>
            <a:spLocks noChangeShapeType="1"/>
          </p:cNvSpPr>
          <p:nvPr userDrawn="1"/>
        </p:nvSpPr>
        <p:spPr bwMode="auto">
          <a:xfrm>
            <a:off x="1898654" y="6398418"/>
            <a:ext cx="0" cy="4595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7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216660"/>
            <a:ext cx="8697912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" y="2156460"/>
            <a:ext cx="9144000" cy="470154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-2" y="0"/>
            <a:ext cx="1898651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9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6"/>
          <p:cNvSpPr>
            <a:spLocks noChangeShapeType="1"/>
          </p:cNvSpPr>
          <p:nvPr userDrawn="1"/>
        </p:nvSpPr>
        <p:spPr bwMode="auto">
          <a:xfrm>
            <a:off x="1898654" y="6398418"/>
            <a:ext cx="0" cy="4595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4" name="Рисунок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 userDrawn="1"/>
        </p:nvSpPr>
        <p:spPr bwMode="auto">
          <a:xfrm>
            <a:off x="1900239" y="0"/>
            <a:ext cx="7243762" cy="6857999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7239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8" y="1216660"/>
            <a:ext cx="1484312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</a:t>
            </a:r>
          </a:p>
          <a:p>
            <a:pPr lvl="0"/>
            <a:r>
              <a:rPr lang="ru-RU" dirty="0"/>
              <a:t>текста</a:t>
            </a:r>
          </a:p>
        </p:txBody>
      </p:sp>
      <p:sp>
        <p:nvSpPr>
          <p:cNvPr id="272399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-2" y="0"/>
            <a:ext cx="1898651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0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3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6858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5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6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11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2600" b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 userDrawn="1"/>
        </p:nvSpPr>
        <p:spPr bwMode="auto">
          <a:xfrm>
            <a:off x="3197225" y="0"/>
            <a:ext cx="5946775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75467" name="Rectangle 11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23837" y="1216660"/>
            <a:ext cx="2749551" cy="48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Образец текста</a:t>
            </a:r>
          </a:p>
        </p:txBody>
      </p:sp>
      <p:sp>
        <p:nvSpPr>
          <p:cNvPr id="27547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auto">
          <a:xfrm>
            <a:off x="-2" y="0"/>
            <a:ext cx="1898651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9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0"/>
            <a:ext cx="6797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" y="6404400"/>
            <a:ext cx="9144000" cy="4536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 dirty="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0" name="Rectangle 4"/>
          <p:cNvSpPr>
            <a:spLocks noChangeArrowheads="1"/>
          </p:cNvSpPr>
          <p:nvPr userDrawn="1"/>
        </p:nvSpPr>
        <p:spPr bwMode="auto">
          <a:xfrm>
            <a:off x="-1" y="6405563"/>
            <a:ext cx="18972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2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3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6" name="Line 6"/>
          <p:cNvSpPr>
            <a:spLocks noChangeShapeType="1"/>
          </p:cNvSpPr>
          <p:nvPr userDrawn="1"/>
        </p:nvSpPr>
        <p:spPr bwMode="auto">
          <a:xfrm>
            <a:off x="1898654" y="6398418"/>
            <a:ext cx="0" cy="4595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04788" y="6477893"/>
            <a:ext cx="1487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ru-RU" sz="2000" b="1" kern="120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fld id="{8E730068-F805-43B7-8A8E-3E2DB17E4B4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66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lang="ru-RU" sz="2600" b="0" dirty="0" smtClean="0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36763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0" y="0"/>
            <a:ext cx="1898650" cy="1079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1898650" y="0"/>
            <a:ext cx="724535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 userDrawn="1"/>
        </p:nvSpPr>
        <p:spPr bwMode="auto">
          <a:xfrm>
            <a:off x="0" y="6405563"/>
            <a:ext cx="9144000" cy="45243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sz="1700" kern="1200">
              <a:solidFill>
                <a:schemeClr val="bg1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0" y="10699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0" name="Line 14"/>
          <p:cNvSpPr>
            <a:spLocks noChangeShapeType="1"/>
          </p:cNvSpPr>
          <p:nvPr userDrawn="1"/>
        </p:nvSpPr>
        <p:spPr bwMode="auto">
          <a:xfrm>
            <a:off x="0" y="6405571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3" name="Line 9"/>
          <p:cNvSpPr>
            <a:spLocks noChangeShapeType="1"/>
          </p:cNvSpPr>
          <p:nvPr userDrawn="1"/>
        </p:nvSpPr>
        <p:spPr bwMode="auto">
          <a:xfrm>
            <a:off x="1898654" y="0"/>
            <a:ext cx="0" cy="10691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800" y="136800"/>
            <a:ext cx="1479600" cy="79988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78" r:id="rId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1.xml"/><Relationship Id="rId18" Type="http://schemas.openxmlformats.org/officeDocument/2006/relationships/slide" Target="slide30.xml"/><Relationship Id="rId3" Type="http://schemas.openxmlformats.org/officeDocument/2006/relationships/slide" Target="slide31.xml"/><Relationship Id="rId7" Type="http://schemas.openxmlformats.org/officeDocument/2006/relationships/slide" Target="slide16.xml"/><Relationship Id="rId12" Type="http://schemas.openxmlformats.org/officeDocument/2006/relationships/slide" Target="slide18.xml"/><Relationship Id="rId17" Type="http://schemas.openxmlformats.org/officeDocument/2006/relationships/slide" Target="slide26.xml"/><Relationship Id="rId2" Type="http://schemas.openxmlformats.org/officeDocument/2006/relationships/slide" Target="slide15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9.xml"/><Relationship Id="rId11" Type="http://schemas.openxmlformats.org/officeDocument/2006/relationships/slide" Target="slide28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4.xml"/><Relationship Id="rId19" Type="http://schemas.openxmlformats.org/officeDocument/2006/relationships/slide" Target="slide32.xml"/><Relationship Id="rId4" Type="http://schemas.openxmlformats.org/officeDocument/2006/relationships/slide" Target="slide25.xml"/><Relationship Id="rId9" Type="http://schemas.openxmlformats.org/officeDocument/2006/relationships/slide" Target="slide22.xml"/><Relationship Id="rId1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21DFBD-71B0-4476-BB27-AB9FCA69FCAD}"/>
              </a:ext>
            </a:extLst>
          </p:cNvPr>
          <p:cNvSpPr/>
          <p:nvPr/>
        </p:nvSpPr>
        <p:spPr>
          <a:xfrm>
            <a:off x="2124075" y="1469848"/>
            <a:ext cx="639486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ФИЗИКО-ХИМИЧЕСКИЕ СВОЙСТВА ПРИРОДНОГО ГАЗА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1800" b="1" dirty="0"/>
              <a:t>Пряхина Екатерина Михайловна </a:t>
            </a:r>
          </a:p>
          <a:p>
            <a:r>
              <a:rPr lang="ru-RU" sz="1800" b="1" dirty="0"/>
              <a:t>Преподаватель группы ПТОР Челябинского отделения УПЦ филиала ООО «Газпром трансгаз Екатеринбург»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ФИЗИКО-ХИМИЧЕСКИЕ СВОЙСТВА ПГ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257397"/>
              </p:ext>
            </p:extLst>
          </p:nvPr>
        </p:nvGraphicFramePr>
        <p:xfrm>
          <a:off x="204788" y="1101657"/>
          <a:ext cx="8610028" cy="5127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10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385">
                <a:tc>
                  <a:txBody>
                    <a:bodyPr/>
                    <a:lstStyle/>
                    <a:p>
                      <a:pPr marL="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Основную часть природного газа составляет ____________________ (от ____% до ____%).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состав ПГ могут входить более тяжелые углеводороды: ______________, ____________, ____________, ____________.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12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Природный газ содержит также другие вещества, не являющиеся углеводородами: _________________, __________________, ________________, ______________, ______________.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837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Природный газ – не имеет ____________ и _____________. Не____________, не________________. </a:t>
                      </a:r>
                      <a:b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Обладает _____________________ действием, т.е. при утечках вытесняет ___________________ из объема помещений.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Плотность: от _______ до _______ кг/м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(_______________________);  ________ кг/м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(___________________).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712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температуре ________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и атмосферном давлении ____________мм </a:t>
                      </a:r>
                      <a:r>
                        <a:rPr lang="ru-RU" sz="14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рт.ст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природный газ переходит в _______________ состояние.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57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Температура самовоспламенения: ______________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сгорании ____ м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выделяется __________ Ккал тепла (Теплотворная способность природного газа). 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Взрывоопасные концентрации смеси газа с воздухом от _____% до _____% по объёму.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Легче воздуха в _______ раз, поэтому при утечке ____________________________.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ФИЗИКО-ХИМИЧЕСКИЕ СВОЙСТВА ПГ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80340"/>
              </p:ext>
            </p:extLst>
          </p:nvPr>
        </p:nvGraphicFramePr>
        <p:xfrm>
          <a:off x="204788" y="1101657"/>
          <a:ext cx="8610028" cy="5127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10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385">
                <a:tc>
                  <a:txBody>
                    <a:bodyPr/>
                    <a:lstStyle/>
                    <a:p>
                      <a:pPr marL="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Основную часть природного газа составляет ____________________ (от ____% до ____%).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состав ПГ могут входить более тяжелые углеводороды: ______________, ____________, ____________, ____________.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12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Природный газ содержит также другие вещества, не являющиеся углеводородами: _________________, __________________, ___________________, ___________, ______________.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837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Природный газ – не имеет ____________ и _____________. Не____________, не________________. </a:t>
                      </a:r>
                      <a:b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Обладает _____________________ действием, т.е. при утечках вытесняет ___________________ из объема помещений.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Плотность: от _______ до _______ кг/м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(_____________________________);  ________ кг/м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(___________________).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712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температуре ________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и атмосферном давлении ____________мм </a:t>
                      </a:r>
                      <a:r>
                        <a:rPr lang="ru-RU" sz="14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рт.ст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природный газ переходит в _______________ состояние.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57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Температура самовоспламенения: ______________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сгорании ____ м</a:t>
                      </a:r>
                      <a:r>
                        <a:rPr lang="ru-RU" sz="1400" b="1" kern="12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выделяется __________ Ккал тепла. 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141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Взрывоопасные концентрации смеси газа с воздухом от _____% до _____% по объёму.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02"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70510" algn="l"/>
                        </a:tabLs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Легче воздуха в _______ раз, поэтому при утечке ____________________________.</a:t>
                      </a:r>
                    </a:p>
                  </a:txBody>
                  <a:tcPr marL="40540" marR="40540" marT="0" marB="0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14858" y="1009650"/>
            <a:ext cx="9459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метан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5058" y="1040892"/>
            <a:ext cx="4279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6578" y="1040892"/>
            <a:ext cx="4279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3921" y="2639860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запаха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7566" y="2639860"/>
            <a:ext cx="8055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цвета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9021" y="2652134"/>
            <a:ext cx="9002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ядовит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4612" y="2645423"/>
            <a:ext cx="101589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токсичен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5893" y="2944827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удушающим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4035" y="2940285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кислород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1888" y="3997555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-162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881" y="3984100"/>
            <a:ext cx="7910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822" y="4313105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жидкое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1484" y="4955428"/>
            <a:ext cx="4279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9725" y="4968541"/>
            <a:ext cx="6053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8500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8566" y="5884514"/>
            <a:ext cx="6053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1,8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5058" y="1336345"/>
            <a:ext cx="7315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этан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4536" y="1323391"/>
            <a:ext cx="8544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пропан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4676" y="1314248"/>
            <a:ext cx="8544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бутан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2220" y="1668191"/>
            <a:ext cx="8544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пентан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99446" y="1938226"/>
            <a:ext cx="10449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водород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833" y="2277277"/>
            <a:ext cx="14600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сероводород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57764" y="2277277"/>
            <a:ext cx="1766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углекислый газ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82608" y="2277276"/>
            <a:ext cx="6143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азот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09802" y="2268926"/>
            <a:ext cx="7639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гелий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79966" y="3551400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0,68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25199" y="3542828"/>
            <a:ext cx="13898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0,85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75747" y="3558448"/>
            <a:ext cx="2247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сухой газообразный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5712" y="3551399"/>
            <a:ext cx="5964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01772" y="3566800"/>
            <a:ext cx="932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жидкий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3688" y="4667048"/>
            <a:ext cx="10027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99329" y="5424859"/>
            <a:ext cx="5429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4,4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09164" y="5424859"/>
            <a:ext cx="4279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86481" y="5853707"/>
            <a:ext cx="22471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поднимается вверх</a:t>
            </a:r>
          </a:p>
        </p:txBody>
      </p:sp>
    </p:spTree>
    <p:extLst>
      <p:ext uri="{BB962C8B-B14F-4D97-AF65-F5344CB8AC3E}">
        <p14:creationId xmlns:p14="http://schemas.microsoft.com/office/powerpoint/2010/main" val="10496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9346-9EFB-661B-1DD2-DD2B3627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КРИСТАЛЛОГИДРАТЫ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A5ACBE-879A-1B17-E0CF-46C48849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6107B6-5776-BD08-B8F3-A26DC74AD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8F2E23A-5DE6-A946-6E69-BB7A51A12684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34724" t="42650" r="35777" b="40550"/>
          <a:stretch/>
        </p:blipFill>
        <p:spPr>
          <a:xfrm>
            <a:off x="1278464" y="2857500"/>
            <a:ext cx="6196755" cy="26468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A54514-EE59-4FB2-19CF-5A51BFBC1DBA}"/>
              </a:ext>
            </a:extLst>
          </p:cNvPr>
          <p:cNvSpPr txBox="1"/>
          <p:nvPr/>
        </p:nvSpPr>
        <p:spPr>
          <a:xfrm>
            <a:off x="647700" y="5585902"/>
            <a:ext cx="79171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66"/>
                </a:solidFill>
              </a:rPr>
              <a:t>Газопромысловые системы, в которых возможно техногенное </a:t>
            </a:r>
            <a:r>
              <a:rPr lang="ru-RU" b="1" dirty="0" err="1">
                <a:solidFill>
                  <a:srgbClr val="003366"/>
                </a:solidFill>
              </a:rPr>
              <a:t>гидратообразование</a:t>
            </a:r>
            <a:endParaRPr lang="ru-RU" b="1" dirty="0">
              <a:solidFill>
                <a:srgbClr val="003366"/>
              </a:solidFill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DB232D8-1B1D-8CA6-258E-A826C78D4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250" t="47501" r="36613" b="32359"/>
          <a:stretch/>
        </p:blipFill>
        <p:spPr>
          <a:xfrm>
            <a:off x="403076" y="1262290"/>
            <a:ext cx="2578397" cy="1336675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8A9CD-0FB5-D798-C1B9-C0C8B16C8093}"/>
              </a:ext>
            </a:extLst>
          </p:cNvPr>
          <p:cNvSpPr txBox="1"/>
          <p:nvPr/>
        </p:nvSpPr>
        <p:spPr>
          <a:xfrm>
            <a:off x="3269274" y="1521538"/>
            <a:ext cx="403244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66"/>
                </a:solidFill>
              </a:rPr>
              <a:t>УСЛОВИЯ ОБРАЗОВАНИЯ:</a:t>
            </a:r>
          </a:p>
          <a:p>
            <a:r>
              <a:rPr lang="ru-RU" b="1" dirty="0">
                <a:solidFill>
                  <a:srgbClr val="003366"/>
                </a:solidFill>
              </a:rPr>
              <a:t>Влажность </a:t>
            </a:r>
            <a:r>
              <a:rPr lang="el-GR" b="1" dirty="0">
                <a:solidFill>
                  <a:srgbClr val="003366"/>
                </a:solidFill>
              </a:rPr>
              <a:t>φ &gt; 0.6</a:t>
            </a:r>
            <a:endParaRPr lang="ru-RU" b="1" dirty="0">
              <a:solidFill>
                <a:srgbClr val="003366"/>
              </a:solidFill>
            </a:endParaRPr>
          </a:p>
          <a:p>
            <a:r>
              <a:rPr lang="ru-RU" b="1" dirty="0">
                <a:solidFill>
                  <a:srgbClr val="003366"/>
                </a:solidFill>
              </a:rPr>
              <a:t>Температура от -5°С до 10 °С</a:t>
            </a:r>
          </a:p>
          <a:p>
            <a:r>
              <a:rPr lang="ru-RU" b="1" dirty="0">
                <a:solidFill>
                  <a:srgbClr val="003366"/>
                </a:solidFill>
              </a:rPr>
              <a:t>Давление 6...20 кгс/см2 (0,6...2 МПа)</a:t>
            </a:r>
          </a:p>
        </p:txBody>
      </p:sp>
    </p:spTree>
    <p:extLst>
      <p:ext uri="{BB962C8B-B14F-4D97-AF65-F5344CB8AC3E}">
        <p14:creationId xmlns:p14="http://schemas.microsoft.com/office/powerpoint/2010/main" val="360392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C890E-62D7-02CE-EA5F-FD163686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0"/>
            <a:ext cx="6966585" cy="1009650"/>
          </a:xfrm>
        </p:spPr>
        <p:txBody>
          <a:bodyPr/>
          <a:lstStyle/>
          <a:p>
            <a:r>
              <a:rPr lang="ru-RU" b="1" dirty="0"/>
              <a:t>Предупреждение образования кристаллогидратов: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2EF5CD-FA1F-387B-B049-C2C19AB42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ED523-4741-661B-B5A6-2DE4FB453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7290C03-CDB3-66BA-74B6-D2E060FD5A99}"/>
              </a:ext>
            </a:extLst>
          </p:cNvPr>
          <p:cNvSpPr txBox="1">
            <a:spLocks noGrp="1"/>
          </p:cNvSpPr>
          <p:nvPr>
            <p:ph idx="12"/>
          </p:nvPr>
        </p:nvSpPr>
        <p:spPr>
          <a:xfrm>
            <a:off x="147638" y="1245668"/>
            <a:ext cx="8697912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Поддержание </a:t>
            </a:r>
            <a:r>
              <a:rPr lang="ru-RU" sz="2000" b="1" dirty="0"/>
              <a:t>температуры газа выше температуры </a:t>
            </a:r>
            <a:r>
              <a:rPr lang="ru-RU" sz="2000" b="1" dirty="0" err="1"/>
              <a:t>гидратообразования</a:t>
            </a:r>
            <a:r>
              <a:rPr lang="ru-RU" sz="2000" b="1" dirty="0"/>
              <a:t> </a:t>
            </a:r>
            <a:r>
              <a:rPr lang="ru-RU" sz="2000" dirty="0"/>
              <a:t>путем предварительного подогрева газа (технологические схемы подготовки газа на газовых промыслах и ГРС). 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b="1" dirty="0"/>
              <a:t>Снижение давления газа в газопроводе </a:t>
            </a:r>
            <a:r>
              <a:rPr lang="ru-RU" sz="2000" dirty="0"/>
              <a:t>ниже давления образования гидратов.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b="1" dirty="0"/>
              <a:t>Ввод в газопровод </a:t>
            </a:r>
            <a:r>
              <a:rPr lang="ru-RU" sz="2000" b="1" u="sng" dirty="0"/>
              <a:t>метанола</a:t>
            </a:r>
            <a:r>
              <a:rPr lang="ru-RU" sz="2000" b="1" dirty="0"/>
              <a:t> (метиловый спирт)</a:t>
            </a:r>
            <a:r>
              <a:rPr lang="ru-RU" sz="2000" dirty="0"/>
              <a:t>, </a:t>
            </a:r>
            <a:r>
              <a:rPr lang="ru-RU" sz="2000" b="1" dirty="0"/>
              <a:t>раствора </a:t>
            </a:r>
            <a:r>
              <a:rPr lang="ru-RU" sz="2000" b="1" dirty="0" err="1"/>
              <a:t>диэтиленгликоля</a:t>
            </a:r>
            <a:r>
              <a:rPr lang="ru-RU" sz="2000" b="1" dirty="0"/>
              <a:t> или хлористого кальция</a:t>
            </a:r>
            <a:r>
              <a:rPr lang="ru-RU" sz="2000" dirty="0"/>
              <a:t>. Эти вещества поглощают водяные пары и переводят их в раствор, не образующий гидратов или образующий их при более низких температурах. Количество вводимого в поток газа метанола берется из расчета </a:t>
            </a:r>
            <a:br>
              <a:rPr lang="ru-RU" sz="2000" dirty="0"/>
            </a:br>
            <a:r>
              <a:rPr lang="ru-RU" sz="2000" dirty="0"/>
              <a:t>0,26 кг на 1000 кг газа.</a:t>
            </a:r>
          </a:p>
        </p:txBody>
      </p:sp>
    </p:spTree>
    <p:extLst>
      <p:ext uri="{BB962C8B-B14F-4D97-AF65-F5344CB8AC3E}">
        <p14:creationId xmlns:p14="http://schemas.microsoft.com/office/powerpoint/2010/main" val="2217104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ЗАКРЕПЛЕНИЕ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6E303B-4F94-0167-23DE-977D9F3121D5}"/>
              </a:ext>
            </a:extLst>
          </p:cNvPr>
          <p:cNvSpPr/>
          <p:nvPr/>
        </p:nvSpPr>
        <p:spPr bwMode="auto">
          <a:xfrm>
            <a:off x="2766060" y="194545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2" action="ppaction://hlinksldjump"/>
              </a:rPr>
              <a:t>100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6FDE27-144D-1168-6269-CB1894CCCD04}"/>
              </a:ext>
            </a:extLst>
          </p:cNvPr>
          <p:cNvSpPr/>
          <p:nvPr/>
        </p:nvSpPr>
        <p:spPr bwMode="auto">
          <a:xfrm>
            <a:off x="3665220" y="194545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3" action="ppaction://hlinksldjump"/>
              </a:rPr>
              <a:t>200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8F162F-EC4B-4130-AC96-E99233CA7926}"/>
              </a:ext>
            </a:extLst>
          </p:cNvPr>
          <p:cNvSpPr/>
          <p:nvPr/>
        </p:nvSpPr>
        <p:spPr bwMode="auto">
          <a:xfrm>
            <a:off x="4564380" y="194545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4" action="ppaction://hlinksldjump"/>
              </a:rPr>
              <a:t>300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542EAA-720F-0C68-2816-50B880E1B84C}"/>
              </a:ext>
            </a:extLst>
          </p:cNvPr>
          <p:cNvSpPr/>
          <p:nvPr/>
        </p:nvSpPr>
        <p:spPr bwMode="auto">
          <a:xfrm>
            <a:off x="2766060" y="284461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5" action="ppaction://hlinksldjump"/>
              </a:rPr>
              <a:t>100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B1B051-886F-BB32-03AF-1ADA075C9BFB}"/>
              </a:ext>
            </a:extLst>
          </p:cNvPr>
          <p:cNvSpPr/>
          <p:nvPr/>
        </p:nvSpPr>
        <p:spPr bwMode="auto">
          <a:xfrm>
            <a:off x="3665220" y="284461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6" action="ppaction://hlinksldjump"/>
              </a:rPr>
              <a:t>200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886134-B1C0-59C5-C1EB-95EA6E016A1D}"/>
              </a:ext>
            </a:extLst>
          </p:cNvPr>
          <p:cNvSpPr/>
          <p:nvPr/>
        </p:nvSpPr>
        <p:spPr bwMode="auto">
          <a:xfrm>
            <a:off x="4564380" y="284461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7" action="ppaction://hlinksldjump"/>
              </a:rPr>
              <a:t>300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BADC5E-113C-5ACF-814B-FD1F4B5CC30F}"/>
              </a:ext>
            </a:extLst>
          </p:cNvPr>
          <p:cNvSpPr/>
          <p:nvPr/>
        </p:nvSpPr>
        <p:spPr bwMode="auto">
          <a:xfrm>
            <a:off x="5463540" y="194545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8" action="ppaction://hlinksldjump"/>
              </a:rPr>
              <a:t>400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E3DFC23-DCAB-5025-210E-809BFA9E008A}"/>
              </a:ext>
            </a:extLst>
          </p:cNvPr>
          <p:cNvSpPr/>
          <p:nvPr/>
        </p:nvSpPr>
        <p:spPr bwMode="auto">
          <a:xfrm>
            <a:off x="5463540" y="284461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9" action="ppaction://hlinksldjump"/>
              </a:rPr>
              <a:t>400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5466397-6B42-FA95-2932-EA6FC0BFE94A}"/>
              </a:ext>
            </a:extLst>
          </p:cNvPr>
          <p:cNvSpPr/>
          <p:nvPr/>
        </p:nvSpPr>
        <p:spPr bwMode="auto">
          <a:xfrm>
            <a:off x="6362700" y="194545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0" action="ppaction://hlinksldjump"/>
              </a:rPr>
              <a:t>500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1919AF1-A514-0B56-49D4-4DEF9882B6ED}"/>
              </a:ext>
            </a:extLst>
          </p:cNvPr>
          <p:cNvSpPr/>
          <p:nvPr/>
        </p:nvSpPr>
        <p:spPr bwMode="auto">
          <a:xfrm>
            <a:off x="6362700" y="284461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1" action="ppaction://hlinksldjump"/>
              </a:rPr>
              <a:t>500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AE14A9C-7B82-B6F2-A309-0D3818CE6B12}"/>
              </a:ext>
            </a:extLst>
          </p:cNvPr>
          <p:cNvSpPr/>
          <p:nvPr/>
        </p:nvSpPr>
        <p:spPr bwMode="auto">
          <a:xfrm>
            <a:off x="2766060" y="374377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2" action="ppaction://hlinksldjump"/>
              </a:rPr>
              <a:t>100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0F1904B-A0AC-D3B3-9C4E-795D549CD6E7}"/>
              </a:ext>
            </a:extLst>
          </p:cNvPr>
          <p:cNvSpPr/>
          <p:nvPr/>
        </p:nvSpPr>
        <p:spPr bwMode="auto">
          <a:xfrm>
            <a:off x="3665220" y="374377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3" action="ppaction://hlinksldjump"/>
              </a:rPr>
              <a:t>200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29B45FF-5C60-139A-95A7-7326000F36E4}"/>
              </a:ext>
            </a:extLst>
          </p:cNvPr>
          <p:cNvSpPr/>
          <p:nvPr/>
        </p:nvSpPr>
        <p:spPr bwMode="auto">
          <a:xfrm>
            <a:off x="4564380" y="374377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4" action="ppaction://hlinksldjump"/>
              </a:rPr>
              <a:t>300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B2E1952-A52E-C5E0-44D5-853C0F5502F4}"/>
              </a:ext>
            </a:extLst>
          </p:cNvPr>
          <p:cNvSpPr/>
          <p:nvPr/>
        </p:nvSpPr>
        <p:spPr bwMode="auto">
          <a:xfrm>
            <a:off x="5463540" y="374377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5" action="ppaction://hlinksldjump"/>
              </a:rPr>
              <a:t>400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CFCCADB-2914-BD55-4E47-703886397133}"/>
              </a:ext>
            </a:extLst>
          </p:cNvPr>
          <p:cNvSpPr/>
          <p:nvPr/>
        </p:nvSpPr>
        <p:spPr bwMode="auto">
          <a:xfrm>
            <a:off x="6362700" y="374377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6" action="ppaction://hlinksldjump"/>
              </a:rPr>
              <a:t>500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5846F5B-37E0-6F21-BD0B-B5FC1567C91E}"/>
              </a:ext>
            </a:extLst>
          </p:cNvPr>
          <p:cNvSpPr/>
          <p:nvPr/>
        </p:nvSpPr>
        <p:spPr bwMode="auto">
          <a:xfrm>
            <a:off x="365760" y="1945451"/>
            <a:ext cx="240030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Химические свойства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C74B3EA-735C-A6DF-E38F-19907AD4ED4B}"/>
              </a:ext>
            </a:extLst>
          </p:cNvPr>
          <p:cNvSpPr/>
          <p:nvPr/>
        </p:nvSpPr>
        <p:spPr bwMode="auto">
          <a:xfrm>
            <a:off x="365760" y="2844611"/>
            <a:ext cx="240030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Физические</a:t>
            </a:r>
            <a:r>
              <a:rPr lang="ru-RU" sz="2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свойства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19B2412-FF32-2E21-195E-37469669D9EF}"/>
              </a:ext>
            </a:extLst>
          </p:cNvPr>
          <p:cNvSpPr/>
          <p:nvPr/>
        </p:nvSpPr>
        <p:spPr bwMode="auto">
          <a:xfrm>
            <a:off x="365760" y="3743771"/>
            <a:ext cx="240030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Охрана труда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413A08E-06B5-6271-8991-E9957140EB3D}"/>
              </a:ext>
            </a:extLst>
          </p:cNvPr>
          <p:cNvSpPr/>
          <p:nvPr/>
        </p:nvSpPr>
        <p:spPr bwMode="auto">
          <a:xfrm>
            <a:off x="7261860" y="194545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7" action="ppaction://hlinksldjump"/>
              </a:rPr>
              <a:t>600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10AFD99-7D3E-641E-A285-3FAB1DC7F7DC}"/>
              </a:ext>
            </a:extLst>
          </p:cNvPr>
          <p:cNvSpPr/>
          <p:nvPr/>
        </p:nvSpPr>
        <p:spPr bwMode="auto">
          <a:xfrm>
            <a:off x="7261860" y="284461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8" action="ppaction://hlinksldjump"/>
              </a:rPr>
              <a:t>600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8703ACC-E526-62DF-D2F1-FE5743DC6193}"/>
              </a:ext>
            </a:extLst>
          </p:cNvPr>
          <p:cNvSpPr/>
          <p:nvPr/>
        </p:nvSpPr>
        <p:spPr bwMode="auto">
          <a:xfrm>
            <a:off x="7261860" y="3743771"/>
            <a:ext cx="899160" cy="899160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  <a:hlinkClick r:id="rId19" action="ppaction://hlinksldjump"/>
              </a:rPr>
              <a:t>600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0" name="Управляющая кнопка: &quot;В конец&quot; 39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6E813867-867C-C326-C332-534773B14FE3}"/>
              </a:ext>
            </a:extLst>
          </p:cNvPr>
          <p:cNvSpPr/>
          <p:nvPr/>
        </p:nvSpPr>
        <p:spPr bwMode="auto">
          <a:xfrm>
            <a:off x="8554427" y="5822423"/>
            <a:ext cx="367323" cy="375139"/>
          </a:xfrm>
          <a:prstGeom prst="actionButtonEn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41948" y="3089708"/>
            <a:ext cx="869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Что является основным компонентом природного газа?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25D010D-A65D-B5EB-5053-E7E7BE167867}"/>
              </a:ext>
            </a:extLst>
          </p:cNvPr>
          <p:cNvSpPr/>
          <p:nvPr/>
        </p:nvSpPr>
        <p:spPr bwMode="auto">
          <a:xfrm>
            <a:off x="204788" y="5970954"/>
            <a:ext cx="529858" cy="307777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9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41948" y="3089708"/>
            <a:ext cx="869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При каких условиях природный газ переходит в жидкое состояние?</a:t>
            </a:r>
          </a:p>
        </p:txBody>
      </p:sp>
      <p:sp>
        <p:nvSpPr>
          <p:cNvPr id="3" name="Управляющая кнопка: &quot;Назад&quot; или &quot;Предыдущий&quot;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E896D27-B90A-7293-A163-9C0014560B0F}"/>
              </a:ext>
            </a:extLst>
          </p:cNvPr>
          <p:cNvSpPr/>
          <p:nvPr/>
        </p:nvSpPr>
        <p:spPr bwMode="auto">
          <a:xfrm>
            <a:off x="341948" y="5756961"/>
            <a:ext cx="455221" cy="307777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28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3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33316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Определите плотность сухого природного газа (кг/м</a:t>
            </a:r>
            <a:r>
              <a:rPr lang="ru-RU" sz="2800" b="1" kern="0" baseline="30000" dirty="0">
                <a:solidFill>
                  <a:schemeClr val="bg1"/>
                </a:solidFill>
              </a:rPr>
              <a:t>3</a:t>
            </a:r>
            <a:r>
              <a:rPr lang="ru-RU" sz="2800" b="1" kern="0" dirty="0">
                <a:solidFill>
                  <a:schemeClr val="bg1"/>
                </a:solidFill>
              </a:rPr>
              <a:t>). </a:t>
            </a:r>
          </a:p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Выберите один вариант ответа: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800" b="1" kern="0" dirty="0">
                <a:solidFill>
                  <a:schemeClr val="bg1"/>
                </a:solidFill>
              </a:rPr>
              <a:t>0,065;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800" b="1" kern="0" dirty="0">
                <a:solidFill>
                  <a:schemeClr val="bg1"/>
                </a:solidFill>
              </a:rPr>
              <a:t>0,73;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800" b="1" kern="0" dirty="0">
                <a:solidFill>
                  <a:schemeClr val="bg1"/>
                </a:solidFill>
              </a:rPr>
              <a:t>15;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kern="0" dirty="0">
                <a:solidFill>
                  <a:schemeClr val="bg1"/>
                </a:solidFill>
              </a:rPr>
              <a:t>50.</a:t>
            </a:r>
          </a:p>
          <a:p>
            <a:pPr algn="ctr"/>
            <a:endParaRPr lang="ru-RU" sz="2800" b="1" kern="0" dirty="0">
              <a:solidFill>
                <a:schemeClr val="bg1"/>
              </a:solidFill>
            </a:endParaRPr>
          </a:p>
        </p:txBody>
      </p:sp>
      <p:sp>
        <p:nvSpPr>
          <p:cNvPr id="3" name="Управляющая кнопка: &quot;Назад&quot; или &quot;Предыдущий&quot;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3FFC029-9806-75D6-22CA-49605F2C829C}"/>
              </a:ext>
            </a:extLst>
          </p:cNvPr>
          <p:cNvSpPr/>
          <p:nvPr/>
        </p:nvSpPr>
        <p:spPr bwMode="auto">
          <a:xfrm>
            <a:off x="334328" y="5799015"/>
            <a:ext cx="517549" cy="307777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14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4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При какой концентрации природного газа в смеси с воздухом образуется взрывоопасная смесь? </a:t>
            </a:r>
          </a:p>
          <a:p>
            <a:pPr algn="ctr"/>
            <a:endParaRPr lang="ru-RU" sz="2800" b="1" kern="0" dirty="0">
              <a:solidFill>
                <a:schemeClr val="bg1"/>
              </a:solidFill>
            </a:endParaRPr>
          </a:p>
        </p:txBody>
      </p:sp>
      <p:sp>
        <p:nvSpPr>
          <p:cNvPr id="3" name="Управляющая кнопка: &quot;Назад&quot; или &quot;Предыдущий&quot;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8BCB25E-E836-E194-C642-8CF3298C891F}"/>
              </a:ext>
            </a:extLst>
          </p:cNvPr>
          <p:cNvSpPr/>
          <p:nvPr/>
        </p:nvSpPr>
        <p:spPr bwMode="auto">
          <a:xfrm>
            <a:off x="334328" y="5869354"/>
            <a:ext cx="392503" cy="307777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8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5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Температура самовоспламенения природного газа. Выберите один вариант ответа:</a:t>
            </a:r>
          </a:p>
          <a:p>
            <a:pPr>
              <a:tabLst>
                <a:tab pos="446088" algn="l"/>
                <a:tab pos="539750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1)	250 </a:t>
            </a:r>
            <a:r>
              <a:rPr lang="ru-RU" sz="2800" b="1" kern="0" baseline="30000" dirty="0">
                <a:solidFill>
                  <a:schemeClr val="bg1"/>
                </a:solidFill>
              </a:rPr>
              <a:t>0</a:t>
            </a:r>
            <a:r>
              <a:rPr lang="ru-RU" sz="2800" b="1" kern="0" dirty="0">
                <a:solidFill>
                  <a:schemeClr val="bg1"/>
                </a:solidFill>
              </a:rPr>
              <a:t>С</a:t>
            </a:r>
          </a:p>
          <a:p>
            <a:pPr>
              <a:tabLst>
                <a:tab pos="446088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2)	300 </a:t>
            </a:r>
            <a:r>
              <a:rPr lang="ru-RU" sz="2800" b="1" kern="0" baseline="30000" dirty="0">
                <a:solidFill>
                  <a:schemeClr val="bg1"/>
                </a:solidFill>
              </a:rPr>
              <a:t>0</a:t>
            </a:r>
            <a:r>
              <a:rPr lang="ru-RU" sz="2800" b="1" kern="0" dirty="0">
                <a:solidFill>
                  <a:schemeClr val="bg1"/>
                </a:solidFill>
              </a:rPr>
              <a:t>С</a:t>
            </a:r>
          </a:p>
          <a:p>
            <a:pPr>
              <a:tabLst>
                <a:tab pos="446088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3)	500 </a:t>
            </a:r>
            <a:r>
              <a:rPr lang="ru-RU" sz="2800" b="1" kern="0" baseline="30000" dirty="0">
                <a:solidFill>
                  <a:schemeClr val="bg1"/>
                </a:solidFill>
              </a:rPr>
              <a:t>0</a:t>
            </a:r>
            <a:r>
              <a:rPr lang="ru-RU" sz="2800" b="1" kern="0" dirty="0">
                <a:solidFill>
                  <a:schemeClr val="bg1"/>
                </a:solidFill>
              </a:rPr>
              <a:t>С</a:t>
            </a:r>
          </a:p>
          <a:p>
            <a:pPr>
              <a:tabLst>
                <a:tab pos="446088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4)	600 </a:t>
            </a:r>
            <a:r>
              <a:rPr lang="ru-RU" sz="2800" b="1" kern="0" baseline="30000" dirty="0">
                <a:solidFill>
                  <a:schemeClr val="bg1"/>
                </a:solidFill>
              </a:rPr>
              <a:t>0</a:t>
            </a:r>
            <a:r>
              <a:rPr lang="ru-RU" sz="2800" b="1" kern="0" dirty="0">
                <a:solidFill>
                  <a:schemeClr val="bg1"/>
                </a:solidFill>
              </a:rPr>
              <a:t>С</a:t>
            </a:r>
          </a:p>
          <a:p>
            <a:pPr algn="ctr"/>
            <a:endParaRPr lang="ru-RU" sz="2800" b="1" kern="0" dirty="0">
              <a:solidFill>
                <a:schemeClr val="bg1"/>
              </a:solidFill>
            </a:endParaRPr>
          </a:p>
        </p:txBody>
      </p:sp>
      <p:sp>
        <p:nvSpPr>
          <p:cNvPr id="3" name="Управляющая кнопка: &quot;Назад&quot; или &quot;Предыдущий&quot;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94A0B37-9634-4431-F7B8-C0596ECEF15D}"/>
              </a:ext>
            </a:extLst>
          </p:cNvPr>
          <p:cNvSpPr/>
          <p:nvPr/>
        </p:nvSpPr>
        <p:spPr bwMode="auto">
          <a:xfrm>
            <a:off x="334328" y="5759938"/>
            <a:ext cx="494103" cy="354291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9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ПОВТОРЕНИЕ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313" y="2113328"/>
            <a:ext cx="8707437" cy="242350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b="1" dirty="0"/>
              <a:t>Перечислите опасные и вредные производственные факторы при эксплуатации ГРС? </a:t>
            </a:r>
          </a:p>
          <a:p>
            <a:pPr marL="514350" indent="-514350">
              <a:buAutoNum type="arabicPeriod"/>
            </a:pPr>
            <a:endParaRPr lang="ru-RU" b="1" dirty="0"/>
          </a:p>
          <a:p>
            <a:pPr marL="514350" indent="-514350">
              <a:buAutoNum type="arabicPeriod"/>
            </a:pPr>
            <a:r>
              <a:rPr lang="ru-RU" b="1" dirty="0"/>
              <a:t>Какие безопасные методы труда применяются при работе с вредными и опасными веществами?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6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Какое количество одоранта необходимо для придания запаха газу? </a:t>
            </a:r>
          </a:p>
        </p:txBody>
      </p:sp>
      <p:sp>
        <p:nvSpPr>
          <p:cNvPr id="3" name="Управляющая кнопка: &quot;Назад&quot; или &quot;Предыдущий&quot;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23E3DA7A-6C2E-8FA8-B1AE-3B24DF866101}"/>
              </a:ext>
            </a:extLst>
          </p:cNvPr>
          <p:cNvSpPr/>
          <p:nvPr/>
        </p:nvSpPr>
        <p:spPr bwMode="auto">
          <a:xfrm>
            <a:off x="222250" y="5736492"/>
            <a:ext cx="379535" cy="375139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46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7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Действие природного газа на организм человека: Выберите один вариант ответа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1)	отравляющее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2)	удушающее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3)	возбуждающее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4)	наркотическое</a:t>
            </a:r>
          </a:p>
        </p:txBody>
      </p:sp>
      <p:sp>
        <p:nvSpPr>
          <p:cNvPr id="3" name="Управляющая кнопка: &quot;Назад&quot; или &quot;Предыдущий&quot; 2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BAF9B0-5428-A24E-DFB0-D7C24936858A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68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8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Природный газ _______ воздуха примерно в 1,8 раза.</a:t>
            </a:r>
          </a:p>
          <a:p>
            <a:r>
              <a:rPr lang="ru-RU" sz="2800" b="1" kern="0" dirty="0">
                <a:solidFill>
                  <a:schemeClr val="bg1"/>
                </a:solidFill>
              </a:rPr>
              <a:t>Вставьте пропущенное слово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747D4E2-24E0-912C-570A-7DE44229331E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27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9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В состав природного газа могут входить более тяжелые углеводороды: ____________________________________.</a:t>
            </a:r>
          </a:p>
          <a:p>
            <a:r>
              <a:rPr lang="ru-RU" sz="2800" b="1" kern="0" dirty="0">
                <a:solidFill>
                  <a:schemeClr val="bg1"/>
                </a:solidFill>
              </a:rPr>
              <a:t>Допишите предложение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D87E0389-F92A-E952-1392-9AE8DDD7C58F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2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10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Перечислите горючие компоненты природного газа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ED6AA530-79AF-B2F2-F395-6447F5002345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90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11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Объясните, почему сероводород относится к вредным примесям в природном газе?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B38C93C-9DDD-2519-0CC1-4FCC44895852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3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Какой способ предупреждения образования кристаллогидратов нашел широкое применение на ГРС?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05529D9-40B5-D522-EE7D-BA1A4B59A13B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61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13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Какой газ образуется при неполном сгорании природного газа? </a:t>
            </a:r>
          </a:p>
          <a:p>
            <a:r>
              <a:rPr lang="ru-RU" sz="2800" b="1" kern="0" dirty="0">
                <a:solidFill>
                  <a:schemeClr val="bg1"/>
                </a:solidFill>
              </a:rPr>
              <a:t>Выберите один вариант ответа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1)	сернистый газ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2)	углекислый газ</a:t>
            </a:r>
          </a:p>
          <a:p>
            <a:pPr>
              <a:tabLst>
                <a:tab pos="358775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3)	угарный газ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061304A-A53E-5CC5-218C-34EFCBD14E23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764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14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solidFill>
                  <a:schemeClr val="bg1"/>
                </a:solidFill>
              </a:rPr>
              <a:t>Количество теплоты, выделяющееся при сгорании 1 м</a:t>
            </a:r>
            <a:r>
              <a:rPr lang="ru-RU" sz="2800" b="1" kern="0" baseline="30000" dirty="0">
                <a:solidFill>
                  <a:schemeClr val="bg1"/>
                </a:solidFill>
              </a:rPr>
              <a:t>3</a:t>
            </a:r>
            <a:r>
              <a:rPr lang="ru-RU" sz="2800" b="1" kern="0" dirty="0">
                <a:solidFill>
                  <a:schemeClr val="bg1"/>
                </a:solidFill>
              </a:rPr>
              <a:t> сухого газа называется ________________</a:t>
            </a:r>
          </a:p>
          <a:p>
            <a:r>
              <a:rPr lang="ru-RU" sz="2800" b="1" kern="0" dirty="0">
                <a:solidFill>
                  <a:schemeClr val="bg1"/>
                </a:solidFill>
              </a:rPr>
              <a:t>Допишите предложение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E734A5A-C581-5FA4-DAEE-FD91AB43FF9B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8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15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Условия для взрыва природного газа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1709623-CC88-A5FF-0B92-0FC6B0D6F2A4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4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НАЙДИ ОБЩЕЕ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9" y="2773903"/>
            <a:ext cx="2749550" cy="1832585"/>
          </a:xfrm>
          <a:prstGeom prst="rect">
            <a:avLst/>
          </a:prstGeom>
          <a:ln>
            <a:solidFill>
              <a:srgbClr val="92D050"/>
            </a:solidFill>
          </a:ln>
          <a:effectLst/>
        </p:spPr>
      </p:pic>
      <p:pic>
        <p:nvPicPr>
          <p:cNvPr id="3" name="Объект 2"/>
          <p:cNvPicPr>
            <a:picLocks noGrp="1" noChangeAspect="1"/>
          </p:cNvPicPr>
          <p:nvPr>
            <p:ph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b="2583"/>
          <a:stretch/>
        </p:blipFill>
        <p:spPr>
          <a:xfrm>
            <a:off x="3039454" y="2773903"/>
            <a:ext cx="2857958" cy="1832585"/>
          </a:xfrm>
          <a:prstGeom prst="rect">
            <a:avLst/>
          </a:prstGeom>
          <a:ln>
            <a:solidFill>
              <a:srgbClr val="92D050"/>
            </a:solidFill>
          </a:ln>
          <a:effectLst/>
        </p:spPr>
      </p:pic>
      <p:pic>
        <p:nvPicPr>
          <p:cNvPr id="2" name="Объект 1"/>
          <p:cNvPicPr>
            <a:picLocks noGrp="1" noChangeAspect="1"/>
          </p:cNvPicPr>
          <p:nvPr>
            <p:ph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4626"/>
          <a:stretch/>
        </p:blipFill>
        <p:spPr>
          <a:xfrm>
            <a:off x="6082748" y="2773903"/>
            <a:ext cx="2943557" cy="1836502"/>
          </a:xfrm>
          <a:prstGeom prst="rect">
            <a:avLst/>
          </a:prstGeom>
          <a:ln>
            <a:solidFill>
              <a:srgbClr val="92D050"/>
            </a:solidFill>
          </a:ln>
          <a:effectLst/>
        </p:spPr>
      </p:pic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16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При какой температуре воспламеняется природный газ?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6BDD1F6-618B-9A60-3090-CB975A64E021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25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17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Какой компонент в природном газе обеспечивает его горение?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5B6AB16-82AB-8B96-366D-3E45E6C88DE1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33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Вопрос № 18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535D81AD-9521-4F09-8D6D-1A1785A0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2" name="Объект 7">
            <a:extLst>
              <a:ext uri="{FF2B5EF4-FFF2-40B4-BE49-F238E27FC236}">
                <a16:creationId xmlns:a16="http://schemas.microsoft.com/office/drawing/2014/main" id="{EE286FB8-0461-1ED8-84AF-1778753F4062}"/>
              </a:ext>
            </a:extLst>
          </p:cNvPr>
          <p:cNvSpPr txBox="1">
            <a:spLocks/>
          </p:cNvSpPr>
          <p:nvPr/>
        </p:nvSpPr>
        <p:spPr>
          <a:xfrm>
            <a:off x="334328" y="2007668"/>
            <a:ext cx="8697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35075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43063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dirty="0">
                <a:solidFill>
                  <a:schemeClr val="bg1"/>
                </a:solidFill>
              </a:rPr>
              <a:t>Вопрос от зрителя</a:t>
            </a:r>
          </a:p>
        </p:txBody>
      </p:sp>
      <p:sp>
        <p:nvSpPr>
          <p:cNvPr id="6" name="Управляющая кнопка: &quot;Назад&quot; или &quot;Предыдущий&quot; 5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0DF92C3E-E65A-11B3-D39A-02B36321377A}"/>
              </a:ext>
            </a:extLst>
          </p:cNvPr>
          <p:cNvSpPr/>
          <p:nvPr/>
        </p:nvSpPr>
        <p:spPr bwMode="auto">
          <a:xfrm>
            <a:off x="334328" y="5683342"/>
            <a:ext cx="470657" cy="420473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92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РЕФЛЕКСИЯ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Дополните одно из двух предложений: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2"/>
          </p:nvPr>
        </p:nvSpPr>
        <p:spPr>
          <a:xfrm>
            <a:off x="528638" y="2210751"/>
            <a:ext cx="8697912" cy="3253307"/>
          </a:xfrm>
        </p:spPr>
        <p:txBody>
          <a:bodyPr/>
          <a:lstStyle/>
          <a:p>
            <a:r>
              <a:rPr lang="ru-RU" sz="4000" b="1" dirty="0"/>
              <a:t>Раньше я думал … сейчас я думаю…</a:t>
            </a:r>
          </a:p>
          <a:p>
            <a:endParaRPr lang="ru-RU" b="1" dirty="0"/>
          </a:p>
          <a:p>
            <a:r>
              <a:rPr lang="ru-RU" sz="4000" b="1" dirty="0"/>
              <a:t>Теперь я знаю, что … и, поэтому я теперь буду ….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/>
              <a:t>Физико-химические свойства природного газа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05318" y="3232242"/>
            <a:ext cx="8697912" cy="127638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ФИЗИКО-ХИМИЧЕСКИЕ СВОЙСТВА ПРИРОДНОГО ГАЗА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ТЕМА :</a:t>
            </a:r>
          </a:p>
        </p:txBody>
      </p:sp>
    </p:spTree>
    <p:extLst>
      <p:ext uri="{BB962C8B-B14F-4D97-AF65-F5344CB8AC3E}">
        <p14:creationId xmlns:p14="http://schemas.microsoft.com/office/powerpoint/2010/main" val="262118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05318" y="3232242"/>
            <a:ext cx="8697912" cy="127638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79C2"/>
                </a:solidFill>
              </a:rPr>
              <a:t>СФОРМИРОВАТЬ ЗНАНИЯ О ПРИРОДНОМ ГАЗЕ, ИЗУЧИТЬ ЕГО ОСНОВНЫЕ ФИЗИКО-ХИМИЧЕСКИЕ СВОЙСТВА.</a:t>
            </a:r>
            <a:endParaRPr lang="ru-RU" sz="2000" b="1" dirty="0">
              <a:solidFill>
                <a:srgbClr val="0079C2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ЦЕЛЬ:</a:t>
            </a:r>
          </a:p>
        </p:txBody>
      </p:sp>
    </p:spTree>
    <p:extLst>
      <p:ext uri="{BB962C8B-B14F-4D97-AF65-F5344CB8AC3E}">
        <p14:creationId xmlns:p14="http://schemas.microsoft.com/office/powerpoint/2010/main" val="139274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ПОЯВЛЕНИЕ ТЕРМИНА «ГАЗ»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3838" y="1222373"/>
            <a:ext cx="3842054" cy="4943477"/>
          </a:xfrm>
        </p:spPr>
        <p:txBody>
          <a:bodyPr/>
          <a:lstStyle/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endParaRPr lang="ru-RU" sz="1600" b="1" dirty="0">
              <a:solidFill>
                <a:srgbClr val="000000"/>
              </a:solidFill>
              <a:latin typeface="YS Text"/>
            </a:endParaRPr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YS Text"/>
              </a:rPr>
              <a:t>Газ - одно из агрегатных состояний вещества, в котором его частицы движутся хаотически, равномерно заполняя весь возможный объем.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YS Text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2"/>
          </p:nvPr>
        </p:nvSpPr>
        <p:spPr>
          <a:xfrm>
            <a:off x="4756638" y="1222372"/>
            <a:ext cx="3743759" cy="4943477"/>
          </a:xfrm>
        </p:spPr>
        <p:txBody>
          <a:bodyPr/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YS Text"/>
              </a:rPr>
              <a:t>В XVII в. нидерландский химик </a:t>
            </a:r>
            <a:br>
              <a:rPr lang="ru-RU" sz="1600" b="1" dirty="0">
                <a:solidFill>
                  <a:srgbClr val="C00000"/>
                </a:solidFill>
                <a:latin typeface="YS Text"/>
              </a:rPr>
            </a:br>
            <a:r>
              <a:rPr lang="ru-RU" sz="1600" b="1" dirty="0">
                <a:solidFill>
                  <a:srgbClr val="C00000"/>
                </a:solidFill>
                <a:latin typeface="YS Text"/>
              </a:rPr>
              <a:t>Я.Б. Ван </a:t>
            </a:r>
            <a:r>
              <a:rPr lang="ru-RU" sz="1600" b="1" dirty="0" err="1">
                <a:solidFill>
                  <a:srgbClr val="C00000"/>
                </a:solidFill>
                <a:latin typeface="YS Text"/>
              </a:rPr>
              <a:t>Гельмонт</a:t>
            </a:r>
            <a:r>
              <a:rPr lang="ru-RU" sz="1600" b="1" dirty="0">
                <a:solidFill>
                  <a:srgbClr val="C00000"/>
                </a:solidFill>
                <a:latin typeface="YS Text"/>
              </a:rPr>
              <a:t> ввел термин “газ” (созвучно греческому «хаос») для обозначения </a:t>
            </a:r>
            <a:r>
              <a:rPr lang="ru-RU" sz="1600" b="1" dirty="0" err="1">
                <a:solidFill>
                  <a:srgbClr val="C00000"/>
                </a:solidFill>
                <a:latin typeface="YS Text"/>
              </a:rPr>
              <a:t>воздухоподобных</a:t>
            </a:r>
            <a:r>
              <a:rPr lang="ru-RU" sz="1600" b="1" dirty="0">
                <a:solidFill>
                  <a:srgbClr val="C00000"/>
                </a:solidFill>
                <a:latin typeface="YS Text"/>
              </a:rPr>
              <a:t> веществ.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C02C8A-A716-470F-E2EF-279CA84D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55" y="2726762"/>
            <a:ext cx="3743759" cy="339057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Движение газа">
            <a:hlinkClick r:id="" action="ppaction://media"/>
            <a:extLst>
              <a:ext uri="{FF2B5EF4-FFF2-40B4-BE49-F238E27FC236}">
                <a16:creationId xmlns:a16="http://schemas.microsoft.com/office/drawing/2014/main" id="{193FB263-F4FF-2DFC-6F02-C278D1277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976" t="13226" r="10866" b="18347"/>
          <a:stretch/>
        </p:blipFill>
        <p:spPr>
          <a:xfrm>
            <a:off x="222955" y="1485900"/>
            <a:ext cx="3837371" cy="188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ПРОИСХОЖДЕНИЕ ПРИРОДНОГО ГАЗА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206221-7011-27A7-E657-C75025370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4" t="34422" r="50000" b="53090"/>
          <a:stretch/>
        </p:blipFill>
        <p:spPr>
          <a:xfrm>
            <a:off x="62363" y="2423043"/>
            <a:ext cx="4509637" cy="115824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B73A52-F501-8344-EBDC-30EE89881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3" t="30046" r="3546" b="3777"/>
          <a:stretch/>
        </p:blipFill>
        <p:spPr>
          <a:xfrm>
            <a:off x="4714425" y="2423043"/>
            <a:ext cx="4038600" cy="140219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F1B60F-F445-9434-E8FB-109083202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78" r="83733"/>
          <a:stretch/>
        </p:blipFill>
        <p:spPr>
          <a:xfrm>
            <a:off x="268580" y="4354787"/>
            <a:ext cx="1487487" cy="20040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DC640C-B03C-513B-DA8C-AC92DF274891}"/>
              </a:ext>
            </a:extLst>
          </p:cNvPr>
          <p:cNvSpPr/>
          <p:nvPr/>
        </p:nvSpPr>
        <p:spPr bwMode="auto">
          <a:xfrm>
            <a:off x="1692275" y="1493520"/>
            <a:ext cx="1889125" cy="8610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67576D-460D-901C-76C8-177A9B350EF7}"/>
              </a:ext>
            </a:extLst>
          </p:cNvPr>
          <p:cNvSpPr/>
          <p:nvPr/>
        </p:nvSpPr>
        <p:spPr bwMode="auto">
          <a:xfrm>
            <a:off x="4714425" y="1493520"/>
            <a:ext cx="2631255" cy="575138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003366"/>
                </a:solidFill>
              </a:rPr>
              <a:t>Органическая теория происхождения нефти и газа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533BA8-662C-6FB3-9093-91524EB9A915}"/>
              </a:ext>
            </a:extLst>
          </p:cNvPr>
          <p:cNvSpPr/>
          <p:nvPr/>
        </p:nvSpPr>
        <p:spPr bwMode="auto">
          <a:xfrm>
            <a:off x="1321209" y="1501183"/>
            <a:ext cx="2631255" cy="575138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 Narrow" pitchFamily="34" charset="0"/>
              </a:rPr>
              <a:t>Минеральная теория происхождения нефти и газа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81EFE5C-17A8-77D5-A64E-FABF7718A605}"/>
              </a:ext>
            </a:extLst>
          </p:cNvPr>
          <p:cNvCxnSpPr>
            <a:cxnSpLocks/>
            <a:endCxn id="3" idx="0"/>
          </p:cNvCxnSpPr>
          <p:nvPr/>
        </p:nvCxnSpPr>
        <p:spPr bwMode="auto">
          <a:xfrm flipH="1">
            <a:off x="2636838" y="1091393"/>
            <a:ext cx="1792738" cy="402127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8EDC6A7-DDB9-5256-71DA-68B324C95E61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4429576" y="1091393"/>
            <a:ext cx="1600477" cy="402127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76122D-8FC9-7A56-3C2A-EEB72D543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33113" r="89698" b="52017"/>
          <a:stretch/>
        </p:blipFill>
        <p:spPr>
          <a:xfrm>
            <a:off x="268580" y="1091393"/>
            <a:ext cx="896369" cy="1268945"/>
          </a:xfrm>
          <a:prstGeom prst="rect">
            <a:avLst/>
          </a:prstGeom>
          <a:ln w="19050"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88FECD5-F31F-FFE0-0070-CF1418A32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4" r="85638" b="17099"/>
          <a:stretch/>
        </p:blipFill>
        <p:spPr>
          <a:xfrm>
            <a:off x="7630529" y="1091393"/>
            <a:ext cx="698451" cy="1147025"/>
          </a:xfrm>
          <a:prstGeom prst="rect">
            <a:avLst/>
          </a:prstGeom>
          <a:ln w="19050">
            <a:noFill/>
          </a:ln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F820446-A788-74ED-06AC-C68785304FCC}"/>
              </a:ext>
            </a:extLst>
          </p:cNvPr>
          <p:cNvCxnSpPr>
            <a:cxnSpLocks/>
          </p:cNvCxnSpPr>
          <p:nvPr/>
        </p:nvCxnSpPr>
        <p:spPr bwMode="auto">
          <a:xfrm>
            <a:off x="2652436" y="2091582"/>
            <a:ext cx="0" cy="325703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6AFFF0F-3B7B-4B87-EA24-28E2BAD1FF58}"/>
              </a:ext>
            </a:extLst>
          </p:cNvPr>
          <p:cNvCxnSpPr>
            <a:cxnSpLocks/>
          </p:cNvCxnSpPr>
          <p:nvPr/>
        </p:nvCxnSpPr>
        <p:spPr bwMode="auto">
          <a:xfrm>
            <a:off x="6030052" y="2076321"/>
            <a:ext cx="0" cy="325703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Пузырек для мыслей: облако 26">
            <a:extLst>
              <a:ext uri="{FF2B5EF4-FFF2-40B4-BE49-F238E27FC236}">
                <a16:creationId xmlns:a16="http://schemas.microsoft.com/office/drawing/2014/main" id="{20F57EF2-15B6-23EB-D298-7F338B5F0A4B}"/>
              </a:ext>
            </a:extLst>
          </p:cNvPr>
          <p:cNvSpPr/>
          <p:nvPr/>
        </p:nvSpPr>
        <p:spPr bwMode="auto">
          <a:xfrm>
            <a:off x="1756067" y="3612365"/>
            <a:ext cx="2673509" cy="1394869"/>
          </a:xfrm>
          <a:prstGeom prst="cloudCallout">
            <a:avLst>
              <a:gd name="adj1" fmla="val -51599"/>
              <a:gd name="adj2" fmla="val 34481"/>
            </a:avLst>
          </a:prstGeom>
          <a:solidFill>
            <a:srgbClr val="003366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Продукты гидролиза карбидов железа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2742F1D-56A9-597C-5749-27EBBF697B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83" t="75000" r="19666"/>
          <a:stretch/>
        </p:blipFill>
        <p:spPr>
          <a:xfrm>
            <a:off x="4823461" y="4644347"/>
            <a:ext cx="1531620" cy="1714500"/>
          </a:xfrm>
          <a:prstGeom prst="rect">
            <a:avLst/>
          </a:prstGeom>
        </p:spPr>
      </p:pic>
      <p:sp>
        <p:nvSpPr>
          <p:cNvPr id="30" name="Пузырек для мыслей: облако 29">
            <a:extLst>
              <a:ext uri="{FF2B5EF4-FFF2-40B4-BE49-F238E27FC236}">
                <a16:creationId xmlns:a16="http://schemas.microsoft.com/office/drawing/2014/main" id="{9FEA64A0-AD09-4325-0469-FC41360BF0F7}"/>
              </a:ext>
            </a:extLst>
          </p:cNvPr>
          <p:cNvSpPr/>
          <p:nvPr/>
        </p:nvSpPr>
        <p:spPr bwMode="auto">
          <a:xfrm>
            <a:off x="6041615" y="3681311"/>
            <a:ext cx="2762117" cy="1709808"/>
          </a:xfrm>
          <a:prstGeom prst="cloudCallout">
            <a:avLst>
              <a:gd name="adj1" fmla="val -55461"/>
              <a:gd name="adj2" fmla="val 19328"/>
            </a:avLst>
          </a:prstGeom>
          <a:solidFill>
            <a:srgbClr val="003366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Превращение продуктов жизнедеятельности флоры и фауны, погребенных в осадочных породах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730068-F805-43B7-8A8E-3E2DB17E4B45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МЕСТОРОЖДЕНИЯ ПРИРОДНОГО ГАЗА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AA52B0-8482-6066-DB0C-1BCD8E584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0" t="25222" r="37327" b="28764"/>
          <a:stretch/>
        </p:blipFill>
        <p:spPr>
          <a:xfrm>
            <a:off x="5006340" y="1510255"/>
            <a:ext cx="3032760" cy="156822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E11790-F351-56DA-EA76-22362DDAF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" t="25667" r="32750" b="29578"/>
          <a:stretch/>
        </p:blipFill>
        <p:spPr>
          <a:xfrm>
            <a:off x="5006340" y="3870972"/>
            <a:ext cx="3032758" cy="176020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FBD3EE-D6DB-11D6-A3E6-812291929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4" t="25334" r="37250" b="29218"/>
          <a:stretch/>
        </p:blipFill>
        <p:spPr>
          <a:xfrm>
            <a:off x="875307" y="1498363"/>
            <a:ext cx="2682585" cy="158011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BDD4A2-D2B1-6088-F9CB-5264FA0A6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16" t="26222" r="40896" b="34720"/>
          <a:stretch/>
        </p:blipFill>
        <p:spPr>
          <a:xfrm>
            <a:off x="875306" y="3870973"/>
            <a:ext cx="2709082" cy="176020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3AC435-AD81-95C3-3984-E8FB1D40D548}"/>
              </a:ext>
            </a:extLst>
          </p:cNvPr>
          <p:cNvSpPr txBox="1"/>
          <p:nvPr/>
        </p:nvSpPr>
        <p:spPr>
          <a:xfrm>
            <a:off x="875306" y="3078480"/>
            <a:ext cx="2682585" cy="58477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в виде отдельных скоплений </a:t>
            </a:r>
          </a:p>
          <a:p>
            <a:pPr algn="ctr"/>
            <a:r>
              <a:rPr lang="ru-RU" sz="1600" b="1" dirty="0">
                <a:solidFill>
                  <a:srgbClr val="003366"/>
                </a:solidFill>
              </a:rPr>
              <a:t>(газовые залежи)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F5DF3-81CE-30D1-1093-D0CF8F1C4FD3}"/>
              </a:ext>
            </a:extLst>
          </p:cNvPr>
          <p:cNvSpPr txBox="1"/>
          <p:nvPr/>
        </p:nvSpPr>
        <p:spPr>
          <a:xfrm>
            <a:off x="875307" y="1116172"/>
            <a:ext cx="71637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В недрах газ может находится в газообразном, жидком и твердом состояниях: 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B103C-8C5B-37C8-A2CC-EC6658387322}"/>
              </a:ext>
            </a:extLst>
          </p:cNvPr>
          <p:cNvSpPr txBox="1"/>
          <p:nvPr/>
        </p:nvSpPr>
        <p:spPr>
          <a:xfrm>
            <a:off x="5006339" y="3078479"/>
            <a:ext cx="3032759" cy="58477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в виде газовой шапки </a:t>
            </a:r>
          </a:p>
          <a:p>
            <a:pPr algn="ctr"/>
            <a:r>
              <a:rPr lang="ru-RU" sz="1600" b="1" dirty="0">
                <a:solidFill>
                  <a:srgbClr val="003366"/>
                </a:solidFill>
              </a:rPr>
              <a:t>нефтегазовых месторождений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F7CCC2-A81D-279A-6AD3-958D592A431C}"/>
              </a:ext>
            </a:extLst>
          </p:cNvPr>
          <p:cNvSpPr txBox="1"/>
          <p:nvPr/>
        </p:nvSpPr>
        <p:spPr>
          <a:xfrm>
            <a:off x="5006339" y="5631180"/>
            <a:ext cx="3032758" cy="58477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в кристаллическом состоянии в виде естественных газогидратов</a:t>
            </a:r>
            <a:endParaRPr lang="ru-RU" dirty="0">
              <a:solidFill>
                <a:srgbClr val="00336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FCF05B-A3E1-0B4F-4143-AF80C65B05F2}"/>
              </a:ext>
            </a:extLst>
          </p:cNvPr>
          <p:cNvSpPr txBox="1"/>
          <p:nvPr/>
        </p:nvSpPr>
        <p:spPr>
          <a:xfrm>
            <a:off x="875306" y="5631180"/>
            <a:ext cx="2709082" cy="58477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366"/>
                </a:solidFill>
              </a:rPr>
              <a:t>в растворённом состоянии в нефти или воде</a:t>
            </a:r>
            <a:endParaRPr lang="ru-RU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8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13F15-F1FF-6B2C-B497-2C4B9A45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ОПРЕДЕЛЕНИЕ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5417EB-9366-5856-23C0-E5BB332BE5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6477893"/>
            <a:ext cx="6797675" cy="307777"/>
          </a:xfrm>
        </p:spPr>
        <p:txBody>
          <a:bodyPr/>
          <a:lstStyle/>
          <a:p>
            <a:r>
              <a:rPr lang="ru-RU" dirty="0"/>
              <a:t>Физико-химические свойства природного газа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142D4B-05D2-2435-F2D5-9E813C6C7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1" t="22940" r="31228" b="34970"/>
          <a:stretch/>
        </p:blipFill>
        <p:spPr>
          <a:xfrm>
            <a:off x="853440" y="2870468"/>
            <a:ext cx="7056120" cy="3407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7BE6A0-2512-4A4D-100C-AC9D7F7DE861}"/>
              </a:ext>
            </a:extLst>
          </p:cNvPr>
          <p:cNvSpPr txBox="1"/>
          <p:nvPr/>
        </p:nvSpPr>
        <p:spPr>
          <a:xfrm>
            <a:off x="464820" y="1251377"/>
            <a:ext cx="821436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Природный [горючий] газ – </a:t>
            </a:r>
            <a:r>
              <a:rPr lang="ru-RU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это г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азообразная смесь, добытая из всех видов месторождений (залежей) углеводородного сырья, состоящая преимущественно из метана и содержащая более тяжелые углеводороды, азот, диоксид углерода (углекислый газ), водяные пары, серосодержащие соединения, инертные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газы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, а также следовые количества других компонентов.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264190"/>
      </p:ext>
    </p:extLst>
  </p:cSld>
  <p:clrMapOvr>
    <a:masterClrMapping/>
  </p:clrMapOvr>
</p:sld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3268</TotalTime>
  <Words>1189</Words>
  <Application>Microsoft Office PowerPoint</Application>
  <PresentationFormat>Экран (4:3)</PresentationFormat>
  <Paragraphs>252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Arial Narrow</vt:lpstr>
      <vt:lpstr>Calibri</vt:lpstr>
      <vt:lpstr>YS Text</vt:lpstr>
      <vt:lpstr>3_Специальное оформление</vt:lpstr>
      <vt:lpstr>6_Специальное оформление</vt:lpstr>
      <vt:lpstr>4_Специальное оформление</vt:lpstr>
      <vt:lpstr>5_Специальное оформление</vt:lpstr>
      <vt:lpstr>11_Специальное оформление</vt:lpstr>
      <vt:lpstr>7_Специальное оформление</vt:lpstr>
      <vt:lpstr>8_Специальное оформление</vt:lpstr>
      <vt:lpstr>10_Специальное оформление</vt:lpstr>
      <vt:lpstr>Презентация PowerPoint</vt:lpstr>
      <vt:lpstr>ПОВТОРЕНИЕ</vt:lpstr>
      <vt:lpstr>НАЙДИ ОБЩЕЕ</vt:lpstr>
      <vt:lpstr>ТЕМА :</vt:lpstr>
      <vt:lpstr>ЦЕЛЬ:</vt:lpstr>
      <vt:lpstr>ПОЯВЛЕНИЕ ТЕРМИНА «ГАЗ»</vt:lpstr>
      <vt:lpstr>ПРОИСХОЖДЕНИЕ ПРИРОДНОГО ГАЗА </vt:lpstr>
      <vt:lpstr>МЕСТОРОЖДЕНИЯ ПРИРОДНОГО ГАЗА </vt:lpstr>
      <vt:lpstr>ОПРЕДЕЛЕНИЕ</vt:lpstr>
      <vt:lpstr>ФИЗИКО-ХИМИЧЕСКИЕ СВОЙСТВА ПГ</vt:lpstr>
      <vt:lpstr>ФИЗИКО-ХИМИЧЕСКИЕ СВОЙСТВА ПГ</vt:lpstr>
      <vt:lpstr>КРИСТАЛЛОГИДРАТЫ</vt:lpstr>
      <vt:lpstr>Предупреждение образования кристаллогидратов:</vt:lpstr>
      <vt:lpstr>ЗАКРЕПЛЕНИЕ</vt:lpstr>
      <vt:lpstr>Вопрос № 1</vt:lpstr>
      <vt:lpstr>Вопрос № 2</vt:lpstr>
      <vt:lpstr>Вопрос № 3</vt:lpstr>
      <vt:lpstr>Вопрос № 4</vt:lpstr>
      <vt:lpstr>Вопрос № 5</vt:lpstr>
      <vt:lpstr>Вопрос № 6</vt:lpstr>
      <vt:lpstr>Вопрос № 7</vt:lpstr>
      <vt:lpstr>Вопрос № 8</vt:lpstr>
      <vt:lpstr>Вопрос № 9</vt:lpstr>
      <vt:lpstr>Вопрос № 10</vt:lpstr>
      <vt:lpstr>Вопрос № 11</vt:lpstr>
      <vt:lpstr>Вопрос № 12</vt:lpstr>
      <vt:lpstr>Вопрос № 13</vt:lpstr>
      <vt:lpstr>Вопрос № 14</vt:lpstr>
      <vt:lpstr>Вопрос № 15</vt:lpstr>
      <vt:lpstr>Вопрос № 16</vt:lpstr>
      <vt:lpstr>Вопрос № 17</vt:lpstr>
      <vt:lpstr>Вопрос № 18</vt:lpstr>
      <vt:lpstr>РЕФЛЕКСИЯ</vt:lpstr>
    </vt:vector>
  </TitlesOfParts>
  <Company>Typo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Pirit</dc:creator>
  <cp:lastModifiedBy>UpGrade</cp:lastModifiedBy>
  <cp:revision>151</cp:revision>
  <dcterms:created xsi:type="dcterms:W3CDTF">2009-07-15T11:37:47Z</dcterms:created>
  <dcterms:modified xsi:type="dcterms:W3CDTF">2024-05-02T17:38:57Z</dcterms:modified>
</cp:coreProperties>
</file>