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67" r:id="rId4"/>
    <p:sldId id="257" r:id="rId5"/>
    <p:sldId id="258" r:id="rId6"/>
    <p:sldId id="260" r:id="rId7"/>
    <p:sldId id="259" r:id="rId8"/>
    <p:sldId id="261" r:id="rId9"/>
    <p:sldId id="262" r:id="rId10"/>
    <p:sldId id="263" r:id="rId11"/>
    <p:sldId id="268" r:id="rId12"/>
    <p:sldId id="265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653F544-CCA7-4FD5-85A6-ED50B1D115B2}">
          <p14:sldIdLst>
            <p14:sldId id="266"/>
            <p14:sldId id="256"/>
            <p14:sldId id="267"/>
            <p14:sldId id="257"/>
            <p14:sldId id="258"/>
            <p14:sldId id="260"/>
            <p14:sldId id="259"/>
            <p14:sldId id="261"/>
            <p14:sldId id="262"/>
          </p14:sldIdLst>
        </p14:section>
        <p14:section name="Раздел без заголовка" id="{BB26AB6C-CADC-491E-8C60-FBD0DE9D2737}">
          <p14:sldIdLst>
            <p14:sldId id="263"/>
            <p14:sldId id="268"/>
            <p14:sldId id="265"/>
            <p14:sldId id="26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56" y="-4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85BB-2FFB-4423-81C4-89C9F55565CF}" type="datetimeFigureOut">
              <a:rPr lang="ru-RU" smtClean="0"/>
              <a:t>27.05.2024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C3F-9E80-416E-80E0-6DA56D5615B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0592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85BB-2FFB-4423-81C4-89C9F55565CF}" type="datetimeFigureOut">
              <a:rPr lang="ru-RU" smtClean="0"/>
              <a:t>27.05.2024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C3F-9E80-416E-80E0-6DA56D5615B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047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85BB-2FFB-4423-81C4-89C9F55565CF}" type="datetimeFigureOut">
              <a:rPr lang="ru-RU" smtClean="0"/>
              <a:t>27.05.2024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C3F-9E80-416E-80E0-6DA56D5615B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899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85BB-2FFB-4423-81C4-89C9F55565CF}" type="datetimeFigureOut">
              <a:rPr lang="ru-RU" smtClean="0"/>
              <a:t>27.05.2024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C3F-9E80-416E-80E0-6DA56D5615B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0069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85BB-2FFB-4423-81C4-89C9F55565CF}" type="datetimeFigureOut">
              <a:rPr lang="ru-RU" smtClean="0"/>
              <a:t>27.05.2024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C3F-9E80-416E-80E0-6DA56D5615B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8629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85BB-2FFB-4423-81C4-89C9F55565CF}" type="datetimeFigureOut">
              <a:rPr lang="ru-RU" smtClean="0"/>
              <a:t>27.05.2024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C3F-9E80-416E-80E0-6DA56D5615B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6397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85BB-2FFB-4423-81C4-89C9F55565CF}" type="datetimeFigureOut">
              <a:rPr lang="ru-RU" smtClean="0"/>
              <a:t>27.05.2024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C3F-9E80-416E-80E0-6DA56D5615B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5567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85BB-2FFB-4423-81C4-89C9F55565CF}" type="datetimeFigureOut">
              <a:rPr lang="ru-RU" smtClean="0"/>
              <a:t>27.05.2024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C3F-9E80-416E-80E0-6DA56D5615B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4225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85BB-2FFB-4423-81C4-89C9F55565CF}" type="datetimeFigureOut">
              <a:rPr lang="ru-RU" smtClean="0"/>
              <a:t>27.05.2024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C3F-9E80-416E-80E0-6DA56D5615B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296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85BB-2FFB-4423-81C4-89C9F55565CF}" type="datetimeFigureOut">
              <a:rPr lang="ru-RU" smtClean="0"/>
              <a:t>27.05.2024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C3F-9E80-416E-80E0-6DA56D5615B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310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85BB-2FFB-4423-81C4-89C9F55565CF}" type="datetimeFigureOut">
              <a:rPr lang="ru-RU" smtClean="0"/>
              <a:t>27.05.2024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C3F-9E80-416E-80E0-6DA56D5615B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3727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185BB-2FFB-4423-81C4-89C9F55565CF}" type="datetimeFigureOut">
              <a:rPr lang="ru-RU" smtClean="0"/>
              <a:t>27.05.2024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75C3F-9E80-416E-80E0-6DA56D5615B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4857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2.wdp"/><Relationship Id="rId3" Type="http://schemas.openxmlformats.org/officeDocument/2006/relationships/image" Target="../media/image30.png"/><Relationship Id="rId7" Type="http://schemas.microsoft.com/office/2007/relationships/hdphoto" Target="../media/hdphoto9.wdp"/><Relationship Id="rId12" Type="http://schemas.openxmlformats.org/officeDocument/2006/relationships/image" Target="../media/image35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10.wdp"/><Relationship Id="rId1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2.wdp"/><Relationship Id="rId18" Type="http://schemas.openxmlformats.org/officeDocument/2006/relationships/image" Target="../media/image31.png"/><Relationship Id="rId3" Type="http://schemas.openxmlformats.org/officeDocument/2006/relationships/image" Target="../media/image30.png"/><Relationship Id="rId7" Type="http://schemas.microsoft.com/office/2007/relationships/hdphoto" Target="../media/hdphoto9.wdp"/><Relationship Id="rId12" Type="http://schemas.openxmlformats.org/officeDocument/2006/relationships/image" Target="../media/image40.png"/><Relationship Id="rId17" Type="http://schemas.openxmlformats.org/officeDocument/2006/relationships/image" Target="../media/image35.png"/><Relationship Id="rId2" Type="http://schemas.openxmlformats.org/officeDocument/2006/relationships/slide" Target="slide12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openxmlformats.org/officeDocument/2006/relationships/image" Target="../media/image33.pn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10.wdp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slide" Target="slide1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slide" Target="slide4.xm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2" Type="http://schemas.openxmlformats.org/officeDocument/2006/relationships/slide" Target="slide3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slide" Target="slide5.xml"/><Relationship Id="rId5" Type="http://schemas.openxmlformats.org/officeDocument/2006/relationships/slide" Target="slide1.xml"/><Relationship Id="rId15" Type="http://schemas.openxmlformats.org/officeDocument/2006/relationships/slide" Target="slide10.xml"/><Relationship Id="rId10" Type="http://schemas.openxmlformats.org/officeDocument/2006/relationships/image" Target="../media/image9.png"/><Relationship Id="rId4" Type="http://schemas.microsoft.com/office/2007/relationships/hdphoto" Target="../media/hdphoto4.wdp"/><Relationship Id="rId9" Type="http://schemas.openxmlformats.org/officeDocument/2006/relationships/slide" Target="slide6.xml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6.wdp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jpeg"/><Relationship Id="rId7" Type="http://schemas.openxmlformats.org/officeDocument/2006/relationships/slide" Target="slide3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.xml"/><Relationship Id="rId12" Type="http://schemas.openxmlformats.org/officeDocument/2006/relationships/slide" Target="slide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9.jpeg"/><Relationship Id="rId11" Type="http://schemas.openxmlformats.org/officeDocument/2006/relationships/slide" Target="slide7.xml"/><Relationship Id="rId5" Type="http://schemas.microsoft.com/office/2007/relationships/hdphoto" Target="../media/hdphoto7.wdp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4.png"/><Relationship Id="rId3" Type="http://schemas.microsoft.com/office/2007/relationships/media" Target="../media/media3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3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22.jpeg"/><Relationship Id="rId5" Type="http://schemas.microsoft.com/office/2007/relationships/media" Target="../media/media4.wav"/><Relationship Id="rId10" Type="http://schemas.openxmlformats.org/officeDocument/2006/relationships/image" Target="../media/image21.png"/><Relationship Id="rId4" Type="http://schemas.openxmlformats.org/officeDocument/2006/relationships/audio" Target="../media/media3.wav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13" Type="http://schemas.openxmlformats.org/officeDocument/2006/relationships/image" Target="../media/image24.png"/><Relationship Id="rId3" Type="http://schemas.microsoft.com/office/2007/relationships/media" Target="../media/media6.wav"/><Relationship Id="rId7" Type="http://schemas.microsoft.com/office/2007/relationships/media" Target="../media/media8.wav"/><Relationship Id="rId12" Type="http://schemas.openxmlformats.org/officeDocument/2006/relationships/image" Target="../media/image25.jpeg"/><Relationship Id="rId2" Type="http://schemas.openxmlformats.org/officeDocument/2006/relationships/audio" Target="../media/media5.wav"/><Relationship Id="rId16" Type="http://schemas.openxmlformats.org/officeDocument/2006/relationships/image" Target="../media/image28.jpeg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microsoft.com/office/2007/relationships/hdphoto" Target="../media/hdphoto7.wdp"/><Relationship Id="rId5" Type="http://schemas.microsoft.com/office/2007/relationships/media" Target="../media/media7.wav"/><Relationship Id="rId15" Type="http://schemas.openxmlformats.org/officeDocument/2006/relationships/image" Target="../media/image27.jpeg"/><Relationship Id="rId10" Type="http://schemas.openxmlformats.org/officeDocument/2006/relationships/image" Target="../media/image18.png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6.jpeg"/><Relationship Id="rId4" Type="http://schemas.microsoft.com/office/2007/relationships/hdphoto" Target="../media/hdphoto7.wdp"/><Relationship Id="rId9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Picture 2" descr="http://neizvestniy-geniy.ru/images/works/photo/2014/02/1119525_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6" y="21755"/>
            <a:ext cx="9142040" cy="693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forum.materinstvo.ru/uploads/1273483682/post-238442-1273595102_thumb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166830"/>
            <a:ext cx="3960440" cy="39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2.freepng.ru/20190211/fri/kisspng-summer-camp-vector-graphics-clip-art-child-image-5c615694b23da8.4095502415498830287301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4" b="9767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20" r="17255"/>
          <a:stretch/>
        </p:blipFill>
        <p:spPr bwMode="auto">
          <a:xfrm>
            <a:off x="4157619" y="2460814"/>
            <a:ext cx="4633069" cy="438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72516" y="1340768"/>
            <a:ext cx="9001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Путешествие по экологической тропе Республики Коми.             </a:t>
            </a:r>
            <a:endParaRPr lang="ru-RU" sz="4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6506" y="260648"/>
            <a:ext cx="85329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Georgia" pitchFamily="18" charset="0"/>
              </a:rPr>
              <a:t>Муниципальное бюджетное дошкольное  образовательное учреждение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Georgia" pitchFamily="18" charset="0"/>
              </a:rPr>
              <a:t>«Детский сад № 96 общеразвивающего вида» г. Сыктывкара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Georgia" pitchFamily="18" charset="0"/>
              </a:rPr>
              <a:t>(МБДОУ «Детский сад № 96»)</a:t>
            </a:r>
          </a:p>
        </p:txBody>
      </p:sp>
      <p:sp>
        <p:nvSpPr>
          <p:cNvPr id="9" name="Стрелка вправо 8">
            <a:hlinkClick r:id="rId7" action="ppaction://hlinksldjump"/>
          </p:cNvPr>
          <p:cNvSpPr/>
          <p:nvPr/>
        </p:nvSpPr>
        <p:spPr>
          <a:xfrm rot="21049075">
            <a:off x="5953351" y="3694221"/>
            <a:ext cx="1826503" cy="10625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80602" y="594328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Составители</a:t>
            </a:r>
            <a:r>
              <a:rPr lang="ru-RU" b="1" dirty="0">
                <a:solidFill>
                  <a:schemeClr val="bg1"/>
                </a:solidFill>
              </a:rPr>
              <a:t>:                                                                                                                                                </a:t>
            </a:r>
            <a:r>
              <a:rPr lang="ru-RU" b="1" dirty="0" smtClean="0">
                <a:solidFill>
                  <a:schemeClr val="bg1"/>
                </a:solidFill>
              </a:rPr>
              <a:t>                                                           </a:t>
            </a:r>
            <a:r>
              <a:rPr lang="ru-RU" b="1" dirty="0">
                <a:solidFill>
                  <a:schemeClr val="bg1"/>
                </a:solidFill>
              </a:rPr>
              <a:t>Воспитатели высшей </a:t>
            </a:r>
            <a:r>
              <a:rPr lang="ru-RU" b="1" dirty="0" err="1" smtClean="0">
                <a:solidFill>
                  <a:schemeClr val="bg1"/>
                </a:solidFill>
              </a:rPr>
              <a:t>кв.категории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ru-RU" b="1" dirty="0" err="1" smtClean="0">
                <a:solidFill>
                  <a:schemeClr val="bg1"/>
                </a:solidFill>
              </a:rPr>
              <a:t>Забоева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Е.И, </a:t>
            </a:r>
            <a:r>
              <a:rPr lang="ru-RU" b="1" dirty="0" err="1">
                <a:solidFill>
                  <a:schemeClr val="bg1"/>
                </a:solidFill>
              </a:rPr>
              <a:t>Думиеа</a:t>
            </a:r>
            <a:r>
              <a:rPr lang="ru-RU" b="1" dirty="0">
                <a:solidFill>
                  <a:schemeClr val="bg1"/>
                </a:solidFill>
              </a:rPr>
              <a:t> Е.Н</a:t>
            </a:r>
          </a:p>
          <a:p>
            <a:r>
              <a:rPr lang="ru-RU" b="1" dirty="0">
                <a:solidFill>
                  <a:schemeClr val="bg1"/>
                </a:solidFill>
              </a:rPr>
              <a:t> 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11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eles.club/uploads/posts/2022-01/1642012972_1-celes-club-p-reka-shchugor-priroda-krasivo-foto-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79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s://fsd.multiurok.ru/html/2021/01/12/s_5ffd5c7e422ca/1610929_3.pn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1" t="5640" r="17756" b="-5640"/>
          <a:stretch/>
        </p:blipFill>
        <p:spPr bwMode="auto">
          <a:xfrm>
            <a:off x="8806" y="1998459"/>
            <a:ext cx="2956146" cy="465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3092215" y="5877272"/>
            <a:ext cx="60517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Рыбы Республики Коми</a:t>
            </a:r>
            <a:endParaRPr lang="ru-RU" sz="4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ьная выноска 2"/>
          <p:cNvSpPr/>
          <p:nvPr/>
        </p:nvSpPr>
        <p:spPr>
          <a:xfrm>
            <a:off x="2987824" y="116632"/>
            <a:ext cx="6156176" cy="3312368"/>
          </a:xfrm>
          <a:prstGeom prst="wedgeEllipseCallout">
            <a:avLst>
              <a:gd name="adj1" fmla="val -58198"/>
              <a:gd name="adj2" fmla="val 4606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Богат и разнообразен животный мир пресных водоемов  Республики Коми. Обо всех рассказать невозможно. Вот некоторые из них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право 5">
            <a:hlinkClick r:id="rId6" action="ppaction://hlinksldjump"/>
          </p:cNvPr>
          <p:cNvSpPr/>
          <p:nvPr/>
        </p:nvSpPr>
        <p:spPr>
          <a:xfrm>
            <a:off x="7380312" y="4992452"/>
            <a:ext cx="1656184" cy="93610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998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хариус" descr="https://simf-klin-bolnica.ru/wp-content/uploads/7/f/4/7f4c55387faecaab4caac75067b72bce.jpe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67" b="65667" l="8375" r="67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68" t="21892" r="32182" b="29441"/>
          <a:stretch/>
        </p:blipFill>
        <p:spPr bwMode="auto">
          <a:xfrm>
            <a:off x="539552" y="-171400"/>
            <a:ext cx="4536504" cy="277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кунь" descr="http://ic.pics.livejournal.com/iskosmosa/63238113/56238/56238_90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9" b="89755" l="1222" r="99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324" y="-171400"/>
            <a:ext cx="3813652" cy="277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щука" descr="https://udoba.org/sites/default/files/h5p/content/52875/images/image-63661f586b3d1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444" b="94758" l="970" r="961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164" b="5645"/>
          <a:stretch/>
        </p:blipFill>
        <p:spPr bwMode="auto">
          <a:xfrm rot="20640704">
            <a:off x="1378246" y="1638093"/>
            <a:ext cx="8033026" cy="303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лещ" descr="https://klike.net/uploads/posts/2023-03/1677741288_3-58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09" b="91986" l="10000" r="96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268" y="3537998"/>
            <a:ext cx="5321475" cy="370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ёрш" descr="https://cdnb.artstation.com/p/assets/images/images/000/139/105/large/ekaterina-gerasimchuk-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57" b="95273" l="1979" r="97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324" y="4368452"/>
            <a:ext cx="3559769" cy="176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95278" y="1768674"/>
            <a:ext cx="861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Хариус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788715" y="1559600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Окунь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739894" y="3851756"/>
            <a:ext cx="705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Щука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325813" y="5857160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Лещ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6715640" y="5769410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Ёрш</a:t>
            </a:r>
            <a:endParaRPr lang="ru-RU" dirty="0"/>
          </a:p>
        </p:txBody>
      </p:sp>
      <p:sp>
        <p:nvSpPr>
          <p:cNvPr id="17" name="Стрелка вправо 16">
            <a:hlinkClick r:id="rId14" action="ppaction://hlinksldjump"/>
          </p:cNvPr>
          <p:cNvSpPr/>
          <p:nvPr/>
        </p:nvSpPr>
        <p:spPr>
          <a:xfrm>
            <a:off x="7385616" y="5869364"/>
            <a:ext cx="1656184" cy="93610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826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хариус тень" descr="https://simf-klin-bolnica.ru/wp-content/uploads/7/f/4/7f4c55387faecaab4caac75067b72bce.jpeg"/>
          <p:cNvPicPr>
            <a:picLocks noChangeAspect="1" noChangeArrowheads="1"/>
          </p:cNvPicPr>
          <p:nvPr/>
        </p:nvPicPr>
        <p:blipFill rotWithShape="1"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67" b="65667" l="8375" r="67375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68" t="21892" r="32182" b="29441"/>
          <a:stretch/>
        </p:blipFill>
        <p:spPr bwMode="auto">
          <a:xfrm>
            <a:off x="539552" y="-171400"/>
            <a:ext cx="4536504" cy="277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окуньтень" descr="http://ic.pics.livejournal.com/iskosmosa/63238113/56238/56238_900.jpg"/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9" b="89755" l="1222" r="99111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324" y="-171400"/>
            <a:ext cx="3813652" cy="277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щука тень" descr="https://udoba.org/sites/default/files/h5p/content/52875/images/image-63661f586b3d1.jpg"/>
          <p:cNvPicPr>
            <a:picLocks noChangeAspect="1" noChangeArrowheads="1"/>
          </p:cNvPicPr>
          <p:nvPr/>
        </p:nvPicPr>
        <p:blipFill rotWithShape="1"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444" b="94758" l="970" r="9612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164" b="5645"/>
          <a:stretch/>
        </p:blipFill>
        <p:spPr bwMode="auto">
          <a:xfrm rot="20640704">
            <a:off x="1378246" y="1638093"/>
            <a:ext cx="8033026" cy="303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лещ тень" descr="https://klike.net/uploads/posts/2023-03/1677741288_3-58.jpg"/>
          <p:cNvPicPr>
            <a:picLocks noChangeAspect="1" noChangeArrowheads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09" b="91986" l="10000" r="96917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268" y="3537998"/>
            <a:ext cx="5321475" cy="370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ёрш тень" descr="https://cdnb.artstation.com/p/assets/images/images/000/139/105/large/ekaterina-gerasimchuk-.jpg"/>
          <p:cNvPicPr>
            <a:picLocks noChangeAspect="1" noChangeArrowheads="1"/>
          </p:cNvPicPr>
          <p:nvPr/>
        </p:nvPicPr>
        <p:blipFill>
          <a:blip r:embed="rId1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57" b="95273" l="1979" r="97865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324" y="4538414"/>
            <a:ext cx="3559769" cy="176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64365" y="262361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3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69474" y="70314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2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43698" y="5097774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4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28252" y="5108512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5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19" name="окунь" descr="http://ic.pics.livejournal.com/iskosmosa/63238113/56238/56238_900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9" b="89755" l="1222" r="99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402" y="-171400"/>
            <a:ext cx="3813652" cy="277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щука" descr="https://udoba.org/sites/default/files/h5p/content/52875/images/image-63661f586b3d1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444" b="94758" l="970" r="961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164" b="5645"/>
          <a:stretch/>
        </p:blipFill>
        <p:spPr bwMode="auto">
          <a:xfrm rot="20640704">
            <a:off x="1378247" y="1638092"/>
            <a:ext cx="8033026" cy="303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лещ" descr="https://klike.net/uploads/posts/2023-03/1677741288_3-58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09" b="91986" l="10000" r="96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268" y="3567291"/>
            <a:ext cx="5321475" cy="370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ёрш" descr="https://cdnb.artstation.com/p/assets/images/images/000/139/105/large/ekaterina-gerasimchuk-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57" b="95273" l="1979" r="97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402" y="4509119"/>
            <a:ext cx="3559769" cy="176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45886" y="764703"/>
            <a:ext cx="399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1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18" name="хариус" descr="https://simf-klin-bolnica.ru/wp-content/uploads/7/f/4/7f4c55387faecaab4caac75067b72bce.jpe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67" b="65667" l="8375" r="67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68" t="21892" r="32182" b="29441"/>
          <a:stretch/>
        </p:blipFill>
        <p:spPr bwMode="auto">
          <a:xfrm>
            <a:off x="546565" y="-171400"/>
            <a:ext cx="4536504" cy="277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36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neizvestniy-geniy.ru/images/works/photo/2014/02/1119525_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"/>
            <a:ext cx="914082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s://fsd.multiurok.ru/html/2021/01/12/s_5ffd5c7e422ca/1610929_3.pn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1" t="5640" r="17756" b="-5640"/>
          <a:stretch/>
        </p:blipFill>
        <p:spPr bwMode="auto">
          <a:xfrm>
            <a:off x="445402" y="1716603"/>
            <a:ext cx="3118486" cy="490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papik.pro/uploads/posts/2023-03/1678832830_papik-pro-p-risunok-malchika-bolshogo-9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7" y="2546224"/>
            <a:ext cx="2597049" cy="339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ьная выноска 6"/>
          <p:cNvSpPr/>
          <p:nvPr/>
        </p:nvSpPr>
        <p:spPr>
          <a:xfrm>
            <a:off x="2339752" y="388869"/>
            <a:ext cx="3877191" cy="1327734"/>
          </a:xfrm>
          <a:prstGeom prst="wedgeEllipseCallout">
            <a:avLst>
              <a:gd name="adj1" fmla="val 23239"/>
              <a:gd name="adj2" fmla="val 15403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Спасибо !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право 8">
            <a:hlinkClick r:id="rId7" action="ppaction://hlinksldjump"/>
          </p:cNvPr>
          <p:cNvSpPr/>
          <p:nvPr/>
        </p:nvSpPr>
        <p:spPr>
          <a:xfrm>
            <a:off x="7380312" y="5850632"/>
            <a:ext cx="1656184" cy="93610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842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937"/>
            <a:ext cx="9144000" cy="68500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Picture 2" descr="http://neizvestniy-geniy.ru/images/works/photo/2014/02/1119525_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7937"/>
            <a:ext cx="914082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sun6-22.userapi.com/s/v1/ig2/4SREtTj8Bn8MiOYl2JEkkj49Hyg1gBrrwxtT7x5P1xBjnF3lDDZGLk3nSK22pGyjugRkQdo5mQxJh6pKY4tIhTEg.jpg?size=1061x1061&amp;quality=95&amp;crop=9,2,1061,1061&amp;ava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058" name="Picture 10" descr="https://fsd.multiurok.ru/html/2021/01/12/s_5ffd5c7e422ca/1610929_3.pn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1" t="5640" r="17756" b="-5640"/>
          <a:stretch/>
        </p:blipFill>
        <p:spPr bwMode="auto">
          <a:xfrm>
            <a:off x="172766" y="2780928"/>
            <a:ext cx="2498106" cy="393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 вправо 9">
            <a:hlinkClick r:id="rId6" action="ppaction://hlinksldjump"/>
          </p:cNvPr>
          <p:cNvSpPr/>
          <p:nvPr/>
        </p:nvSpPr>
        <p:spPr>
          <a:xfrm>
            <a:off x="7236296" y="5777036"/>
            <a:ext cx="1656184" cy="93610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Picture 2" descr="https://grizly.club/uploads/posts/2023-02/1676365916_grizly-club-p-respublika-komi-klipart-9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7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01311"/>
            <a:ext cx="2664296" cy="318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ьная выноска 2">
            <a:hlinkClick r:id="rId2" action="ppaction://hlinksldjump"/>
          </p:cNvPr>
          <p:cNvSpPr/>
          <p:nvPr/>
        </p:nvSpPr>
        <p:spPr>
          <a:xfrm>
            <a:off x="611560" y="-28922"/>
            <a:ext cx="8535516" cy="3205039"/>
          </a:xfrm>
          <a:prstGeom prst="wedgeEllipseCallout">
            <a:avLst>
              <a:gd name="adj1" fmla="val -22148"/>
              <a:gd name="adj2" fmla="val 7642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Здравствуйте ребята  , я старичок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Лесовичок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Республика Коми – удивительный и самобытный край .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Республике Коми разнообразен животный и растительный мир.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Я приглашаю вас в путешествие по нашей республике!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74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madeinkomi.ru/wp-content/uploads/2022/11/map-komi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22" y="0"/>
            <a:ext cx="7886042" cy="684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9424" y="5517233"/>
            <a:ext cx="518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Маршрут экологической тропы</a:t>
            </a:r>
            <a:endParaRPr lang="ru-RU" sz="36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ttps://forum.materinstvo.ru/uploads/1273483682/post-238442-1273595102_thumb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552" y="4196325"/>
            <a:ext cx="2661675" cy="266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fsd.multiurok.ru/html/2021/01/12/s_5ffd5c7e422ca/1610929_3.png">
            <a:hlinkClick r:id="rId2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1" t="5640" r="17756" b="-5640"/>
          <a:stretch/>
        </p:blipFill>
        <p:spPr bwMode="auto">
          <a:xfrm flipH="1">
            <a:off x="6670778" y="2238149"/>
            <a:ext cx="2178850" cy="342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 стрелкой 11"/>
          <p:cNvCxnSpPr/>
          <p:nvPr/>
        </p:nvCxnSpPr>
        <p:spPr>
          <a:xfrm flipV="1">
            <a:off x="2218586" y="4753374"/>
            <a:ext cx="591076" cy="89223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3959424" y="3789042"/>
            <a:ext cx="115626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4250654" y="2060849"/>
            <a:ext cx="865035" cy="6667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43" name="Picture 19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025" b="1485"/>
          <a:stretch/>
        </p:blipFill>
        <p:spPr bwMode="auto">
          <a:xfrm>
            <a:off x="2950009" y="736618"/>
            <a:ext cx="1300644" cy="1378168"/>
          </a:xfrm>
          <a:prstGeom prst="flowChartConnector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 descr="https://bumper-stickers.ru/25966-thickbox_default/sledy-sobachih-lap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689" y="2727611"/>
            <a:ext cx="1389317" cy="1389317"/>
          </a:xfrm>
          <a:prstGeom prst="flowChartConnector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https://static.tildacdn.com/tild6437-3763-4432-b830-303666643530/2146070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170" y="3220691"/>
            <a:ext cx="1300644" cy="1300644"/>
          </a:xfrm>
          <a:prstGeom prst="flowChartConnector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https://papik.pro/grafic/uploads/posts/2023-04/1681616851_papik-pro-p-ribka-logotip-vektor-3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42697"/>
            <a:ext cx="1324133" cy="1324133"/>
          </a:xfrm>
          <a:prstGeom prst="flowChartConnector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Прямая со стрелкой 32"/>
          <p:cNvCxnSpPr/>
          <p:nvPr/>
        </p:nvCxnSpPr>
        <p:spPr>
          <a:xfrm>
            <a:off x="4537556" y="1310983"/>
            <a:ext cx="161121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33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eizvestniy-geniy.ru/images/works/photo/2014/02/1119525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celes.club/pictures/uploads/posts/2023-06/1688095627_celes-club-p-ekologicheskii-znak-risunok-risunok-krasiv-18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" t="33706" r="71907" b="34831"/>
          <a:stretch/>
        </p:blipFill>
        <p:spPr bwMode="auto">
          <a:xfrm>
            <a:off x="563082" y="167825"/>
            <a:ext cx="2016224" cy="201622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celes.club/pictures/uploads/posts/2023-06/1688095627_celes-club-p-ekologicheskii-znak-risunok-risunok-krasiv-18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9" t="-1" r="71900" b="68561"/>
          <a:stretch/>
        </p:blipFill>
        <p:spPr bwMode="auto">
          <a:xfrm>
            <a:off x="2692254" y="167825"/>
            <a:ext cx="1980512" cy="193993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celes.club/pictures/uploads/posts/2023-06/1688095627_celes-club-p-ekologicheskii-znak-risunok-risunok-krasiv-18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" t="67750" r="71341" b="303"/>
          <a:stretch/>
        </p:blipFill>
        <p:spPr bwMode="auto">
          <a:xfrm>
            <a:off x="3613981" y="4428294"/>
            <a:ext cx="2093460" cy="20665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celes.club/pictures/uploads/posts/2023-06/1688095627_celes-club-p-ekologicheskii-znak-risunok-risunok-krasiv-18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861" t="68465" r="35790" b="186"/>
          <a:stretch/>
        </p:blipFill>
        <p:spPr bwMode="auto">
          <a:xfrm>
            <a:off x="4881736" y="167825"/>
            <a:ext cx="1989861" cy="19399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celes.club/pictures/uploads/posts/2023-06/1688095627_celes-club-p-ekologicheskii-znak-risunok-risunok-krasiv-18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26" t="68215" r="384"/>
          <a:stretch/>
        </p:blipFill>
        <p:spPr bwMode="auto">
          <a:xfrm>
            <a:off x="2579306" y="2372356"/>
            <a:ext cx="2093460" cy="19558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celes.club/pictures/uploads/posts/2023-06/1688095627_celes-club-p-ekologicheskii-znak-risunok-risunok-krasiv-18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60" t="34100" r="36010" b="34504"/>
          <a:stretch/>
        </p:blipFill>
        <p:spPr bwMode="auto">
          <a:xfrm>
            <a:off x="4800969" y="2329279"/>
            <a:ext cx="2016125" cy="192837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celes.club/pictures/uploads/posts/2023-06/1688095627_celes-club-p-ekologicheskii-znak-risunok-risunok-krasiv-18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50" r="35344" b="68571"/>
          <a:stretch/>
        </p:blipFill>
        <p:spPr bwMode="auto">
          <a:xfrm>
            <a:off x="6855673" y="167826"/>
            <a:ext cx="2037652" cy="19399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celes.club/pictures/uploads/posts/2023-06/1688095627_celes-club-p-ekologicheskii-znak-risunok-risunok-krasiv-18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053" b="68298"/>
          <a:stretch/>
        </p:blipFill>
        <p:spPr bwMode="auto">
          <a:xfrm>
            <a:off x="6871597" y="2351528"/>
            <a:ext cx="1976738" cy="190865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celes.club/pictures/uploads/posts/2023-06/1688095627_celes-club-p-ekologicheskii-znak-risunok-risunok-krasiv-18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33269" b="33462"/>
          <a:stretch/>
        </p:blipFill>
        <p:spPr bwMode="auto">
          <a:xfrm>
            <a:off x="5973494" y="4466721"/>
            <a:ext cx="1901005" cy="198966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https://fsd.multiurok.ru/html/2021/01/12/s_5ffd5c7e422ca/1610929_3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1" t="5640" r="17756" b="-5640"/>
          <a:stretch/>
        </p:blipFill>
        <p:spPr bwMode="auto">
          <a:xfrm>
            <a:off x="232077" y="2444639"/>
            <a:ext cx="2347229" cy="369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59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neizvestniy-geniy.ru/images/works/photo/2014/02/1119525_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8" r="79830"/>
          <a:stretch/>
        </p:blipFill>
        <p:spPr bwMode="auto">
          <a:xfrm>
            <a:off x="513774" y="2996952"/>
            <a:ext cx="890022" cy="29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17" t="23163"/>
          <a:stretch/>
        </p:blipFill>
        <p:spPr bwMode="auto">
          <a:xfrm>
            <a:off x="7696259" y="3018939"/>
            <a:ext cx="877366" cy="293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2" t="22588" r="19819"/>
          <a:stretch/>
        </p:blipFill>
        <p:spPr bwMode="auto">
          <a:xfrm>
            <a:off x="5914734" y="2995786"/>
            <a:ext cx="874546" cy="29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2" t="22553" r="40501"/>
          <a:stretch/>
        </p:blipFill>
        <p:spPr bwMode="auto">
          <a:xfrm>
            <a:off x="4168124" y="3036341"/>
            <a:ext cx="857250" cy="296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9" r="60586" b="76734"/>
          <a:stretch/>
        </p:blipFill>
        <p:spPr bwMode="auto">
          <a:xfrm>
            <a:off x="1995846" y="1358486"/>
            <a:ext cx="1363261" cy="1446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79830" b="77407"/>
          <a:stretch/>
        </p:blipFill>
        <p:spPr bwMode="auto">
          <a:xfrm>
            <a:off x="213499" y="1358486"/>
            <a:ext cx="1490573" cy="1446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4" t="22588" r="60081" b="-1067"/>
          <a:stretch/>
        </p:blipFill>
        <p:spPr bwMode="auto">
          <a:xfrm>
            <a:off x="2258376" y="2996952"/>
            <a:ext cx="838200" cy="2999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2" t="-2" r="40501" b="77407"/>
          <a:stretch/>
        </p:blipFill>
        <p:spPr bwMode="auto">
          <a:xfrm>
            <a:off x="3858398" y="1363836"/>
            <a:ext cx="1430377" cy="144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2" r="19819" b="77405"/>
          <a:stretch/>
        </p:blipFill>
        <p:spPr bwMode="auto">
          <a:xfrm>
            <a:off x="5622390" y="1363837"/>
            <a:ext cx="1459235" cy="1441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23819" y="295821"/>
            <a:ext cx="50095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«Угадай чей след?»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17" name="Стрелка вправо 16">
            <a:hlinkClick r:id="rId7" action="ppaction://hlinksldjump"/>
          </p:cNvPr>
          <p:cNvSpPr/>
          <p:nvPr/>
        </p:nvSpPr>
        <p:spPr>
          <a:xfrm>
            <a:off x="7277979" y="212489"/>
            <a:ext cx="1656184" cy="93610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 descr="https://ljplus.ru/img4/g/u/gun_s_linger/_DSC738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1" t="15700" r="17387" b="7171"/>
          <a:stretch/>
        </p:blipFill>
        <p:spPr bwMode="auto">
          <a:xfrm>
            <a:off x="7432033" y="1415820"/>
            <a:ext cx="1502130" cy="142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64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neizvestniy-geniy.ru/images/works/photo/2014/02/1119525_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"/>
            <a:ext cx="914082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ttps://i.siteapi.org/GSfrGlFIYEGQG92VLk_vtygnt3s=/fit-in/1400x1000/center/top/77820e119fdc4e4.s2.siteapi.org/img/eko8yyfj87wwsoogw04kc4wwc04gcw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9" t="26725" r="3125" b="7108"/>
          <a:stretch/>
        </p:blipFill>
        <p:spPr bwMode="auto">
          <a:xfrm>
            <a:off x="2998872" y="3555488"/>
            <a:ext cx="5061921" cy="2285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0" descr="https://fsd.multiurok.ru/html/2021/01/12/s_5ffd5c7e422ca/1610929_3.png">
            <a:hlinkClick r:id="rId7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1" t="5640" r="17756" b="-5640"/>
          <a:stretch/>
        </p:blipFill>
        <p:spPr bwMode="auto">
          <a:xfrm>
            <a:off x="221421" y="2852936"/>
            <a:ext cx="2430523" cy="382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8707" y="5229023"/>
            <a:ext cx="609600" cy="609600"/>
          </a:xfrm>
          <a:prstGeom prst="rect">
            <a:avLst/>
          </a:prstGeom>
        </p:spPr>
      </p:pic>
      <p:sp>
        <p:nvSpPr>
          <p:cNvPr id="7" name="Стрелка вправо 6">
            <a:hlinkClick r:id="rId11" action="ppaction://hlinksldjump"/>
          </p:cNvPr>
          <p:cNvSpPr/>
          <p:nvPr/>
        </p:nvSpPr>
        <p:spPr>
          <a:xfrm>
            <a:off x="7292787" y="5357210"/>
            <a:ext cx="1656184" cy="93610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hlinkClick r:id="rId12" action="ppaction://hlinksldjump"/>
          </p:cNvPr>
          <p:cNvSpPr/>
          <p:nvPr/>
        </p:nvSpPr>
        <p:spPr>
          <a:xfrm>
            <a:off x="1845438" y="6021347"/>
            <a:ext cx="61870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Ягоды </a:t>
            </a:r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Республики Коми</a:t>
            </a:r>
          </a:p>
        </p:txBody>
      </p:sp>
      <p:sp>
        <p:nvSpPr>
          <p:cNvPr id="9" name="Овальная выноска 8"/>
          <p:cNvSpPr/>
          <p:nvPr/>
        </p:nvSpPr>
        <p:spPr>
          <a:xfrm>
            <a:off x="1648307" y="-24358"/>
            <a:ext cx="7300664" cy="3188196"/>
          </a:xfrm>
          <a:prstGeom prst="wedgeEllipseCallout">
            <a:avLst>
              <a:gd name="adj1" fmla="val -46884"/>
              <a:gd name="adj2" fmla="val 7366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Северная природа издавна отличалась не только своей суровостью, но и по настоящему волшебными дарами. Яркий пример такой щедрости – таёжные ягоды, богатые витаминами и полезными веществами.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38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neizvestniy-geniy.ru/images/works/photo/2014/02/1119525_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4" y="-18628"/>
            <a:ext cx="914082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4"/>
          <a:stretch/>
        </p:blipFill>
        <p:spPr bwMode="auto">
          <a:xfrm>
            <a:off x="460659" y="907739"/>
            <a:ext cx="3679291" cy="249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https://i.siteapi.org/-2dgPcrCovtqwUP7wfAp550D0qM=/fit-in/1400x1000/center/top/77820e119fdc4e4.s2.siteapi.org/img/hmrftf58vhssk4o4sgwccogscwg44w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5" t="31168" r="5797" b="20667"/>
          <a:stretch/>
        </p:blipFill>
        <p:spPr bwMode="auto">
          <a:xfrm>
            <a:off x="5166691" y="907739"/>
            <a:ext cx="3469321" cy="250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https://i.siteapi.org/vK3R2GEaEjaRXihEvbhJL8U6sSY=/fit-in/1400x1000/center/top/77820e119fdc4e4.s2.siteapi.org/img/ktmdyhra0psggwwgwwss8oskcgcco4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6" t="26055" r="6388" b="16647"/>
          <a:stretch/>
        </p:blipFill>
        <p:spPr bwMode="auto">
          <a:xfrm>
            <a:off x="2856785" y="4077072"/>
            <a:ext cx="3430429" cy="236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89306" y="1670962"/>
            <a:ext cx="609600" cy="609600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60661" y="1768931"/>
            <a:ext cx="609600" cy="609600"/>
          </a:xfrm>
          <a:prstGeom prst="rect">
            <a:avLst/>
          </a:prstGeom>
        </p:spPr>
      </p:pic>
      <p:pic>
        <p:nvPicPr>
          <p:cNvPr id="15" name="Записанный звук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775247" y="43974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1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9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06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899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neizvestniy-geniy.ru/images/works/photo/2014/02/1119525_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4" y="-18628"/>
            <a:ext cx="914082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shareslide.ru/img/thumbs/805122b8f33c5d7091326284291c7d1f-800x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5" t="47252" r="24335" b="6081"/>
          <a:stretch/>
        </p:blipFill>
        <p:spPr bwMode="auto">
          <a:xfrm>
            <a:off x="398240" y="918117"/>
            <a:ext cx="3669703" cy="249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50268" y="894132"/>
            <a:ext cx="609600" cy="609600"/>
          </a:xfrm>
          <a:prstGeom prst="rect">
            <a:avLst/>
          </a:prstGeom>
        </p:spPr>
      </p:pic>
      <p:pic>
        <p:nvPicPr>
          <p:cNvPr id="7" name="Рисунок 6" descr="https://i.siteapi.org/5z-0pMLCZX80i_ePf_cXfEnm2Nw=/fit-in/1400x1000/center/top/77820e119fdc4e4.s2.siteapi.org/img/9ldpp766gi04c8wcwk840wkwgwgsg0"/>
          <p:cNvPicPr/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4" t="24772" r="6387" b="24325"/>
          <a:stretch/>
        </p:blipFill>
        <p:spPr bwMode="auto">
          <a:xfrm>
            <a:off x="4860032" y="918117"/>
            <a:ext cx="3744416" cy="2492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74332" y="932626"/>
            <a:ext cx="609600" cy="609600"/>
          </a:xfrm>
          <a:prstGeom prst="rect">
            <a:avLst/>
          </a:prstGeom>
        </p:spPr>
      </p:pic>
      <p:pic>
        <p:nvPicPr>
          <p:cNvPr id="9" name="Picture 10" descr="https://i.siteapi.org/DOJ7v-Xik_FW-5K4wCofiQHPdwY=/fit-in/1400x1000/center/top/77820e119fdc4e4.s2.siteapi.org/img/qudzbfn889ccc008w44g0484c8gckc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8" t="17611" r="4452" b="23439"/>
          <a:stretch/>
        </p:blipFill>
        <p:spPr bwMode="auto">
          <a:xfrm>
            <a:off x="398240" y="4005064"/>
            <a:ext cx="366970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Записанный звук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586" y="4054754"/>
            <a:ext cx="609600" cy="609600"/>
          </a:xfrm>
          <a:prstGeom prst="rect">
            <a:avLst/>
          </a:prstGeom>
        </p:spPr>
      </p:pic>
      <p:pic>
        <p:nvPicPr>
          <p:cNvPr id="11" name="Picture 6" descr="https://i.siteapi.org/b5fz0b-ADnmjgLmAW1jwJBuWbk8=/fit-in/1400x1000/center/top/77820e119fdc4e4.s2.siteapi.org/img/tf4z0vtpyf40wogsogsoosw44skcss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8" t="20635" r="3290" b="20106"/>
          <a:stretch/>
        </p:blipFill>
        <p:spPr bwMode="auto">
          <a:xfrm>
            <a:off x="4974332" y="4054754"/>
            <a:ext cx="3630116" cy="223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10522" y="4185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7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17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51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89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62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neizvestniy-geniy.ru/images/works/photo/2014/02/1119525_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5" y="0"/>
            <a:ext cx="914082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18049" y="116632"/>
            <a:ext cx="27318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Отгадай!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1268760"/>
            <a:ext cx="5019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 какой ягоды листья похожи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 землянику, а плоды на малину?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08103" y="2474666"/>
            <a:ext cx="34465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Какая ягода включена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рацион космонавтов?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986" y="4293096"/>
            <a:ext cx="3589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Какую ягоду называют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северным апельсином?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0032" y="5301208"/>
            <a:ext cx="3502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Какую ягоду называют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едвежье ушко»?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https://i.siteapi.org/5z-0pMLCZX80i_ePf_cXfEnm2Nw=/fit-in/1400x1000/center/top/77820e119fdc4e4.s2.siteapi.org/img/9ldpp766gi04c8wcwk840wkwgwgsg0">
            <a:hlinkClick r:id="rId2" action="ppaction://hlinksldjump"/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4" t="24772" r="6387" b="24325"/>
          <a:stretch/>
        </p:blipFill>
        <p:spPr bwMode="auto">
          <a:xfrm>
            <a:off x="486068" y="1124743"/>
            <a:ext cx="3797900" cy="244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4" descr="https://shareslide.ru/img/thumbs/805122b8f33c5d7091326284291c7d1f-800x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5" t="47252" r="24335" b="6081"/>
          <a:stretch/>
        </p:blipFill>
        <p:spPr bwMode="auto">
          <a:xfrm>
            <a:off x="4958399" y="1124743"/>
            <a:ext cx="3684566" cy="244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4"/>
          <a:stretch/>
        </p:blipFill>
        <p:spPr bwMode="auto">
          <a:xfrm>
            <a:off x="545372" y="3989500"/>
            <a:ext cx="3679291" cy="231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 descr="https://i.siteapi.org/vK3R2GEaEjaRXihEvbhJL8U6sSY=/fit-in/1400x1000/center/top/77820e119fdc4e4.s2.siteapi.org/img/ktmdyhra0psggwwgwwss8oskcgcco4">
            <a:hlinkClick r:id="rId2" action="ppaction://hlinksldjump"/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6" t="26055" r="6388" b="16647"/>
          <a:stretch/>
        </p:blipFill>
        <p:spPr bwMode="auto">
          <a:xfrm>
            <a:off x="4958399" y="3941946"/>
            <a:ext cx="3684566" cy="236429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Стрелка вправо 14">
            <a:hlinkClick r:id="rId9" action="ppaction://hlinksldjump"/>
          </p:cNvPr>
          <p:cNvSpPr/>
          <p:nvPr/>
        </p:nvSpPr>
        <p:spPr>
          <a:xfrm>
            <a:off x="7224839" y="116632"/>
            <a:ext cx="1656184" cy="93610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631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1402</TotalTime>
  <Words>185</Words>
  <Application>Microsoft Office PowerPoint</Application>
  <PresentationFormat>Экран (4:3)</PresentationFormat>
  <Paragraphs>37</Paragraphs>
  <Slides>13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Дом</cp:lastModifiedBy>
  <cp:revision>82</cp:revision>
  <dcterms:created xsi:type="dcterms:W3CDTF">2023-02-16T16:38:13Z</dcterms:created>
  <dcterms:modified xsi:type="dcterms:W3CDTF">2024-05-26T21:47:15Z</dcterms:modified>
</cp:coreProperties>
</file>